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Default Extension="gif" ContentType="image/gif"/>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5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0000"/>
    <a:srgbClr val="632523"/>
    <a:srgbClr val="C0504D"/>
    <a:srgbClr val="2E75B6"/>
    <a:srgbClr val="ED7D31"/>
    <a:srgbClr val="245A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96" y="-90"/>
      </p:cViewPr>
      <p:guideLst>
        <p:guide orient="horz" pos="180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3E4D1-CB85-4C2C-A00B-23D59E513136}" type="datetimeFigureOut">
              <a:rPr lang="zh-CN" altLang="en-US" smtClean="0"/>
              <a:pPr/>
              <a:t>2016-11-3</a:t>
            </a:fld>
            <a:endParaRPr lang="zh-CN" altLang="en-US"/>
          </a:p>
        </p:txBody>
      </p:sp>
      <p:sp>
        <p:nvSpPr>
          <p:cNvPr id="4" name="幻灯片图像占位符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66DF5-5588-4E92-BB6E-3A25140D44EE}" type="slidenum">
              <a:rPr lang="zh-CN" altLang="en-US" smtClean="0"/>
              <a:pPr/>
              <a:t>‹#›</a:t>
            </a:fld>
            <a:endParaRPr lang="zh-CN" altLang="en-US"/>
          </a:p>
        </p:txBody>
      </p:sp>
    </p:spTree>
    <p:extLst>
      <p:ext uri="{BB962C8B-B14F-4D97-AF65-F5344CB8AC3E}">
        <p14:creationId xmlns:p14="http://schemas.microsoft.com/office/powerpoint/2010/main" xmlns="" val="100690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038"/>
            <a:ext cx="6858000" cy="1990725"/>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20651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2045538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5575"/>
            <a:ext cx="7886700" cy="237648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3655772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0825"/>
            <a:ext cx="3867150" cy="36274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520825"/>
            <a:ext cx="3867150" cy="36274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1050890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04800"/>
            <a:ext cx="7886700" cy="110490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087563"/>
            <a:ext cx="3868737" cy="30702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087563"/>
            <a:ext cx="3887788" cy="30702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111120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1316660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1281010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81000"/>
            <a:ext cx="2949575" cy="13335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184091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874" y="0"/>
            <a:ext cx="9139126" cy="5715000"/>
          </a:xfrm>
          <a:prstGeom prst="rect">
            <a:avLst/>
          </a:prstGeom>
        </p:spPr>
      </p:pic>
      <p:sp>
        <p:nvSpPr>
          <p:cNvPr id="7" name="等腰三角形 6"/>
          <p:cNvSpPr/>
          <p:nvPr userDrawn="1"/>
        </p:nvSpPr>
        <p:spPr>
          <a:xfrm rot="5400000">
            <a:off x="300619" y="181260"/>
            <a:ext cx="332177" cy="28635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7D31"/>
              </a:solidFill>
            </a:endParaRPr>
          </a:p>
        </p:txBody>
      </p:sp>
      <p:sp>
        <p:nvSpPr>
          <p:cNvPr id="2" name="矩形 1"/>
          <p:cNvSpPr/>
          <p:nvPr userDrawn="1"/>
        </p:nvSpPr>
        <p:spPr>
          <a:xfrm>
            <a:off x="0" y="571782"/>
            <a:ext cx="9144000" cy="4950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244408" y="154498"/>
            <a:ext cx="699072" cy="740519"/>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6568822" y="4714161"/>
            <a:ext cx="2539682" cy="888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81000"/>
            <a:ext cx="2949575" cy="13335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1407730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998711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800"/>
            <a:ext cx="1971675" cy="48434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800"/>
            <a:ext cx="5762625" cy="48434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BD44CA-9C8B-4471-866B-0E1C4003D34D}"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290195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038"/>
            <a:ext cx="6858000" cy="1990725"/>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412159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963472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5575"/>
            <a:ext cx="7886700" cy="237648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49533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0825"/>
            <a:ext cx="3867150" cy="36274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520825"/>
            <a:ext cx="3867150" cy="36274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3271086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04800"/>
            <a:ext cx="7886700" cy="110490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087563"/>
            <a:ext cx="3868737" cy="30702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087563"/>
            <a:ext cx="3887788" cy="30702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958487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2599964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182946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81000"/>
            <a:ext cx="2949575" cy="13335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168578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81000"/>
            <a:ext cx="2949575" cy="13335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1249862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795304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800"/>
            <a:ext cx="1971675" cy="48434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800"/>
            <a:ext cx="5762625" cy="48434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16BCE1-3280-4BFF-B4BF-66EC97F11222}" type="datetimeFigureOut">
              <a:rPr lang="zh-CN" altLang="en-US" smtClean="0"/>
              <a:pPr/>
              <a:t>2016-11-3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45602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2016-11-3</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6516216" y="4826111"/>
            <a:ext cx="2539682" cy="8888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6BD44CA-9C8B-4471-866B-0E1C4003D34D}" type="datetimeFigureOut">
              <a:rPr lang="zh-CN" altLang="en-US" smtClean="0"/>
              <a:pPr/>
              <a:t>2016-11-3</a:t>
            </a:fld>
            <a:endParaRPr lang="zh-CN" altLang="en-US"/>
          </a:p>
        </p:txBody>
      </p:sp>
      <p:sp>
        <p:nvSpPr>
          <p:cNvPr id="5" name="页脚占位符 4"/>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37AE4BE-C390-4384-B790-D741D11FD7BA}" type="slidenum">
              <a:rPr lang="zh-CN" altLang="en-US" smtClean="0"/>
              <a:pPr/>
              <a:t>‹#›</a:t>
            </a:fld>
            <a:endParaRPr lang="zh-CN" altLang="en-US"/>
          </a:p>
        </p:txBody>
      </p:sp>
    </p:spTree>
    <p:extLst>
      <p:ext uri="{BB962C8B-B14F-4D97-AF65-F5344CB8AC3E}">
        <p14:creationId xmlns:p14="http://schemas.microsoft.com/office/powerpoint/2010/main" xmlns="" val="1641058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0016BCE1-3280-4BFF-B4BF-66EC97F11222}" type="datetimeFigureOut">
              <a:rPr lang="zh-CN" altLang="en-US" smtClean="0"/>
              <a:pPr/>
              <a:t>2016-11-3</a:t>
            </a:fld>
            <a:endParaRPr lang="zh-CN" altLang="en-US"/>
          </a:p>
        </p:txBody>
      </p:sp>
      <p:sp>
        <p:nvSpPr>
          <p:cNvPr id="5" name="页脚占位符 4"/>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4189052-D011-44CC-9E25-2FFB9D8CA2BE}" type="slidenum">
              <a:rPr lang="zh-CN" altLang="en-US" smtClean="0"/>
              <a:pPr/>
              <a:t>‹#›</a:t>
            </a:fld>
            <a:endParaRPr lang="zh-CN" altLang="en-US"/>
          </a:p>
        </p:txBody>
      </p:sp>
    </p:spTree>
    <p:extLst>
      <p:ext uri="{BB962C8B-B14F-4D97-AF65-F5344CB8AC3E}">
        <p14:creationId xmlns:p14="http://schemas.microsoft.com/office/powerpoint/2010/main" xmlns="" val="3912604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2.jpeg"/><Relationship Id="rId5" Type="http://schemas.openxmlformats.org/officeDocument/2006/relationships/tags" Target="../tags/tag27.xml"/><Relationship Id="rId10"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ags" Target="../tags/tag39.xml"/><Relationship Id="rId16" Type="http://schemas.openxmlformats.org/officeDocument/2006/relationships/image" Target="../media/image23.jpe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slideLayout" Target="../slideLayouts/slideLayout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1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6.jpe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24.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slideLayout" Target="../slideLayouts/slideLayout2.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s/_rels/slide18.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slideLayout" Target="../slideLayouts/slideLayout2.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s>
</file>

<file path=ppt/slides/_rels/slide19.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slideLayout" Target="../slideLayouts/slideLayout2.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image" Target="../media/image26.png"/><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slideLayout" Target="../slideLayouts/slideLayout2.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slideLayout" Target="../slideLayouts/slideLayout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tags" Target="../tags/tag11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23.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10" Type="http://schemas.openxmlformats.org/officeDocument/2006/relationships/image" Target="../media/image4.jpeg"/><Relationship Id="rId4" Type="http://schemas.openxmlformats.org/officeDocument/2006/relationships/tags" Target="../tags/tag116.xml"/><Relationship Id="rId9"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jpeg"/><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slideLayout" Target="../slideLayouts/slideLayout2.xml"/><Relationship Id="rId4" Type="http://schemas.openxmlformats.org/officeDocument/2006/relationships/tags" Target="../tags/tag127.xml"/><Relationship Id="rId9" Type="http://schemas.openxmlformats.org/officeDocument/2006/relationships/tags" Target="../tags/tag13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4.jpeg"/><Relationship Id="rId4" Type="http://schemas.openxmlformats.org/officeDocument/2006/relationships/tags" Target="../tags/tag136.xml"/><Relationship Id="rId9"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50.jpeg"/><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2.xml"/><Relationship Id="rId1" Type="http://schemas.openxmlformats.org/officeDocument/2006/relationships/tags" Target="../tags/tag151.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63888" y="625252"/>
            <a:ext cx="1542160" cy="1633593"/>
          </a:xfrm>
          <a:prstGeom prst="rect">
            <a:avLst/>
          </a:prstGeom>
        </p:spPr>
      </p:pic>
      <p:sp>
        <p:nvSpPr>
          <p:cNvPr id="4" name="文本框 3"/>
          <p:cNvSpPr txBox="1"/>
          <p:nvPr/>
        </p:nvSpPr>
        <p:spPr>
          <a:xfrm>
            <a:off x="467544" y="2365071"/>
            <a:ext cx="8392041" cy="707886"/>
          </a:xfrm>
          <a:prstGeom prst="rect">
            <a:avLst/>
          </a:prstGeom>
          <a:noFill/>
        </p:spPr>
        <p:txBody>
          <a:bodyPr wrap="none" rtlCol="0">
            <a:spAutoFit/>
          </a:bodyPr>
          <a:lstStyle/>
          <a:p>
            <a:r>
              <a:rPr lang="zh-CN" altLang="zh-CN" sz="4000" dirty="0">
                <a:latin typeface="华康俪金黑W8(P)" panose="020B0800000000000000" pitchFamily="34" charset="-122"/>
                <a:ea typeface="华康俪金黑W8(P)" panose="020B0800000000000000" pitchFamily="34" charset="-122"/>
              </a:rPr>
              <a:t>加强和规范党内政治生活的</a:t>
            </a:r>
            <a:r>
              <a:rPr lang="zh-CN" altLang="zh-CN" sz="4000" dirty="0" smtClean="0">
                <a:latin typeface="华康俪金黑W8(P)" panose="020B0800000000000000" pitchFamily="34" charset="-122"/>
                <a:ea typeface="华康俪金黑W8(P)" panose="020B0800000000000000" pitchFamily="34" charset="-122"/>
              </a:rPr>
              <a:t>战略</a:t>
            </a:r>
            <a:r>
              <a:rPr lang="zh-CN" altLang="en-US" sz="4000" dirty="0" smtClean="0">
                <a:latin typeface="华康俪金黑W8(P)" panose="020B0800000000000000" pitchFamily="34" charset="-122"/>
                <a:ea typeface="华康俪金黑W8(P)" panose="020B0800000000000000" pitchFamily="34" charset="-122"/>
              </a:rPr>
              <a:t>举措</a:t>
            </a:r>
            <a:endParaRPr lang="zh-CN" altLang="en-US" sz="4000" b="1" dirty="0">
              <a:latin typeface="华康俪金黑W8(P)" panose="020B0800000000000000" pitchFamily="34" charset="-122"/>
              <a:ea typeface="华康俪金黑W8(P)" panose="020B0800000000000000" pitchFamily="34" charset="-122"/>
            </a:endParaRPr>
          </a:p>
        </p:txBody>
      </p:sp>
      <p:sp>
        <p:nvSpPr>
          <p:cNvPr id="5" name="圆角矩形 4"/>
          <p:cNvSpPr/>
          <p:nvPr/>
        </p:nvSpPr>
        <p:spPr>
          <a:xfrm>
            <a:off x="2771800" y="3179182"/>
            <a:ext cx="3456384" cy="3263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a:t>
            </a:r>
            <a:r>
              <a:rPr lang="zh-CN" altLang="en-US" b="1" dirty="0"/>
              <a:t>十八届六中全会公报</a:t>
            </a:r>
            <a:r>
              <a:rPr lang="zh-CN" altLang="en-US" b="1" dirty="0" smtClean="0"/>
              <a:t>解读</a:t>
            </a:r>
            <a:endParaRPr lang="zh-CN" altLang="en-US" b="1" dirty="0"/>
          </a:p>
        </p:txBody>
      </p:sp>
    </p:spTree>
    <p:extLst>
      <p:ext uri="{BB962C8B-B14F-4D97-AF65-F5344CB8AC3E}">
        <p14:creationId xmlns:p14="http://schemas.microsoft.com/office/powerpoint/2010/main" xmlns="" val="360214125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7" presetClass="entr" presetSubtype="1" fill="hold" grpId="0" nodeType="afterEffect">
                                  <p:stCondLst>
                                    <p:cond delay="0"/>
                                  </p:stCondLst>
                                  <p:iterate type="lt">
                                    <p:tmPct val="15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2625"/>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箭头连接符 21"/>
          <p:cNvCxnSpPr/>
          <p:nvPr/>
        </p:nvCxnSpPr>
        <p:spPr>
          <a:xfrm flipH="1">
            <a:off x="2665306" y="2797841"/>
            <a:ext cx="5605599"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58"/>
          <p:cNvSpPr>
            <a:spLocks/>
          </p:cNvSpPr>
          <p:nvPr/>
        </p:nvSpPr>
        <p:spPr bwMode="auto">
          <a:xfrm>
            <a:off x="2051720" y="4297660"/>
            <a:ext cx="1274551" cy="1223484"/>
          </a:xfrm>
          <a:custGeom>
            <a:avLst/>
            <a:gdLst>
              <a:gd name="T0" fmla="*/ 0 w 341"/>
              <a:gd name="T1" fmla="*/ 337 h 337"/>
              <a:gd name="T2" fmla="*/ 44 w 341"/>
              <a:gd name="T3" fmla="*/ 306 h 337"/>
              <a:gd name="T4" fmla="*/ 111 w 341"/>
              <a:gd name="T5" fmla="*/ 109 h 337"/>
              <a:gd name="T6" fmla="*/ 217 w 341"/>
              <a:gd name="T7" fmla="*/ 96 h 337"/>
              <a:gd name="T8" fmla="*/ 294 w 341"/>
              <a:gd name="T9" fmla="*/ 301 h 337"/>
              <a:gd name="T10" fmla="*/ 341 w 341"/>
              <a:gd name="T11" fmla="*/ 337 h 337"/>
              <a:gd name="T12" fmla="*/ 0 w 34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rgbClr val="C00000">
              <a:alpha val="79000"/>
            </a:srgbClr>
          </a:solidFill>
          <a:ln>
            <a:noFill/>
          </a:ln>
          <a:extLst/>
        </p:spPr>
        <p:txBody>
          <a:bodyPr vert="horz" wrap="square" lIns="91440" tIns="45720" rIns="91440" bIns="45720" numCol="1" anchor="t" anchorCtr="0" compatLnSpc="1">
            <a:prstTxWarp prst="textNoShape">
              <a:avLst/>
            </a:prstTxWarp>
          </a:bodyPr>
          <a:lstStyle/>
          <a:p>
            <a:endParaRPr lang="zh-CN" altLang="en-US" sz="1400"/>
          </a:p>
        </p:txBody>
      </p:sp>
      <p:sp>
        <p:nvSpPr>
          <p:cNvPr id="12" name="Freeform 62"/>
          <p:cNvSpPr>
            <a:spLocks/>
          </p:cNvSpPr>
          <p:nvPr/>
        </p:nvSpPr>
        <p:spPr bwMode="auto">
          <a:xfrm>
            <a:off x="1026302" y="4617290"/>
            <a:ext cx="1421716" cy="903854"/>
          </a:xfrm>
          <a:custGeom>
            <a:avLst/>
            <a:gdLst>
              <a:gd name="T0" fmla="*/ 0 w 344"/>
              <a:gd name="T1" fmla="*/ 268 h 268"/>
              <a:gd name="T2" fmla="*/ 0 w 344"/>
              <a:gd name="T3" fmla="*/ 265 h 268"/>
              <a:gd name="T4" fmla="*/ 62 w 344"/>
              <a:gd name="T5" fmla="*/ 222 h 268"/>
              <a:gd name="T6" fmla="*/ 120 w 344"/>
              <a:gd name="T7" fmla="*/ 69 h 268"/>
              <a:gd name="T8" fmla="*/ 215 w 344"/>
              <a:gd name="T9" fmla="*/ 59 h 268"/>
              <a:gd name="T10" fmla="*/ 269 w 344"/>
              <a:gd name="T11" fmla="*/ 173 h 268"/>
              <a:gd name="T12" fmla="*/ 344 w 344"/>
              <a:gd name="T13" fmla="*/ 268 h 268"/>
              <a:gd name="T14" fmla="*/ 0 w 344"/>
              <a:gd name="T15" fmla="*/ 268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68">
                <a:moveTo>
                  <a:pt x="0" y="268"/>
                </a:moveTo>
                <a:cubicBezTo>
                  <a:pt x="0" y="265"/>
                  <a:pt x="0" y="265"/>
                  <a:pt x="0" y="265"/>
                </a:cubicBezTo>
                <a:cubicBezTo>
                  <a:pt x="27" y="268"/>
                  <a:pt x="49" y="251"/>
                  <a:pt x="62" y="222"/>
                </a:cubicBezTo>
                <a:cubicBezTo>
                  <a:pt x="80" y="185"/>
                  <a:pt x="103" y="106"/>
                  <a:pt x="120" y="69"/>
                </a:cubicBezTo>
                <a:cubicBezTo>
                  <a:pt x="148" y="6"/>
                  <a:pt x="185" y="0"/>
                  <a:pt x="215" y="59"/>
                </a:cubicBezTo>
                <a:cubicBezTo>
                  <a:pt x="230" y="87"/>
                  <a:pt x="257" y="144"/>
                  <a:pt x="269" y="173"/>
                </a:cubicBezTo>
                <a:cubicBezTo>
                  <a:pt x="295" y="235"/>
                  <a:pt x="317" y="264"/>
                  <a:pt x="344" y="268"/>
                </a:cubicBezTo>
                <a:lnTo>
                  <a:pt x="0" y="268"/>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1400"/>
          </a:p>
        </p:txBody>
      </p:sp>
      <p:sp>
        <p:nvSpPr>
          <p:cNvPr id="13" name="Freeform 58"/>
          <p:cNvSpPr>
            <a:spLocks/>
          </p:cNvSpPr>
          <p:nvPr/>
        </p:nvSpPr>
        <p:spPr bwMode="auto">
          <a:xfrm>
            <a:off x="-17547" y="3752434"/>
            <a:ext cx="1458984" cy="1769362"/>
          </a:xfrm>
          <a:custGeom>
            <a:avLst/>
            <a:gdLst>
              <a:gd name="T0" fmla="*/ 0 w 341"/>
              <a:gd name="T1" fmla="*/ 337 h 337"/>
              <a:gd name="T2" fmla="*/ 44 w 341"/>
              <a:gd name="T3" fmla="*/ 306 h 337"/>
              <a:gd name="T4" fmla="*/ 111 w 341"/>
              <a:gd name="T5" fmla="*/ 109 h 337"/>
              <a:gd name="T6" fmla="*/ 217 w 341"/>
              <a:gd name="T7" fmla="*/ 96 h 337"/>
              <a:gd name="T8" fmla="*/ 294 w 341"/>
              <a:gd name="T9" fmla="*/ 301 h 337"/>
              <a:gd name="T10" fmla="*/ 341 w 341"/>
              <a:gd name="T11" fmla="*/ 337 h 337"/>
              <a:gd name="T12" fmla="*/ 0 w 34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zh-CN" altLang="en-US" sz="1400"/>
          </a:p>
        </p:txBody>
      </p:sp>
      <p:sp>
        <p:nvSpPr>
          <p:cNvPr id="23" name="Freeform 23"/>
          <p:cNvSpPr>
            <a:spLocks/>
          </p:cNvSpPr>
          <p:nvPr/>
        </p:nvSpPr>
        <p:spPr bwMode="auto">
          <a:xfrm rot="15731444" flipH="1">
            <a:off x="787458" y="2530979"/>
            <a:ext cx="1118991" cy="1093064"/>
          </a:xfrm>
          <a:custGeom>
            <a:avLst/>
            <a:gdLst>
              <a:gd name="T0" fmla="*/ 103 w 206"/>
              <a:gd name="T1" fmla="*/ 0 h 206"/>
              <a:gd name="T2" fmla="*/ 0 w 206"/>
              <a:gd name="T3" fmla="*/ 103 h 206"/>
              <a:gd name="T4" fmla="*/ 103 w 206"/>
              <a:gd name="T5" fmla="*/ 206 h 206"/>
              <a:gd name="T6" fmla="*/ 206 w 206"/>
              <a:gd name="T7" fmla="*/ 103 h 206"/>
              <a:gd name="T8" fmla="*/ 206 w 206"/>
              <a:gd name="T9" fmla="*/ 0 h 206"/>
              <a:gd name="T10" fmla="*/ 103 w 206"/>
              <a:gd name="T11" fmla="*/ 0 h 206"/>
            </a:gdLst>
            <a:ahLst/>
            <a:cxnLst>
              <a:cxn ang="0">
                <a:pos x="T0" y="T1"/>
              </a:cxn>
              <a:cxn ang="0">
                <a:pos x="T2" y="T3"/>
              </a:cxn>
              <a:cxn ang="0">
                <a:pos x="T4" y="T5"/>
              </a:cxn>
              <a:cxn ang="0">
                <a:pos x="T6" y="T7"/>
              </a:cxn>
              <a:cxn ang="0">
                <a:pos x="T8" y="T9"/>
              </a:cxn>
              <a:cxn ang="0">
                <a:pos x="T10" y="T11"/>
              </a:cxn>
            </a:cxnLst>
            <a:rect l="0" t="0" r="r" b="b"/>
            <a:pathLst>
              <a:path w="206" h="206">
                <a:moveTo>
                  <a:pt x="103" y="0"/>
                </a:moveTo>
                <a:cubicBezTo>
                  <a:pt x="46" y="0"/>
                  <a:pt x="0" y="46"/>
                  <a:pt x="0" y="103"/>
                </a:cubicBezTo>
                <a:cubicBezTo>
                  <a:pt x="0" y="160"/>
                  <a:pt x="46" y="206"/>
                  <a:pt x="103" y="206"/>
                </a:cubicBezTo>
                <a:cubicBezTo>
                  <a:pt x="160" y="206"/>
                  <a:pt x="206" y="160"/>
                  <a:pt x="206" y="103"/>
                </a:cubicBezTo>
                <a:cubicBezTo>
                  <a:pt x="206" y="0"/>
                  <a:pt x="206" y="0"/>
                  <a:pt x="206" y="0"/>
                </a:cubicBezTo>
                <a:lnTo>
                  <a:pt x="103"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1400"/>
          </a:p>
        </p:txBody>
      </p:sp>
      <p:sp>
        <p:nvSpPr>
          <p:cNvPr id="49" name="文本框 39"/>
          <p:cNvSpPr txBox="1"/>
          <p:nvPr/>
        </p:nvSpPr>
        <p:spPr>
          <a:xfrm>
            <a:off x="397484" y="998975"/>
            <a:ext cx="8422988" cy="959237"/>
          </a:xfrm>
          <a:prstGeom prst="rect">
            <a:avLst/>
          </a:prstGeom>
          <a:solidFill>
            <a:srgbClr val="C00000"/>
          </a:solidFill>
          <a:ln>
            <a:noFill/>
          </a:ln>
        </p:spPr>
        <p:txBody>
          <a:bodyPr wrap="square" rtlCol="0">
            <a:spAutoFit/>
          </a:bodyPr>
          <a:lstStyle/>
          <a:p>
            <a:pPr marL="285750" lvl="0" indent="-285750" algn="just">
              <a:lnSpc>
                <a:spcPct val="120000"/>
              </a:lnSpc>
              <a:spcBef>
                <a:spcPts val="1000"/>
              </a:spcBef>
              <a:buFont typeface="Wingdings" panose="05000000000000000000" pitchFamily="2" charset="2"/>
              <a:buChar char="l"/>
              <a:defRPr/>
            </a:pPr>
            <a:r>
              <a:rPr lang="zh-CN" altLang="en-US" sz="2000" kern="0" dirty="0">
                <a:solidFill>
                  <a:srgbClr val="E5F5F7"/>
                </a:solidFill>
                <a:latin typeface="方正正大黑简体" panose="02000000000000000000" pitchFamily="2" charset="-122"/>
                <a:ea typeface="方正正大黑简体" panose="02000000000000000000" pitchFamily="2" charset="-122"/>
              </a:rPr>
              <a:t>实现共产主义是一个长远的目标，需要十几代人甚至几十代人的</a:t>
            </a:r>
            <a:r>
              <a:rPr lang="zh-CN" altLang="en-US" sz="2000" kern="0" dirty="0" smtClean="0">
                <a:solidFill>
                  <a:srgbClr val="E5F5F7"/>
                </a:solidFill>
                <a:latin typeface="方正正大黑简体" panose="02000000000000000000" pitchFamily="2" charset="-122"/>
                <a:ea typeface="方正正大黑简体" panose="02000000000000000000" pitchFamily="2" charset="-122"/>
              </a:rPr>
              <a:t>努力。</a:t>
            </a:r>
            <a:endParaRPr lang="en-US" altLang="zh-CN" sz="2000" kern="0" dirty="0" smtClean="0">
              <a:solidFill>
                <a:srgbClr val="E5F5F7"/>
              </a:solidFill>
              <a:latin typeface="方正正大黑简体" panose="02000000000000000000" pitchFamily="2" charset="-122"/>
              <a:ea typeface="方正正大黑简体" panose="02000000000000000000" pitchFamily="2" charset="-122"/>
            </a:endParaRPr>
          </a:p>
          <a:p>
            <a:pPr marL="285750" lvl="0" indent="-285750" algn="just">
              <a:lnSpc>
                <a:spcPct val="120000"/>
              </a:lnSpc>
              <a:spcBef>
                <a:spcPts val="1000"/>
              </a:spcBef>
              <a:buFont typeface="Wingdings" panose="05000000000000000000" pitchFamily="2" charset="2"/>
              <a:buChar char="u"/>
              <a:defRPr/>
            </a:pPr>
            <a:r>
              <a:rPr lang="zh-CN" altLang="en-US" sz="2000" kern="0" dirty="0">
                <a:solidFill>
                  <a:srgbClr val="E5F5F7"/>
                </a:solidFill>
                <a:latin typeface="方正正大黑简体" panose="02000000000000000000" pitchFamily="2" charset="-122"/>
                <a:ea typeface="方正正大黑简体" panose="02000000000000000000" pitchFamily="2" charset="-122"/>
              </a:rPr>
              <a:t>当我们</a:t>
            </a:r>
            <a:r>
              <a:rPr lang="zh-CN" altLang="en-US" sz="2000" kern="0" dirty="0" smtClean="0">
                <a:solidFill>
                  <a:srgbClr val="E5F5F7"/>
                </a:solidFill>
                <a:latin typeface="方正正大黑简体" panose="02000000000000000000" pitchFamily="2" charset="-122"/>
                <a:ea typeface="方正正大黑简体" panose="02000000000000000000" pitchFamily="2" charset="-122"/>
              </a:rPr>
              <a:t>遇到</a:t>
            </a:r>
            <a:r>
              <a:rPr lang="zh-CN" altLang="en-US" sz="2000" kern="0" dirty="0">
                <a:solidFill>
                  <a:srgbClr val="E5F5F7"/>
                </a:solidFill>
                <a:latin typeface="方正正大黑简体" panose="02000000000000000000" pitchFamily="2" charset="-122"/>
                <a:ea typeface="方正正大黑简体" panose="02000000000000000000" pitchFamily="2" charset="-122"/>
              </a:rPr>
              <a:t>困难和挫折，当</a:t>
            </a:r>
            <a:r>
              <a:rPr lang="zh-CN" altLang="en-US" sz="2000" kern="0" dirty="0" smtClean="0">
                <a:solidFill>
                  <a:srgbClr val="E5F5F7"/>
                </a:solidFill>
                <a:latin typeface="方正正大黑简体" panose="02000000000000000000" pitchFamily="2" charset="-122"/>
                <a:ea typeface="方正正大黑简体" panose="02000000000000000000" pitchFamily="2" charset="-122"/>
              </a:rPr>
              <a:t>我们的理想信仰出现动摇时怎么办？</a:t>
            </a:r>
            <a:endParaRPr kumimoji="0" lang="zh-CN" altLang="en-US" sz="2000" i="0" u="none" strike="noStrike" kern="0" cap="none" spc="0" normalizeH="0" baseline="0" noProof="0" dirty="0">
              <a:ln>
                <a:noFill/>
              </a:ln>
              <a:solidFill>
                <a:srgbClr val="E5F5F7"/>
              </a:solidFill>
              <a:effectLst/>
              <a:uLnTx/>
              <a:uFillTx/>
              <a:latin typeface="方正正大黑简体" panose="02000000000000000000" pitchFamily="2" charset="-122"/>
              <a:ea typeface="方正正大黑简体" panose="02000000000000000000" pitchFamily="2" charset="-122"/>
            </a:endParaRPr>
          </a:p>
        </p:txBody>
      </p:sp>
      <p:sp>
        <p:nvSpPr>
          <p:cNvPr id="50" name="文本框 40"/>
          <p:cNvSpPr txBox="1"/>
          <p:nvPr/>
        </p:nvSpPr>
        <p:spPr>
          <a:xfrm>
            <a:off x="7123655" y="3347919"/>
            <a:ext cx="1820895" cy="1172629"/>
          </a:xfrm>
          <a:prstGeom prst="rect">
            <a:avLst/>
          </a:prstGeom>
          <a:noFill/>
        </p:spPr>
        <p:txBody>
          <a:bodyPr wrap="square" rtlCol="0">
            <a:spAutoFit/>
          </a:bodyPr>
          <a:lstStyle/>
          <a:p>
            <a:pPr lvl="0" algn="ctr">
              <a:lnSpc>
                <a:spcPct val="130000"/>
              </a:lnSpc>
              <a:defRPr/>
            </a:pPr>
            <a:r>
              <a:rPr lang="zh-CN" altLang="zh-CN" b="1" dirty="0">
                <a:latin typeface="汉仪文黑-65W" panose="00020600040101010101" pitchFamily="18" charset="-122"/>
                <a:ea typeface="汉仪文黑-65W" panose="00020600040101010101" pitchFamily="18" charset="-122"/>
              </a:rPr>
              <a:t>严肃党内政治</a:t>
            </a:r>
            <a:r>
              <a:rPr lang="zh-CN" altLang="zh-CN" b="1" dirty="0" smtClean="0">
                <a:latin typeface="汉仪文黑-65W" panose="00020600040101010101" pitchFamily="18" charset="-122"/>
                <a:ea typeface="汉仪文黑-65W" panose="00020600040101010101" pitchFamily="18" charset="-122"/>
              </a:rPr>
              <a:t>生活</a:t>
            </a:r>
            <a:r>
              <a:rPr lang="zh-CN" altLang="en-US" b="1" dirty="0" smtClean="0">
                <a:latin typeface="汉仪文黑-65W" panose="00020600040101010101" pitchFamily="18" charset="-122"/>
                <a:ea typeface="汉仪文黑-65W" panose="00020600040101010101" pitchFamily="18" charset="-122"/>
              </a:rPr>
              <a:t>、</a:t>
            </a:r>
            <a:r>
              <a:rPr lang="zh-CN" altLang="zh-CN" b="1" dirty="0" smtClean="0">
                <a:latin typeface="汉仪文黑-65W" panose="00020600040101010101" pitchFamily="18" charset="-122"/>
                <a:ea typeface="汉仪文黑-65W" panose="00020600040101010101" pitchFamily="18" charset="-122"/>
              </a:rPr>
              <a:t>训练</a:t>
            </a:r>
            <a:r>
              <a:rPr lang="zh-CN" altLang="zh-CN" b="1" dirty="0">
                <a:latin typeface="汉仪文黑-65W" panose="00020600040101010101" pitchFamily="18" charset="-122"/>
                <a:ea typeface="汉仪文黑-65W" panose="00020600040101010101" pitchFamily="18" charset="-122"/>
              </a:rPr>
              <a:t>自己的思想和行为</a:t>
            </a:r>
            <a:endParaRPr kumimoji="0" lang="en-US" altLang="zh-CN" b="0" i="0" u="none" strike="noStrike" kern="0" cap="none" spc="0" normalizeH="0" baseline="0" noProof="0" dirty="0">
              <a:ln>
                <a:noFill/>
              </a:ln>
              <a:solidFill>
                <a:sysClr val="windowText" lastClr="000000">
                  <a:lumMod val="75000"/>
                  <a:lumOff val="25000"/>
                </a:sysClr>
              </a:solidFill>
              <a:effectLst/>
              <a:uLnTx/>
              <a:uFillTx/>
              <a:latin typeface="汉仪文黑-65W" panose="00020600040101010101" pitchFamily="18" charset="-122"/>
              <a:ea typeface="汉仪文黑-65W" panose="00020600040101010101" pitchFamily="18" charset="-122"/>
            </a:endParaRPr>
          </a:p>
        </p:txBody>
      </p:sp>
      <p:sp>
        <p:nvSpPr>
          <p:cNvPr id="18" name="文本框 17"/>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2" name="文本框 1"/>
          <p:cNvSpPr txBox="1"/>
          <p:nvPr/>
        </p:nvSpPr>
        <p:spPr>
          <a:xfrm>
            <a:off x="951154" y="2662012"/>
            <a:ext cx="894808" cy="830997"/>
          </a:xfrm>
          <a:prstGeom prst="rect">
            <a:avLst/>
          </a:prstGeom>
          <a:noFill/>
        </p:spPr>
        <p:txBody>
          <a:bodyPr wrap="square" rtlCol="0">
            <a:spAutoFit/>
          </a:bodyPr>
          <a:lstStyle/>
          <a:p>
            <a:r>
              <a:rPr lang="zh-CN" altLang="zh-CN"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共产主义</a:t>
            </a:r>
            <a:endParaRPr lang="zh-CN" altLang="en-US" sz="2400"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61" name="MH_Other_3"/>
          <p:cNvSpPr/>
          <p:nvPr>
            <p:custDataLst>
              <p:tags r:id="rId1"/>
            </p:custDataLst>
          </p:nvPr>
        </p:nvSpPr>
        <p:spPr>
          <a:xfrm>
            <a:off x="5024358" y="2713930"/>
            <a:ext cx="175948" cy="174625"/>
          </a:xfrm>
          <a:prstGeom prst="ellipse">
            <a:avLst/>
          </a:prstGeom>
          <a:solidFill>
            <a:srgbClr val="FFFFFF"/>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62" name="MH_Other_4"/>
          <p:cNvSpPr/>
          <p:nvPr>
            <p:custDataLst>
              <p:tags r:id="rId2"/>
            </p:custDataLst>
          </p:nvPr>
        </p:nvSpPr>
        <p:spPr>
          <a:xfrm>
            <a:off x="8183593" y="2713930"/>
            <a:ext cx="174625" cy="174625"/>
          </a:xfrm>
          <a:prstGeom prst="ellipse">
            <a:avLst/>
          </a:prstGeom>
          <a:solidFill>
            <a:srgbClr val="FFFFFF"/>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cxnSp>
        <p:nvCxnSpPr>
          <p:cNvPr id="64" name="MH_Other_6"/>
          <p:cNvCxnSpPr/>
          <p:nvPr>
            <p:custDataLst>
              <p:tags r:id="rId3"/>
            </p:custDataLst>
          </p:nvPr>
        </p:nvCxnSpPr>
        <p:spPr>
          <a:xfrm flipV="1">
            <a:off x="5111671" y="2801243"/>
            <a:ext cx="0" cy="501386"/>
          </a:xfrm>
          <a:prstGeom prst="line">
            <a:avLst/>
          </a:prstGeom>
          <a:ln w="19050">
            <a:solidFill>
              <a:srgbClr val="C0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MH_Other_7"/>
          <p:cNvCxnSpPr/>
          <p:nvPr>
            <p:custDataLst>
              <p:tags r:id="rId4"/>
            </p:custDataLst>
          </p:nvPr>
        </p:nvCxnSpPr>
        <p:spPr>
          <a:xfrm flipV="1">
            <a:off x="8272228" y="2801243"/>
            <a:ext cx="0" cy="501386"/>
          </a:xfrm>
          <a:prstGeom prst="line">
            <a:avLst/>
          </a:prstGeom>
          <a:ln w="19050">
            <a:solidFill>
              <a:srgbClr val="FF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2" name="MH_Other_8"/>
          <p:cNvSpPr>
            <a:spLocks noChangeAspect="1"/>
          </p:cNvSpPr>
          <p:nvPr>
            <p:custDataLst>
              <p:tags r:id="rId5"/>
            </p:custDataLst>
          </p:nvPr>
        </p:nvSpPr>
        <p:spPr>
          <a:xfrm>
            <a:off x="8034103" y="2188733"/>
            <a:ext cx="433917" cy="433917"/>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33" dirty="0">
              <a:solidFill>
                <a:schemeClr val="bg1"/>
              </a:solidFill>
              <a:latin typeface="FontAwesome" pitchFamily="2" charset="0"/>
            </a:endParaRPr>
          </a:p>
        </p:txBody>
      </p:sp>
      <p:sp>
        <p:nvSpPr>
          <p:cNvPr id="73" name="MH_Other_9"/>
          <p:cNvSpPr>
            <a:spLocks noEditPoints="1"/>
          </p:cNvSpPr>
          <p:nvPr>
            <p:custDataLst>
              <p:tags r:id="rId6"/>
            </p:custDataLst>
          </p:nvPr>
        </p:nvSpPr>
        <p:spPr bwMode="auto">
          <a:xfrm>
            <a:off x="8130676" y="2286629"/>
            <a:ext cx="242094" cy="23812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w="9525">
            <a:noFill/>
            <a:round/>
            <a:headEnd/>
            <a:tailEnd/>
          </a:ln>
        </p:spPr>
        <p:txBody>
          <a:bodyPr/>
          <a:lstStyle/>
          <a:p>
            <a:pPr>
              <a:defRPr/>
            </a:pPr>
            <a:endParaRPr lang="en-US" sz="1500" dirty="0">
              <a:solidFill>
                <a:schemeClr val="accent3">
                  <a:lumMod val="50000"/>
                </a:schemeClr>
              </a:solidFill>
            </a:endParaRPr>
          </a:p>
        </p:txBody>
      </p:sp>
      <p:sp>
        <p:nvSpPr>
          <p:cNvPr id="76" name="MH_Other_12"/>
          <p:cNvSpPr>
            <a:spLocks noChangeAspect="1"/>
          </p:cNvSpPr>
          <p:nvPr>
            <p:custDataLst>
              <p:tags r:id="rId7"/>
            </p:custDataLst>
          </p:nvPr>
        </p:nvSpPr>
        <p:spPr>
          <a:xfrm>
            <a:off x="4896036" y="2188733"/>
            <a:ext cx="433917" cy="433917"/>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33" dirty="0">
              <a:solidFill>
                <a:schemeClr val="bg1"/>
              </a:solidFill>
              <a:latin typeface="FontAwesome" pitchFamily="2" charset="0"/>
            </a:endParaRPr>
          </a:p>
        </p:txBody>
      </p:sp>
      <p:sp>
        <p:nvSpPr>
          <p:cNvPr id="77" name="MH_Other_13"/>
          <p:cNvSpPr>
            <a:spLocks noEditPoints="1"/>
          </p:cNvSpPr>
          <p:nvPr>
            <p:custDataLst>
              <p:tags r:id="rId8"/>
            </p:custDataLst>
          </p:nvPr>
        </p:nvSpPr>
        <p:spPr bwMode="auto">
          <a:xfrm>
            <a:off x="4983348" y="2283983"/>
            <a:ext cx="259292" cy="243417"/>
          </a:xfrm>
          <a:custGeom>
            <a:avLst/>
            <a:gdLst>
              <a:gd name="T0" fmla="*/ 2147483646 w 73"/>
              <a:gd name="T1" fmla="*/ 2147483646 h 68"/>
              <a:gd name="T2" fmla="*/ 2147483646 w 73"/>
              <a:gd name="T3" fmla="*/ 2147483646 h 68"/>
              <a:gd name="T4" fmla="*/ 0 w 73"/>
              <a:gd name="T5" fmla="*/ 2147483646 h 68"/>
              <a:gd name="T6" fmla="*/ 2147483646 w 73"/>
              <a:gd name="T7" fmla="*/ 2147483646 h 68"/>
              <a:gd name="T8" fmla="*/ 2147483646 w 73"/>
              <a:gd name="T9" fmla="*/ 2147483646 h 68"/>
              <a:gd name="T10" fmla="*/ 2147483646 w 73"/>
              <a:gd name="T11" fmla="*/ 2147483646 h 68"/>
              <a:gd name="T12" fmla="*/ 2147483646 w 73"/>
              <a:gd name="T13" fmla="*/ 2147483646 h 68"/>
              <a:gd name="T14" fmla="*/ 2147483646 w 73"/>
              <a:gd name="T15" fmla="*/ 2147483646 h 68"/>
              <a:gd name="T16" fmla="*/ 2147483646 w 73"/>
              <a:gd name="T17" fmla="*/ 2147483646 h 68"/>
              <a:gd name="T18" fmla="*/ 2147483646 w 73"/>
              <a:gd name="T19" fmla="*/ 2147483646 h 68"/>
              <a:gd name="T20" fmla="*/ 2147483646 w 73"/>
              <a:gd name="T21" fmla="*/ 2147483646 h 68"/>
              <a:gd name="T22" fmla="*/ 2147483646 w 73"/>
              <a:gd name="T23" fmla="*/ 0 h 68"/>
              <a:gd name="T24" fmla="*/ 2147483646 w 73"/>
              <a:gd name="T25" fmla="*/ 2147483646 h 68"/>
              <a:gd name="T26" fmla="*/ 2147483646 w 73"/>
              <a:gd name="T27" fmla="*/ 2147483646 h 68"/>
              <a:gd name="T28" fmla="*/ 2147483646 w 73"/>
              <a:gd name="T29" fmla="*/ 2147483646 h 68"/>
              <a:gd name="T30" fmla="*/ 2147483646 w 73"/>
              <a:gd name="T31" fmla="*/ 2147483646 h 68"/>
              <a:gd name="T32" fmla="*/ 2147483646 w 73"/>
              <a:gd name="T33" fmla="*/ 2147483646 h 68"/>
              <a:gd name="T34" fmla="*/ 2147483646 w 73"/>
              <a:gd name="T35" fmla="*/ 2147483646 h 68"/>
              <a:gd name="T36" fmla="*/ 2147483646 w 73"/>
              <a:gd name="T37" fmla="*/ 2147483646 h 68"/>
              <a:gd name="T38" fmla="*/ 2147483646 w 73"/>
              <a:gd name="T39" fmla="*/ 2147483646 h 68"/>
              <a:gd name="T40" fmla="*/ 2147483646 w 73"/>
              <a:gd name="T41" fmla="*/ 2147483646 h 68"/>
              <a:gd name="T42" fmla="*/ 2147483646 w 73"/>
              <a:gd name="T43" fmla="*/ 2147483646 h 68"/>
              <a:gd name="T44" fmla="*/ 2147483646 w 73"/>
              <a:gd name="T45" fmla="*/ 2147483646 h 68"/>
              <a:gd name="T46" fmla="*/ 2147483646 w 73"/>
              <a:gd name="T47" fmla="*/ 2147483646 h 68"/>
              <a:gd name="T48" fmla="*/ 2147483646 w 73"/>
              <a:gd name="T49" fmla="*/ 2147483646 h 68"/>
              <a:gd name="T50" fmla="*/ 2147483646 w 73"/>
              <a:gd name="T51" fmla="*/ 2147483646 h 68"/>
              <a:gd name="T52" fmla="*/ 2147483646 w 73"/>
              <a:gd name="T53" fmla="*/ 2147483646 h 68"/>
              <a:gd name="T54" fmla="*/ 2147483646 w 73"/>
              <a:gd name="T55" fmla="*/ 2147483646 h 68"/>
              <a:gd name="T56" fmla="*/ 2147483646 w 73"/>
              <a:gd name="T57" fmla="*/ 2147483646 h 68"/>
              <a:gd name="T58" fmla="*/ 2147483646 w 73"/>
              <a:gd name="T59" fmla="*/ 0 h 68"/>
              <a:gd name="T60" fmla="*/ 2147483646 w 73"/>
              <a:gd name="T61" fmla="*/ 2147483646 h 68"/>
              <a:gd name="T62" fmla="*/ 2147483646 w 73"/>
              <a:gd name="T63" fmla="*/ 2147483646 h 68"/>
              <a:gd name="T64" fmla="*/ 2147483646 w 73"/>
              <a:gd name="T65" fmla="*/ 2147483646 h 68"/>
              <a:gd name="T66" fmla="*/ 2147483646 w 73"/>
              <a:gd name="T67" fmla="*/ 2147483646 h 68"/>
              <a:gd name="T68" fmla="*/ 2147483646 w 73"/>
              <a:gd name="T69" fmla="*/ 2147483646 h 68"/>
              <a:gd name="T70" fmla="*/ 2147483646 w 73"/>
              <a:gd name="T71" fmla="*/ 2147483646 h 68"/>
              <a:gd name="T72" fmla="*/ 2147483646 w 73"/>
              <a:gd name="T73" fmla="*/ 2147483646 h 68"/>
              <a:gd name="T74" fmla="*/ 2147483646 w 73"/>
              <a:gd name="T75" fmla="*/ 2147483646 h 68"/>
              <a:gd name="T76" fmla="*/ 2147483646 w 73"/>
              <a:gd name="T77" fmla="*/ 2147483646 h 68"/>
              <a:gd name="T78" fmla="*/ 2147483646 w 73"/>
              <a:gd name="T79" fmla="*/ 2147483646 h 68"/>
              <a:gd name="T80" fmla="*/ 2147483646 w 73"/>
              <a:gd name="T81" fmla="*/ 2147483646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500"/>
          </a:p>
        </p:txBody>
      </p:sp>
      <p:sp>
        <p:nvSpPr>
          <p:cNvPr id="78" name="文本框 40"/>
          <p:cNvSpPr txBox="1"/>
          <p:nvPr/>
        </p:nvSpPr>
        <p:spPr>
          <a:xfrm>
            <a:off x="3635896" y="3376675"/>
            <a:ext cx="2829906" cy="1532727"/>
          </a:xfrm>
          <a:prstGeom prst="rect">
            <a:avLst/>
          </a:prstGeom>
          <a:noFill/>
        </p:spPr>
        <p:txBody>
          <a:bodyPr wrap="square" rtlCol="0">
            <a:spAutoFit/>
          </a:bodyPr>
          <a:lstStyle/>
          <a:p>
            <a:pPr lvl="0" algn="ctr">
              <a:lnSpc>
                <a:spcPct val="130000"/>
              </a:lnSpc>
              <a:defRPr/>
            </a:pPr>
            <a:r>
              <a:rPr lang="zh-CN" altLang="en-US" b="1" dirty="0">
                <a:latin typeface="汉仪文黑-65W" panose="00020600040101010101" pitchFamily="18" charset="-122"/>
                <a:ea typeface="汉仪文黑-65W" panose="00020600040101010101" pitchFamily="18" charset="-122"/>
              </a:rPr>
              <a:t>确保党的性质、宗旨、奋斗目标不动摇，保持党的先进性纯洁性，提高党的创造力凝聚力战斗力</a:t>
            </a:r>
            <a:endParaRPr kumimoji="0" lang="en-US" altLang="zh-CN" b="0" i="0" u="none" strike="noStrike" kern="0" cap="none" spc="0" normalizeH="0" baseline="0" noProof="0" dirty="0">
              <a:ln>
                <a:noFill/>
              </a:ln>
              <a:solidFill>
                <a:sysClr val="windowText" lastClr="000000">
                  <a:lumMod val="75000"/>
                  <a:lumOff val="25000"/>
                </a:sysClr>
              </a:solidFill>
              <a:effectLst/>
              <a:uLnTx/>
              <a:uFillTx/>
              <a:latin typeface="汉仪文黑-65W" panose="00020600040101010101" pitchFamily="18" charset="-122"/>
              <a:ea typeface="汉仪文黑-65W" panose="00020600040101010101" pitchFamily="18" charset="-122"/>
            </a:endParaRPr>
          </a:p>
        </p:txBody>
      </p:sp>
    </p:spTree>
    <p:extLst>
      <p:ext uri="{BB962C8B-B14F-4D97-AF65-F5344CB8AC3E}">
        <p14:creationId xmlns:p14="http://schemas.microsoft.com/office/powerpoint/2010/main" xmlns="" val="1606127451"/>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1000"/>
                                        <p:tgtEl>
                                          <p:spTgt spid="78"/>
                                        </p:tgtEl>
                                      </p:cBhvr>
                                    </p:animEffect>
                                    <p:anim calcmode="lin" valueType="num">
                                      <p:cBhvr>
                                        <p:cTn id="24" dur="1000" fill="hold"/>
                                        <p:tgtEl>
                                          <p:spTgt spid="78"/>
                                        </p:tgtEl>
                                        <p:attrNameLst>
                                          <p:attrName>ppt_x</p:attrName>
                                        </p:attrNameLst>
                                      </p:cBhvr>
                                      <p:tavLst>
                                        <p:tav tm="0">
                                          <p:val>
                                            <p:strVal val="#ppt_x"/>
                                          </p:val>
                                        </p:tav>
                                        <p:tav tm="100000">
                                          <p:val>
                                            <p:strVal val="#ppt_x"/>
                                          </p:val>
                                        </p:tav>
                                      </p:tavLst>
                                    </p:anim>
                                    <p:anim calcmode="lin" valueType="num">
                                      <p:cBhvr>
                                        <p:cTn id="2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50"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6"/>
          <p:cNvSpPr>
            <a:spLocks/>
          </p:cNvSpPr>
          <p:nvPr/>
        </p:nvSpPr>
        <p:spPr bwMode="auto">
          <a:xfrm>
            <a:off x="1475656" y="3528858"/>
            <a:ext cx="1187097" cy="1992938"/>
          </a:xfrm>
          <a:custGeom>
            <a:avLst/>
            <a:gdLst>
              <a:gd name="T0" fmla="*/ 850120613 w 725"/>
              <a:gd name="T1" fmla="*/ 2147483646 h 1251"/>
              <a:gd name="T2" fmla="*/ 939086597 w 725"/>
              <a:gd name="T3" fmla="*/ 2147483646 h 1251"/>
              <a:gd name="T4" fmla="*/ 0 w 725"/>
              <a:gd name="T5" fmla="*/ 1034379748 h 1251"/>
              <a:gd name="T6" fmla="*/ 151571273 w 725"/>
              <a:gd name="T7" fmla="*/ 896461844 h 1251"/>
              <a:gd name="T8" fmla="*/ 1034641847 w 725"/>
              <a:gd name="T9" fmla="*/ 1898004341 h 1251"/>
              <a:gd name="T10" fmla="*/ 1133493546 w 725"/>
              <a:gd name="T11" fmla="*/ 0 h 1251"/>
              <a:gd name="T12" fmla="*/ 1357555822 w 725"/>
              <a:gd name="T13" fmla="*/ 0 h 1251"/>
              <a:gd name="T14" fmla="*/ 1449816439 w 725"/>
              <a:gd name="T15" fmla="*/ 1237972153 h 1251"/>
              <a:gd name="T16" fmla="*/ 2147483646 w 725"/>
              <a:gd name="T17" fmla="*/ 413751899 h 1251"/>
              <a:gd name="T18" fmla="*/ 2147483646 w 725"/>
              <a:gd name="T19" fmla="*/ 633762024 h 1251"/>
              <a:gd name="T20" fmla="*/ 1575028833 w 725"/>
              <a:gd name="T21" fmla="*/ 1609034358 h 1251"/>
              <a:gd name="T22" fmla="*/ 1519012810 w 725"/>
              <a:gd name="T23" fmla="*/ 2147483646 h 1251"/>
              <a:gd name="T24" fmla="*/ 1670584083 w 725"/>
              <a:gd name="T25" fmla="*/ 2147483646 h 1251"/>
              <a:gd name="T26" fmla="*/ 850120613 w 725"/>
              <a:gd name="T27" fmla="*/ 2147483646 h 12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5" h="1251">
                <a:moveTo>
                  <a:pt x="258" y="1251"/>
                </a:moveTo>
                <a:cubicBezTo>
                  <a:pt x="258" y="1251"/>
                  <a:pt x="323" y="826"/>
                  <a:pt x="285" y="700"/>
                </a:cubicBezTo>
                <a:cubicBezTo>
                  <a:pt x="0" y="315"/>
                  <a:pt x="0" y="315"/>
                  <a:pt x="0" y="315"/>
                </a:cubicBezTo>
                <a:cubicBezTo>
                  <a:pt x="46" y="273"/>
                  <a:pt x="46" y="273"/>
                  <a:pt x="46" y="273"/>
                </a:cubicBezTo>
                <a:cubicBezTo>
                  <a:pt x="314" y="578"/>
                  <a:pt x="314" y="578"/>
                  <a:pt x="314" y="578"/>
                </a:cubicBezTo>
                <a:cubicBezTo>
                  <a:pt x="344" y="0"/>
                  <a:pt x="344" y="0"/>
                  <a:pt x="344" y="0"/>
                </a:cubicBezTo>
                <a:cubicBezTo>
                  <a:pt x="412" y="0"/>
                  <a:pt x="412" y="0"/>
                  <a:pt x="412" y="0"/>
                </a:cubicBezTo>
                <a:cubicBezTo>
                  <a:pt x="440" y="377"/>
                  <a:pt x="440" y="377"/>
                  <a:pt x="440" y="377"/>
                </a:cubicBezTo>
                <a:cubicBezTo>
                  <a:pt x="675" y="126"/>
                  <a:pt x="675" y="126"/>
                  <a:pt x="675" y="126"/>
                </a:cubicBezTo>
                <a:cubicBezTo>
                  <a:pt x="725" y="193"/>
                  <a:pt x="725" y="193"/>
                  <a:pt x="725" y="193"/>
                </a:cubicBezTo>
                <a:cubicBezTo>
                  <a:pt x="478" y="490"/>
                  <a:pt x="478" y="490"/>
                  <a:pt x="478" y="490"/>
                </a:cubicBezTo>
                <a:cubicBezTo>
                  <a:pt x="478" y="490"/>
                  <a:pt x="436" y="490"/>
                  <a:pt x="461" y="788"/>
                </a:cubicBezTo>
                <a:cubicBezTo>
                  <a:pt x="486" y="1085"/>
                  <a:pt x="507" y="1245"/>
                  <a:pt x="507" y="1245"/>
                </a:cubicBezTo>
                <a:cubicBezTo>
                  <a:pt x="258" y="1251"/>
                  <a:pt x="258" y="1251"/>
                  <a:pt x="258" y="1251"/>
                </a:cubicBezTo>
              </a:path>
            </a:pathLst>
          </a:custGeom>
          <a:solidFill>
            <a:srgbClr val="C00000"/>
          </a:solidFill>
          <a:ln>
            <a:noFill/>
          </a:ln>
          <a:extLst/>
        </p:spPr>
        <p:txBody>
          <a:bodyPr/>
          <a:lstStyle/>
          <a:p>
            <a:endParaRPr lang="zh-CN" altLang="en-US"/>
          </a:p>
        </p:txBody>
      </p:sp>
      <p:grpSp>
        <p:nvGrpSpPr>
          <p:cNvPr id="2" name="组合 11"/>
          <p:cNvGrpSpPr/>
          <p:nvPr/>
        </p:nvGrpSpPr>
        <p:grpSpPr>
          <a:xfrm>
            <a:off x="999689" y="1725937"/>
            <a:ext cx="2060143" cy="1851643"/>
            <a:chOff x="1510969" y="625252"/>
            <a:chExt cx="2376334" cy="2376333"/>
          </a:xfrm>
        </p:grpSpPr>
        <p:sp>
          <p:nvSpPr>
            <p:cNvPr id="5" name="Oval 51"/>
            <p:cNvSpPr>
              <a:spLocks noChangeArrowheads="1"/>
            </p:cNvSpPr>
            <p:nvPr/>
          </p:nvSpPr>
          <p:spPr bwMode="auto">
            <a:xfrm>
              <a:off x="1510969" y="625252"/>
              <a:ext cx="2376334" cy="2376333"/>
            </a:xfrm>
            <a:prstGeom prst="ellipse">
              <a:avLst/>
            </a:prstGeom>
            <a:solidFill>
              <a:srgbClr val="FF0000">
                <a:alpha val="58000"/>
              </a:srgbClr>
            </a:solidFill>
            <a:ln w="28575">
              <a:solidFill>
                <a:srgbClr val="FFFFFF"/>
              </a:solidFill>
              <a:round/>
              <a:headEnd/>
              <a:tailEnd/>
            </a:ln>
          </p:spPr>
          <p:txBody>
            <a:bodyPr/>
            <a:lstStyle/>
            <a:p>
              <a:pPr eaLnBrk="1" hangingPunct="1"/>
              <a:endParaRPr lang="zh-CN" altLang="en-US" sz="2000">
                <a:latin typeface="方正正大黑简体" panose="02000000000000000000" pitchFamily="2" charset="-122"/>
                <a:ea typeface="方正正大黑简体" panose="02000000000000000000" pitchFamily="2" charset="-122"/>
              </a:endParaRPr>
            </a:p>
          </p:txBody>
        </p:sp>
        <p:sp>
          <p:nvSpPr>
            <p:cNvPr id="6" name="Oval 52"/>
            <p:cNvSpPr>
              <a:spLocks noChangeArrowheads="1"/>
            </p:cNvSpPr>
            <p:nvPr/>
          </p:nvSpPr>
          <p:spPr bwMode="auto">
            <a:xfrm>
              <a:off x="1693764" y="811432"/>
              <a:ext cx="2007359" cy="2005665"/>
            </a:xfrm>
            <a:prstGeom prst="ellipse">
              <a:avLst/>
            </a:prstGeom>
            <a:solidFill>
              <a:srgbClr val="FF0000"/>
            </a:solidFill>
            <a:ln>
              <a:noFill/>
            </a:ln>
            <a:extLst/>
          </p:spPr>
          <p:txBody>
            <a:bodyPr lIns="0" tIns="0" rIns="0" bIns="0" anchor="ctr"/>
            <a:lstStyle/>
            <a:p>
              <a:pPr algn="ctr">
                <a:spcAft>
                  <a:spcPts val="600"/>
                </a:spcAft>
              </a:pPr>
              <a:r>
                <a:rPr lang="zh-CN" altLang="en-US" sz="3200" dirty="0">
                  <a:solidFill>
                    <a:srgbClr val="FFFFFF"/>
                  </a:solidFill>
                  <a:latin typeface="方正正大黑简体" panose="02000000000000000000" pitchFamily="2" charset="-122"/>
                  <a:ea typeface="方正正大黑简体" panose="02000000000000000000" pitchFamily="2" charset="-122"/>
                </a:rPr>
                <a:t>党内政治生活</a:t>
              </a:r>
              <a:endParaRPr lang="zh-CN" altLang="en-US" sz="2400" dirty="0">
                <a:solidFill>
                  <a:srgbClr val="FFFFFF"/>
                </a:solidFill>
                <a:latin typeface="方正正大黑简体" panose="02000000000000000000" pitchFamily="2" charset="-122"/>
                <a:ea typeface="方正正大黑简体" panose="02000000000000000000" pitchFamily="2" charset="-122"/>
              </a:endParaRPr>
            </a:p>
          </p:txBody>
        </p:sp>
      </p:grpSp>
      <p:grpSp>
        <p:nvGrpSpPr>
          <p:cNvPr id="3" name="组合 2"/>
          <p:cNvGrpSpPr/>
          <p:nvPr/>
        </p:nvGrpSpPr>
        <p:grpSpPr>
          <a:xfrm>
            <a:off x="2491206" y="3020659"/>
            <a:ext cx="1172714" cy="1193952"/>
            <a:chOff x="3068111" y="2217936"/>
            <a:chExt cx="1381117" cy="1379425"/>
          </a:xfrm>
        </p:grpSpPr>
        <p:sp>
          <p:nvSpPr>
            <p:cNvPr id="7" name="Oval 53"/>
            <p:cNvSpPr>
              <a:spLocks noChangeArrowheads="1"/>
            </p:cNvSpPr>
            <p:nvPr/>
          </p:nvSpPr>
          <p:spPr bwMode="auto">
            <a:xfrm>
              <a:off x="3068111" y="2217936"/>
              <a:ext cx="1381117" cy="1379425"/>
            </a:xfrm>
            <a:prstGeom prst="ellipse">
              <a:avLst/>
            </a:prstGeom>
            <a:solidFill>
              <a:srgbClr val="C00000">
                <a:alpha val="58000"/>
              </a:srgbClr>
            </a:solidFill>
            <a:ln w="28575">
              <a:solidFill>
                <a:srgbClr val="FFFFFF"/>
              </a:solidFill>
              <a:round/>
              <a:headEnd/>
              <a:tailEnd/>
            </a:ln>
          </p:spPr>
          <p:txBody>
            <a:bodyPr/>
            <a:lstStyle/>
            <a:p>
              <a:pPr eaLnBrk="1" hangingPunct="1"/>
              <a:endParaRPr lang="zh-CN" altLang="en-US" sz="1600">
                <a:latin typeface="方正正大黑简体" panose="02000000000000000000" pitchFamily="2" charset="-122"/>
                <a:ea typeface="方正正大黑简体" panose="02000000000000000000" pitchFamily="2" charset="-122"/>
              </a:endParaRPr>
            </a:p>
          </p:txBody>
        </p:sp>
        <p:sp>
          <p:nvSpPr>
            <p:cNvPr id="8" name="Oval 54"/>
            <p:cNvSpPr>
              <a:spLocks noChangeArrowheads="1"/>
            </p:cNvSpPr>
            <p:nvPr/>
          </p:nvSpPr>
          <p:spPr bwMode="auto">
            <a:xfrm>
              <a:off x="3222133" y="2368574"/>
              <a:ext cx="1074766" cy="1076459"/>
            </a:xfrm>
            <a:prstGeom prst="ellipse">
              <a:avLst/>
            </a:prstGeom>
            <a:solidFill>
              <a:srgbClr val="C00000"/>
            </a:solidFill>
            <a:ln>
              <a:noFill/>
            </a:ln>
            <a:extLst/>
          </p:spPr>
          <p:txBody>
            <a:bodyPr lIns="0" tIns="0" rIns="0" bIns="0" anchor="ctr"/>
            <a:lstStyle/>
            <a:p>
              <a:pPr algn="ctr">
                <a:spcAft>
                  <a:spcPts val="600"/>
                </a:spcAft>
              </a:pPr>
              <a:r>
                <a:rPr lang="zh-CN" altLang="en-US" sz="1600" dirty="0">
                  <a:solidFill>
                    <a:srgbClr val="FFFFFF"/>
                  </a:solidFill>
                  <a:latin typeface="方正正大黑简体" panose="02000000000000000000" pitchFamily="2" charset="-122"/>
                  <a:ea typeface="方正正大黑简体" panose="02000000000000000000" pitchFamily="2" charset="-122"/>
                </a:rPr>
                <a:t>第一部党章</a:t>
              </a:r>
            </a:p>
          </p:txBody>
        </p:sp>
      </p:grpSp>
      <p:grpSp>
        <p:nvGrpSpPr>
          <p:cNvPr id="12" name="组合 1"/>
          <p:cNvGrpSpPr/>
          <p:nvPr/>
        </p:nvGrpSpPr>
        <p:grpSpPr>
          <a:xfrm>
            <a:off x="126344" y="3009877"/>
            <a:ext cx="1588663" cy="1490424"/>
            <a:chOff x="800100" y="2297487"/>
            <a:chExt cx="1760247" cy="1756862"/>
          </a:xfrm>
        </p:grpSpPr>
        <p:sp>
          <p:nvSpPr>
            <p:cNvPr id="9" name="Oval 55"/>
            <p:cNvSpPr>
              <a:spLocks noChangeArrowheads="1"/>
            </p:cNvSpPr>
            <p:nvPr/>
          </p:nvSpPr>
          <p:spPr bwMode="auto">
            <a:xfrm>
              <a:off x="800100" y="2297487"/>
              <a:ext cx="1760247" cy="1756862"/>
            </a:xfrm>
            <a:prstGeom prst="ellipse">
              <a:avLst/>
            </a:prstGeom>
            <a:solidFill>
              <a:srgbClr val="C00000">
                <a:alpha val="58000"/>
              </a:srgbClr>
            </a:solidFill>
            <a:ln w="28575">
              <a:solidFill>
                <a:srgbClr val="FFFFFF"/>
              </a:solidFill>
              <a:round/>
              <a:headEnd/>
              <a:tailEnd/>
            </a:ln>
          </p:spPr>
          <p:txBody>
            <a:bodyPr/>
            <a:lstStyle/>
            <a:p>
              <a:pPr eaLnBrk="1" hangingPunct="1"/>
              <a:endParaRPr lang="zh-CN" altLang="en-US" sz="2000">
                <a:latin typeface="方正正大黑简体" panose="02000000000000000000" pitchFamily="2" charset="-122"/>
                <a:ea typeface="方正正大黑简体" panose="02000000000000000000" pitchFamily="2" charset="-122"/>
              </a:endParaRPr>
            </a:p>
          </p:txBody>
        </p:sp>
        <p:sp>
          <p:nvSpPr>
            <p:cNvPr id="10" name="Oval 56"/>
            <p:cNvSpPr>
              <a:spLocks noChangeArrowheads="1"/>
            </p:cNvSpPr>
            <p:nvPr/>
          </p:nvSpPr>
          <p:spPr bwMode="auto">
            <a:xfrm>
              <a:off x="960892" y="2458278"/>
              <a:ext cx="1438663" cy="1436971"/>
            </a:xfrm>
            <a:prstGeom prst="ellipse">
              <a:avLst/>
            </a:prstGeom>
            <a:solidFill>
              <a:srgbClr val="C00000"/>
            </a:solidFill>
            <a:ln>
              <a:noFill/>
            </a:ln>
            <a:extLst/>
          </p:spPr>
          <p:txBody>
            <a:bodyPr lIns="0" tIns="0" rIns="0" bIns="0" anchor="ctr"/>
            <a:lstStyle/>
            <a:p>
              <a:pPr algn="ctr">
                <a:spcAft>
                  <a:spcPts val="600"/>
                </a:spcAft>
              </a:pPr>
              <a:r>
                <a:rPr lang="zh-CN" altLang="en-US" sz="2400" dirty="0">
                  <a:solidFill>
                    <a:srgbClr val="FFFFFF"/>
                  </a:solidFill>
                  <a:latin typeface="方正正大黑简体" panose="02000000000000000000" pitchFamily="2" charset="-122"/>
                  <a:ea typeface="方正正大黑简体" panose="02000000000000000000" pitchFamily="2" charset="-122"/>
                </a:rPr>
                <a:t>第一个纲领</a:t>
              </a:r>
              <a:endParaRPr lang="zh-CN" altLang="en-US" sz="1400" dirty="0">
                <a:solidFill>
                  <a:srgbClr val="FFFFFF"/>
                </a:solidFill>
                <a:latin typeface="方正正大黑简体" panose="02000000000000000000" pitchFamily="2" charset="-122"/>
                <a:ea typeface="方正正大黑简体" panose="02000000000000000000" pitchFamily="2" charset="-122"/>
              </a:endParaRPr>
            </a:p>
          </p:txBody>
        </p:sp>
      </p:grpSp>
      <p:sp>
        <p:nvSpPr>
          <p:cNvPr id="11" name="文本框 21"/>
          <p:cNvSpPr txBox="1">
            <a:spLocks noChangeArrowheads="1"/>
          </p:cNvSpPr>
          <p:nvPr/>
        </p:nvSpPr>
        <p:spPr bwMode="auto">
          <a:xfrm>
            <a:off x="4004011" y="1767956"/>
            <a:ext cx="4435024" cy="2745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285750" indent="-285750" algn="just">
              <a:lnSpc>
                <a:spcPct val="140000"/>
              </a:lnSpc>
              <a:spcAft>
                <a:spcPts val="600"/>
              </a:spcAft>
              <a:buFont typeface="Wingdings" panose="05000000000000000000" pitchFamily="2" charset="2"/>
              <a:buChar char="p"/>
            </a:pPr>
            <a:r>
              <a:rPr lang="zh-CN" altLang="zh-CN" dirty="0">
                <a:latin typeface="汉仪文黑-65W" panose="00020600040101010101" pitchFamily="18" charset="-122"/>
                <a:ea typeface="汉仪文黑-65W" panose="00020600040101010101" pitchFamily="18" charset="-122"/>
              </a:rPr>
              <a:t>我们党从成立之日起，就高度重视党内政治生活</a:t>
            </a:r>
            <a:r>
              <a:rPr lang="zh-CN" altLang="zh-CN" dirty="0" smtClean="0">
                <a:latin typeface="汉仪文黑-65W" panose="00020600040101010101" pitchFamily="18" charset="-122"/>
                <a:ea typeface="汉仪文黑-65W" panose="00020600040101010101" pitchFamily="18" charset="-122"/>
              </a:rPr>
              <a:t>。</a:t>
            </a:r>
            <a:endParaRPr lang="en-US" altLang="zh-CN" dirty="0" smtClean="0">
              <a:latin typeface="汉仪文黑-65W" panose="00020600040101010101" pitchFamily="18" charset="-122"/>
              <a:ea typeface="汉仪文黑-65W" panose="00020600040101010101" pitchFamily="18" charset="-122"/>
            </a:endParaRPr>
          </a:p>
          <a:p>
            <a:pPr marL="285750" indent="-285750" algn="just">
              <a:lnSpc>
                <a:spcPct val="140000"/>
              </a:lnSpc>
              <a:spcAft>
                <a:spcPts val="600"/>
              </a:spcAft>
              <a:buFont typeface="Wingdings" panose="05000000000000000000" pitchFamily="2" charset="2"/>
              <a:buChar char="Ø"/>
            </a:pPr>
            <a:r>
              <a:rPr lang="zh-CN" altLang="zh-CN" dirty="0" smtClean="0">
                <a:latin typeface="汉仪文黑-65W" panose="00020600040101010101" pitchFamily="18" charset="-122"/>
                <a:ea typeface="汉仪文黑-65W" panose="00020600040101010101" pitchFamily="18" charset="-122"/>
              </a:rPr>
              <a:t>党</a:t>
            </a:r>
            <a:r>
              <a:rPr lang="zh-CN" altLang="zh-CN" dirty="0">
                <a:latin typeface="汉仪文黑-65W" panose="00020600040101010101" pitchFamily="18" charset="-122"/>
                <a:ea typeface="汉仪文黑-65W" panose="00020600040101010101" pitchFamily="18" charset="-122"/>
              </a:rPr>
              <a:t>的第一个纲领对党内政治生活和党内关系提出了原则要求</a:t>
            </a:r>
            <a:r>
              <a:rPr lang="zh-CN" altLang="zh-CN" dirty="0" smtClean="0">
                <a:latin typeface="汉仪文黑-65W" panose="00020600040101010101" pitchFamily="18" charset="-122"/>
                <a:ea typeface="汉仪文黑-65W" panose="00020600040101010101" pitchFamily="18" charset="-122"/>
              </a:rPr>
              <a:t>。</a:t>
            </a:r>
            <a:endParaRPr lang="en-US" altLang="zh-CN" dirty="0" smtClean="0">
              <a:latin typeface="汉仪文黑-65W" panose="00020600040101010101" pitchFamily="18" charset="-122"/>
              <a:ea typeface="汉仪文黑-65W" panose="00020600040101010101" pitchFamily="18" charset="-122"/>
            </a:endParaRPr>
          </a:p>
          <a:p>
            <a:pPr marL="285750" indent="-285750" algn="just">
              <a:lnSpc>
                <a:spcPct val="140000"/>
              </a:lnSpc>
              <a:spcAft>
                <a:spcPts val="600"/>
              </a:spcAft>
              <a:buFont typeface="Wingdings" panose="05000000000000000000" pitchFamily="2" charset="2"/>
              <a:buChar char="Ø"/>
            </a:pPr>
            <a:r>
              <a:rPr lang="zh-CN" altLang="zh-CN" dirty="0" smtClean="0">
                <a:latin typeface="汉仪文黑-65W" panose="00020600040101010101" pitchFamily="18" charset="-122"/>
                <a:ea typeface="汉仪文黑-65W" panose="00020600040101010101" pitchFamily="18" charset="-122"/>
              </a:rPr>
              <a:t>党</a:t>
            </a:r>
            <a:r>
              <a:rPr lang="zh-CN" altLang="zh-CN" dirty="0">
                <a:latin typeface="汉仪文黑-65W" panose="00020600040101010101" pitchFamily="18" charset="-122"/>
                <a:ea typeface="汉仪文黑-65W" panose="00020600040101010101" pitchFamily="18" charset="-122"/>
              </a:rPr>
              <a:t>的二大制定的第一部党章，从党员、党的组织、党的会议和党的纪律等四个方面对党内政治生活作出了明确规定。</a:t>
            </a:r>
            <a:endParaRPr lang="zh-CN" altLang="en-US" dirty="0">
              <a:solidFill>
                <a:srgbClr val="5F5F5F"/>
              </a:solidFill>
              <a:latin typeface="汉仪文黑-65W" panose="00020600040101010101" pitchFamily="18" charset="-122"/>
              <a:ea typeface="汉仪文黑-65W" panose="00020600040101010101" pitchFamily="18" charset="-122"/>
            </a:endParaRPr>
          </a:p>
        </p:txBody>
      </p:sp>
      <p:sp>
        <p:nvSpPr>
          <p:cNvPr id="13" name="文本框 12"/>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14" name="任意多边形 13"/>
          <p:cNvSpPr/>
          <p:nvPr>
            <p:custDataLst>
              <p:tags r:id="rId1"/>
            </p:custDataLst>
          </p:nvPr>
        </p:nvSpPr>
        <p:spPr>
          <a:xfrm>
            <a:off x="7224390" y="789640"/>
            <a:ext cx="803994" cy="66487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D5FFCD"/>
              </a:solidFill>
            </a:endParaRPr>
          </a:p>
        </p:txBody>
      </p:sp>
      <p:sp>
        <p:nvSpPr>
          <p:cNvPr id="15" name="文本框 5"/>
          <p:cNvSpPr txBox="1">
            <a:spLocks noChangeArrowheads="1"/>
          </p:cNvSpPr>
          <p:nvPr>
            <p:custDataLst>
              <p:tags r:id="rId2"/>
            </p:custDataLst>
          </p:nvPr>
        </p:nvSpPr>
        <p:spPr bwMode="auto">
          <a:xfrm>
            <a:off x="-4605" y="883952"/>
            <a:ext cx="817700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2000" dirty="0" smtClean="0">
                <a:solidFill>
                  <a:srgbClr val="C00000"/>
                </a:solidFill>
                <a:latin typeface="方正正大黑简体" panose="02000000000000000000" pitchFamily="2" charset="-122"/>
                <a:ea typeface="方正正大黑简体" panose="02000000000000000000" pitchFamily="2" charset="-122"/>
              </a:rPr>
              <a:t>（</a:t>
            </a:r>
            <a:r>
              <a:rPr lang="zh-CN" altLang="en-US" sz="2000" dirty="0">
                <a:solidFill>
                  <a:srgbClr val="C00000"/>
                </a:solidFill>
                <a:latin typeface="方正正大黑简体" panose="02000000000000000000" pitchFamily="2" charset="-122"/>
                <a:ea typeface="方正正大黑简体" panose="02000000000000000000" pitchFamily="2" charset="-122"/>
              </a:rPr>
              <a:t>二）开展严肃认真的党内政治生活是我们党的优良传统和政治优势</a:t>
            </a:r>
          </a:p>
        </p:txBody>
      </p:sp>
    </p:spTree>
    <p:extLst>
      <p:ext uri="{BB962C8B-B14F-4D97-AF65-F5344CB8AC3E}">
        <p14:creationId xmlns:p14="http://schemas.microsoft.com/office/powerpoint/2010/main" xmlns="" val="450842278"/>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000"/>
                            </p:stCondLst>
                            <p:childTnLst>
                              <p:par>
                                <p:cTn id="27" presetID="5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Scale>
                                      <p:cBhvr>
                                        <p:cTn id="2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1"/>
                                        </p:tgtEl>
                                        <p:attrNameLst>
                                          <p:attrName>ppt_x</p:attrName>
                                          <p:attrName>ppt_y</p:attrName>
                                        </p:attrNameLst>
                                      </p:cBhvr>
                                    </p:animMotion>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3" name="任意多边形 2"/>
          <p:cNvSpPr/>
          <p:nvPr>
            <p:custDataLst>
              <p:tags r:id="rId1"/>
            </p:custDataLst>
          </p:nvPr>
        </p:nvSpPr>
        <p:spPr>
          <a:xfrm>
            <a:off x="7224390" y="789640"/>
            <a:ext cx="803994" cy="66487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D5FFCD"/>
              </a:solidFill>
            </a:endParaRPr>
          </a:p>
        </p:txBody>
      </p:sp>
      <p:sp>
        <p:nvSpPr>
          <p:cNvPr id="4" name="文本框 5"/>
          <p:cNvSpPr txBox="1">
            <a:spLocks noChangeArrowheads="1"/>
          </p:cNvSpPr>
          <p:nvPr>
            <p:custDataLst>
              <p:tags r:id="rId2"/>
            </p:custDataLst>
          </p:nvPr>
        </p:nvSpPr>
        <p:spPr bwMode="auto">
          <a:xfrm>
            <a:off x="-4605" y="883952"/>
            <a:ext cx="817700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2000" dirty="0" smtClean="0">
                <a:solidFill>
                  <a:srgbClr val="C00000"/>
                </a:solidFill>
                <a:latin typeface="方正正大黑简体" panose="02000000000000000000" pitchFamily="2" charset="-122"/>
                <a:ea typeface="方正正大黑简体" panose="02000000000000000000" pitchFamily="2" charset="-122"/>
              </a:rPr>
              <a:t>（</a:t>
            </a:r>
            <a:r>
              <a:rPr lang="zh-CN" altLang="en-US" sz="2000" dirty="0">
                <a:solidFill>
                  <a:srgbClr val="C00000"/>
                </a:solidFill>
                <a:latin typeface="方正正大黑简体" panose="02000000000000000000" pitchFamily="2" charset="-122"/>
                <a:ea typeface="方正正大黑简体" panose="02000000000000000000" pitchFamily="2" charset="-122"/>
              </a:rPr>
              <a:t>二）开展严肃认真的党内政治生活是我们党的优良传统和政治优势</a:t>
            </a:r>
          </a:p>
        </p:txBody>
      </p:sp>
      <p:sp>
        <p:nvSpPr>
          <p:cNvPr id="5" name="MH_Other_1"/>
          <p:cNvSpPr/>
          <p:nvPr>
            <p:custDataLst>
              <p:tags r:id="rId3"/>
            </p:custDataLst>
          </p:nvPr>
        </p:nvSpPr>
        <p:spPr>
          <a:xfrm>
            <a:off x="1358143" y="4238315"/>
            <a:ext cx="809625" cy="302948"/>
          </a:xfrm>
          <a:prstGeom prst="rect">
            <a:avLst/>
          </a:prstGeom>
          <a:solidFill>
            <a:srgbClr val="C0504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a:solidFill>
                <a:srgbClr val="1885B0"/>
              </a:solidFill>
            </a:endParaRPr>
          </a:p>
        </p:txBody>
      </p:sp>
      <p:sp>
        <p:nvSpPr>
          <p:cNvPr id="6" name="MH_Other_2"/>
          <p:cNvSpPr/>
          <p:nvPr>
            <p:custDataLst>
              <p:tags r:id="rId4"/>
            </p:custDataLst>
          </p:nvPr>
        </p:nvSpPr>
        <p:spPr>
          <a:xfrm>
            <a:off x="2555776" y="1548825"/>
            <a:ext cx="3092277" cy="3246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7" name="MH_Other_3"/>
          <p:cNvSpPr/>
          <p:nvPr>
            <p:custDataLst>
              <p:tags r:id="rId5"/>
            </p:custDataLst>
          </p:nvPr>
        </p:nvSpPr>
        <p:spPr>
          <a:xfrm>
            <a:off x="5437286" y="2302887"/>
            <a:ext cx="809625" cy="865188"/>
          </a:xfrm>
          <a:prstGeom prst="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8" name="MH_Other_4"/>
          <p:cNvSpPr/>
          <p:nvPr>
            <p:custDataLst>
              <p:tags r:id="rId6"/>
            </p:custDataLst>
          </p:nvPr>
        </p:nvSpPr>
        <p:spPr>
          <a:xfrm>
            <a:off x="1358143" y="1667887"/>
            <a:ext cx="1737280" cy="1230313"/>
          </a:xfrm>
          <a:prstGeom prst="rect">
            <a:avLst/>
          </a:prstGeom>
          <a:solidFill>
            <a:srgbClr val="C0504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2400" dirty="0" smtClean="0">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rPr>
              <a:t>土地革命</a:t>
            </a:r>
            <a:endParaRPr lang="en-US" altLang="zh-CN" sz="2400" dirty="0" smtClean="0">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endParaRPr>
          </a:p>
          <a:p>
            <a:pPr algn="ctr">
              <a:defRPr/>
            </a:pPr>
            <a:r>
              <a:rPr lang="zh-CN" altLang="zh-CN" sz="2400" dirty="0" smtClean="0">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rPr>
              <a:t>时期</a:t>
            </a:r>
            <a:endParaRPr lang="zh-CN" altLang="en-US" sz="2400" dirty="0">
              <a:solidFill>
                <a:schemeClr val="accent1"/>
              </a:solidFill>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endParaRPr>
          </a:p>
        </p:txBody>
      </p:sp>
      <p:sp>
        <p:nvSpPr>
          <p:cNvPr id="9" name="MH_Other_5"/>
          <p:cNvSpPr/>
          <p:nvPr>
            <p:custDataLst>
              <p:tags r:id="rId7"/>
            </p:custDataLst>
          </p:nvPr>
        </p:nvSpPr>
        <p:spPr>
          <a:xfrm>
            <a:off x="4907752" y="3669377"/>
            <a:ext cx="1860302" cy="1301196"/>
          </a:xfrm>
          <a:prstGeom prst="rect">
            <a:avLst/>
          </a:prstGeom>
          <a:solidFill>
            <a:srgbClr val="C0504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zh-CN" altLang="en-US" sz="2400" dirty="0">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rPr>
              <a:t>办法</a:t>
            </a:r>
            <a:r>
              <a:rPr lang="zh-CN" altLang="en-US" sz="2400" dirty="0" smtClean="0">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rPr>
              <a:t>：</a:t>
            </a:r>
            <a:endParaRPr lang="en-US" altLang="zh-CN" sz="2400" dirty="0" smtClean="0">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endParaRPr>
          </a:p>
          <a:p>
            <a:pPr>
              <a:lnSpc>
                <a:spcPct val="130000"/>
              </a:lnSpc>
              <a:defRPr/>
            </a:pPr>
            <a:r>
              <a:rPr lang="zh-CN" altLang="zh-CN" sz="2400" dirty="0" smtClean="0">
                <a:solidFill>
                  <a:schemeClr val="tx1"/>
                </a:solidFill>
                <a:latin typeface="方正正大黑简体" panose="02000000000000000000" pitchFamily="2" charset="-122"/>
                <a:ea typeface="方正正大黑简体" panose="02000000000000000000" pitchFamily="2" charset="-122"/>
              </a:rPr>
              <a:t>思想</a:t>
            </a:r>
            <a:r>
              <a:rPr lang="zh-CN" altLang="zh-CN" sz="2400" dirty="0">
                <a:solidFill>
                  <a:schemeClr val="tx1"/>
                </a:solidFill>
                <a:latin typeface="方正正大黑简体" panose="02000000000000000000" pitchFamily="2" charset="-122"/>
                <a:ea typeface="方正正大黑简体" panose="02000000000000000000" pitchFamily="2" charset="-122"/>
              </a:rPr>
              <a:t>建党</a:t>
            </a:r>
            <a:endParaRPr lang="en-US" altLang="zh-CN" sz="2400" dirty="0">
              <a:solidFill>
                <a:schemeClr val="tx1"/>
              </a:solidFill>
              <a:latin typeface="方正正大黑简体" panose="02000000000000000000" pitchFamily="2" charset="-122"/>
              <a:ea typeface="方正正大黑简体" panose="02000000000000000000" pitchFamily="2" charset="-122"/>
            </a:endParaRPr>
          </a:p>
        </p:txBody>
      </p:sp>
      <p:sp>
        <p:nvSpPr>
          <p:cNvPr id="10" name="MH_Text_1"/>
          <p:cNvSpPr/>
          <p:nvPr>
            <p:custDataLst>
              <p:tags r:id="rId8"/>
            </p:custDataLst>
          </p:nvPr>
        </p:nvSpPr>
        <p:spPr>
          <a:xfrm>
            <a:off x="3095424" y="1699637"/>
            <a:ext cx="2341861" cy="11826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30000"/>
              </a:lnSpc>
              <a:defRPr/>
            </a:pPr>
            <a:r>
              <a:rPr lang="zh-CN" altLang="zh-CN" sz="1600" b="1" dirty="0">
                <a:latin typeface="汉仪文黑-65W" panose="00020600040101010101" pitchFamily="18" charset="-122"/>
                <a:ea typeface="汉仪文黑-65W" panose="00020600040101010101" pitchFamily="18" charset="-122"/>
              </a:rPr>
              <a:t>由于大量吸入党员，党员成分复杂，党内非无产阶级思想严重起来。</a:t>
            </a:r>
            <a:endParaRPr lang="zh-CN" altLang="en-US" sz="1500" dirty="0">
              <a:solidFill>
                <a:srgbClr val="FFFFFF"/>
              </a:solidFill>
              <a:latin typeface="汉仪文黑-65W" panose="00020600040101010101" pitchFamily="18" charset="-122"/>
              <a:ea typeface="汉仪文黑-65W" panose="00020600040101010101" pitchFamily="18" charset="-122"/>
            </a:endParaRPr>
          </a:p>
        </p:txBody>
      </p:sp>
      <p:sp>
        <p:nvSpPr>
          <p:cNvPr id="11" name="MH_Text_2"/>
          <p:cNvSpPr/>
          <p:nvPr>
            <p:custDataLst>
              <p:tags r:id="rId9"/>
            </p:custDataLst>
          </p:nvPr>
        </p:nvSpPr>
        <p:spPr>
          <a:xfrm>
            <a:off x="2745626" y="3232944"/>
            <a:ext cx="2120648" cy="15057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30000"/>
              </a:lnSpc>
              <a:defRPr/>
            </a:pPr>
            <a:r>
              <a:rPr lang="zh-CN" altLang="en-US" sz="1500" dirty="0" smtClean="0">
                <a:solidFill>
                  <a:srgbClr val="FFFFFF"/>
                </a:solidFill>
                <a:latin typeface="汉仪文黑-65W" panose="00020600040101010101" pitchFamily="18" charset="-122"/>
                <a:ea typeface="汉仪文黑-65W" panose="00020600040101010101" pitchFamily="18" charset="-122"/>
              </a:rPr>
              <a:t>通过</a:t>
            </a:r>
            <a:r>
              <a:rPr lang="zh-CN" altLang="en-US" sz="1500" dirty="0">
                <a:solidFill>
                  <a:srgbClr val="FFFFFF"/>
                </a:solidFill>
                <a:latin typeface="汉仪文黑-65W" panose="00020600040101010101" pitchFamily="18" charset="-122"/>
                <a:ea typeface="汉仪文黑-65W" panose="00020600040101010101" pitchFamily="18" charset="-122"/>
              </a:rPr>
              <a:t>严肃的党内政治生活，对农民成分的党和党员进行思想改造，使其具有无产阶级先锋队的先进性纯洁性。</a:t>
            </a:r>
          </a:p>
        </p:txBody>
      </p:sp>
      <p:pic>
        <p:nvPicPr>
          <p:cNvPr id="12" name="图片 11"/>
          <p:cNvPicPr>
            <a:picLocks noChangeAspect="1"/>
          </p:cNvPicPr>
          <p:nvPr/>
        </p:nvPicPr>
        <p:blipFill rotWithShape="1">
          <a:blip r:embed="rId11">
            <a:extLst>
              <a:ext uri="{28A0092B-C50C-407E-A947-70E740481C1C}">
                <a14:useLocalDpi xmlns:a14="http://schemas.microsoft.com/office/drawing/2010/main" xmlns="" val="0"/>
              </a:ext>
            </a:extLst>
          </a:blip>
          <a:srcRect l="12346" r="5028"/>
          <a:stretch/>
        </p:blipFill>
        <p:spPr>
          <a:xfrm>
            <a:off x="6046217" y="1731518"/>
            <a:ext cx="2721117" cy="2259543"/>
          </a:xfrm>
          <a:prstGeom prst="rect">
            <a:avLst/>
          </a:prstGeom>
          <a:ln w="28575">
            <a:solidFill>
              <a:srgbClr val="C00000"/>
            </a:solidFill>
          </a:ln>
          <a:effectLst>
            <a:outerShdw blurRad="292100" dist="139700" dir="2700000" algn="tl" rotWithShape="0">
              <a:srgbClr val="333333">
                <a:alpha val="65000"/>
              </a:srgbClr>
            </a:outerShdw>
          </a:effectLst>
        </p:spPr>
      </p:pic>
      <p:pic>
        <p:nvPicPr>
          <p:cNvPr id="13" name="图片 12"/>
          <p:cNvPicPr>
            <a:picLocks noChangeAspect="1"/>
          </p:cNvPicPr>
          <p:nvPr/>
        </p:nvPicPr>
        <p:blipFill rotWithShape="1">
          <a:blip r:embed="rId12" cstate="print">
            <a:extLst>
              <a:ext uri="{28A0092B-C50C-407E-A947-70E740481C1C}">
                <a14:useLocalDpi xmlns:a14="http://schemas.microsoft.com/office/drawing/2010/main" xmlns="" val="0"/>
              </a:ext>
            </a:extLst>
          </a:blip>
          <a:srcRect l="16186" t="15981" r="21209" b="17241"/>
          <a:stretch/>
        </p:blipFill>
        <p:spPr>
          <a:xfrm>
            <a:off x="797053" y="2798155"/>
            <a:ext cx="1800201" cy="1440160"/>
          </a:xfrm>
          <a:prstGeom prst="rect">
            <a:avLst/>
          </a:prstGeom>
          <a:ln w="88900" cap="sq" cmpd="thickThin">
            <a:solidFill>
              <a:schemeClr val="tx1">
                <a:lumMod val="85000"/>
                <a:lumOff val="1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xmlns="" val="2504131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noChangeAspect="1"/>
          </p:cNvGrpSpPr>
          <p:nvPr/>
        </p:nvGrpSpPr>
        <p:grpSpPr>
          <a:xfrm>
            <a:off x="4202006" y="2033377"/>
            <a:ext cx="934274" cy="560564"/>
            <a:chOff x="5067414" y="1325994"/>
            <a:chExt cx="1800000" cy="1080000"/>
          </a:xfrm>
          <a:solidFill>
            <a:srgbClr val="FF0000"/>
          </a:solidFill>
        </p:grpSpPr>
        <p:sp>
          <p:nvSpPr>
            <p:cNvPr id="9" name="矩形 8"/>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pic>
          <p:nvPicPr>
            <p:cNvPr id="10" name="图片 9"/>
            <p:cNvPicPr>
              <a:picLocks noChangeAspect="1"/>
            </p:cNvPicPr>
            <p:nvPr/>
          </p:nvPicPr>
          <p:blipFill>
            <a:blip r:embed="rId4" cstate="email">
              <a:biLevel thresh="25000"/>
              <a:extLst>
                <a:ext uri="{28A0092B-C50C-407E-A947-70E740481C1C}">
                  <a14:useLocalDpi xmlns:a14="http://schemas.microsoft.com/office/drawing/2010/main" xmlns=""/>
                </a:ext>
              </a:extLst>
            </a:blip>
            <a:stretch>
              <a:fillRect/>
            </a:stretch>
          </p:blipFill>
          <p:spPr>
            <a:xfrm>
              <a:off x="5644794" y="1553735"/>
              <a:ext cx="844962" cy="551062"/>
            </a:xfrm>
            <a:prstGeom prst="rect">
              <a:avLst/>
            </a:prstGeom>
            <a:grpFill/>
          </p:spPr>
        </p:pic>
      </p:grpSp>
      <p:grpSp>
        <p:nvGrpSpPr>
          <p:cNvPr id="3" name="组合 10"/>
          <p:cNvGrpSpPr>
            <a:grpSpLocks noChangeAspect="1"/>
          </p:cNvGrpSpPr>
          <p:nvPr/>
        </p:nvGrpSpPr>
        <p:grpSpPr>
          <a:xfrm>
            <a:off x="4398785" y="2672170"/>
            <a:ext cx="935309" cy="561185"/>
            <a:chOff x="5324589" y="2507698"/>
            <a:chExt cx="1800000" cy="1080000"/>
          </a:xfrm>
          <a:solidFill>
            <a:srgbClr val="C00000"/>
          </a:solidFill>
        </p:grpSpPr>
        <p:sp>
          <p:nvSpPr>
            <p:cNvPr id="12" name="矩形 11"/>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pic>
          <p:nvPicPr>
            <p:cNvPr id="13" name="图片 12"/>
            <p:cNvPicPr>
              <a:picLocks noChangeAspect="1"/>
            </p:cNvPicPr>
            <p:nvPr/>
          </p:nvPicPr>
          <p:blipFill>
            <a:blip r:embed="rId5" cstate="email">
              <a:biLevel thresh="25000"/>
              <a:extLst>
                <a:ext uri="{28A0092B-C50C-407E-A947-70E740481C1C}">
                  <a14:useLocalDpi xmlns:a14="http://schemas.microsoft.com/office/drawing/2010/main" xmlns=""/>
                </a:ext>
              </a:extLst>
            </a:blip>
            <a:stretch>
              <a:fillRect/>
            </a:stretch>
          </p:blipFill>
          <p:spPr>
            <a:xfrm>
              <a:off x="5793579" y="2605663"/>
              <a:ext cx="698315" cy="711327"/>
            </a:xfrm>
            <a:prstGeom prst="rect">
              <a:avLst/>
            </a:prstGeom>
            <a:grpFill/>
          </p:spPr>
        </p:pic>
      </p:grpSp>
      <p:grpSp>
        <p:nvGrpSpPr>
          <p:cNvPr id="4" name="组合 13"/>
          <p:cNvGrpSpPr>
            <a:grpSpLocks noChangeAspect="1"/>
          </p:cNvGrpSpPr>
          <p:nvPr/>
        </p:nvGrpSpPr>
        <p:grpSpPr>
          <a:xfrm>
            <a:off x="3887577" y="3952799"/>
            <a:ext cx="898437" cy="539062"/>
            <a:chOff x="5324589" y="4871107"/>
            <a:chExt cx="1800000" cy="1080000"/>
          </a:xfrm>
          <a:solidFill>
            <a:srgbClr val="C00000"/>
          </a:solidFill>
        </p:grpSpPr>
        <p:sp>
          <p:nvSpPr>
            <p:cNvPr id="15" name="矩形 14"/>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pic>
          <p:nvPicPr>
            <p:cNvPr id="16" name="图片 15"/>
            <p:cNvPicPr>
              <a:picLocks noChangeAspect="1"/>
            </p:cNvPicPr>
            <p:nvPr/>
          </p:nvPicPr>
          <p:blipFill>
            <a:blip r:embed="rId6" cstate="email">
              <a:biLevel thresh="25000"/>
              <a:extLst>
                <a:ext uri="{28A0092B-C50C-407E-A947-70E740481C1C}">
                  <a14:useLocalDpi xmlns:a14="http://schemas.microsoft.com/office/drawing/2010/main" xmlns=""/>
                </a:ext>
              </a:extLst>
            </a:blip>
            <a:stretch>
              <a:fillRect/>
            </a:stretch>
          </p:blipFill>
          <p:spPr>
            <a:xfrm>
              <a:off x="5736436" y="5117683"/>
              <a:ext cx="877882" cy="586845"/>
            </a:xfrm>
            <a:prstGeom prst="rect">
              <a:avLst/>
            </a:prstGeom>
            <a:grpFill/>
          </p:spPr>
        </p:pic>
      </p:grpSp>
      <p:grpSp>
        <p:nvGrpSpPr>
          <p:cNvPr id="7" name="组合 16"/>
          <p:cNvGrpSpPr>
            <a:grpSpLocks noChangeAspect="1"/>
          </p:cNvGrpSpPr>
          <p:nvPr/>
        </p:nvGrpSpPr>
        <p:grpSpPr>
          <a:xfrm>
            <a:off x="4138983" y="3313385"/>
            <a:ext cx="935307" cy="561184"/>
            <a:chOff x="5067414" y="3689402"/>
            <a:chExt cx="1800000" cy="1080000"/>
          </a:xfrm>
          <a:solidFill>
            <a:srgbClr val="FF0000"/>
          </a:solidFill>
        </p:grpSpPr>
        <p:sp>
          <p:nvSpPr>
            <p:cNvPr id="18" name="矩形 17"/>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pic>
          <p:nvPicPr>
            <p:cNvPr id="19" name="图片 18"/>
            <p:cNvPicPr>
              <a:picLocks noChangeAspect="1"/>
            </p:cNvPicPr>
            <p:nvPr/>
          </p:nvPicPr>
          <p:blipFill>
            <a:blip r:embed="rId7" cstate="email">
              <a:biLevel thresh="25000"/>
              <a:extLst>
                <a:ext uri="{28A0092B-C50C-407E-A947-70E740481C1C}">
                  <a14:useLocalDpi xmlns:a14="http://schemas.microsoft.com/office/drawing/2010/main" xmlns=""/>
                </a:ext>
              </a:extLst>
            </a:blip>
            <a:stretch>
              <a:fillRect/>
            </a:stretch>
          </p:blipFill>
          <p:spPr>
            <a:xfrm>
              <a:off x="5617572" y="3836879"/>
              <a:ext cx="899408" cy="703885"/>
            </a:xfrm>
            <a:prstGeom prst="rect">
              <a:avLst/>
            </a:prstGeom>
            <a:grpFill/>
          </p:spPr>
        </p:pic>
      </p:grpSp>
      <p:grpSp>
        <p:nvGrpSpPr>
          <p:cNvPr id="8" name="组合 1"/>
          <p:cNvGrpSpPr/>
          <p:nvPr/>
        </p:nvGrpSpPr>
        <p:grpSpPr>
          <a:xfrm>
            <a:off x="5239733" y="1693339"/>
            <a:ext cx="2212588" cy="645693"/>
            <a:chOff x="5315033" y="913283"/>
            <a:chExt cx="3193136" cy="1216193"/>
          </a:xfrm>
          <a:solidFill>
            <a:srgbClr val="FF0000"/>
          </a:solidFill>
        </p:grpSpPr>
        <p:sp>
          <p:nvSpPr>
            <p:cNvPr id="5" name="梯形 4"/>
            <p:cNvSpPr/>
            <p:nvPr/>
          </p:nvSpPr>
          <p:spPr>
            <a:xfrm rot="16200000">
              <a:off x="6303504" y="-75188"/>
              <a:ext cx="1216193" cy="3193136"/>
            </a:xfrm>
            <a:prstGeom prst="trapezoid">
              <a:avLst>
                <a:gd name="adj" fmla="val 156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3" name="文本框 37"/>
            <p:cNvSpPr txBox="1"/>
            <p:nvPr/>
          </p:nvSpPr>
          <p:spPr>
            <a:xfrm>
              <a:off x="5379521" y="1121971"/>
              <a:ext cx="1415772" cy="461667"/>
            </a:xfrm>
            <a:prstGeom prst="rect">
              <a:avLst/>
            </a:prstGeom>
            <a:grpFill/>
          </p:spPr>
          <p:txBody>
            <a:bodyPr wrap="none" rtlCol="0">
              <a:spAutoFit/>
            </a:bodyPr>
            <a:lstStyle/>
            <a:p>
              <a:r>
                <a:rPr lang="zh-CN" altLang="en-US" sz="2400" dirty="0">
                  <a:solidFill>
                    <a:schemeClr val="bg1"/>
                  </a:solidFill>
                  <a:latin typeface="方正正大黑简体" panose="02000000000000000000" pitchFamily="2" charset="-122"/>
                  <a:ea typeface="方正正大黑简体" panose="02000000000000000000" pitchFamily="2" charset="-122"/>
                </a:rPr>
                <a:t>延安整风</a:t>
              </a:r>
            </a:p>
          </p:txBody>
        </p:sp>
      </p:grpSp>
      <p:grpSp>
        <p:nvGrpSpPr>
          <p:cNvPr id="11" name="组合 36"/>
          <p:cNvGrpSpPr/>
          <p:nvPr/>
        </p:nvGrpSpPr>
        <p:grpSpPr>
          <a:xfrm>
            <a:off x="2100398" y="4222329"/>
            <a:ext cx="1707702" cy="617293"/>
            <a:chOff x="514181" y="3630924"/>
            <a:chExt cx="3193136" cy="855139"/>
          </a:xfrm>
          <a:solidFill>
            <a:srgbClr val="C00000"/>
          </a:solidFill>
        </p:grpSpPr>
        <p:sp>
          <p:nvSpPr>
            <p:cNvPr id="6" name="梯形 5"/>
            <p:cNvSpPr/>
            <p:nvPr/>
          </p:nvSpPr>
          <p:spPr>
            <a:xfrm rot="5400000" flipH="1">
              <a:off x="1683179" y="2461926"/>
              <a:ext cx="855139" cy="3193136"/>
            </a:xfrm>
            <a:prstGeom prst="trapezoid">
              <a:avLst>
                <a:gd name="adj" fmla="val 156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6" name="文本框 40"/>
            <p:cNvSpPr txBox="1"/>
            <p:nvPr/>
          </p:nvSpPr>
          <p:spPr>
            <a:xfrm>
              <a:off x="2264549" y="3765984"/>
              <a:ext cx="800218" cy="461665"/>
            </a:xfrm>
            <a:prstGeom prst="rect">
              <a:avLst/>
            </a:prstGeom>
            <a:grpFill/>
          </p:spPr>
          <p:txBody>
            <a:bodyPr wrap="none" rtlCol="0">
              <a:spAutoFit/>
            </a:bodyPr>
            <a:lstStyle/>
            <a:p>
              <a:r>
                <a:rPr lang="zh-CN" altLang="en-US" sz="2400" dirty="0">
                  <a:solidFill>
                    <a:schemeClr val="bg1"/>
                  </a:solidFill>
                  <a:latin typeface="方正正大黑简体" panose="02000000000000000000" pitchFamily="2" charset="-122"/>
                  <a:ea typeface="方正正大黑简体" panose="02000000000000000000" pitchFamily="2" charset="-122"/>
                </a:rPr>
                <a:t>七大</a:t>
              </a:r>
            </a:p>
          </p:txBody>
        </p:sp>
      </p:grpSp>
      <p:sp>
        <p:nvSpPr>
          <p:cNvPr id="39" name="文本框 38"/>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40" name="任意多边形 39"/>
          <p:cNvSpPr/>
          <p:nvPr>
            <p:custDataLst>
              <p:tags r:id="rId1"/>
            </p:custDataLst>
          </p:nvPr>
        </p:nvSpPr>
        <p:spPr>
          <a:xfrm>
            <a:off x="7224390" y="789640"/>
            <a:ext cx="803994" cy="66487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D5FFCD"/>
              </a:solidFill>
            </a:endParaRPr>
          </a:p>
        </p:txBody>
      </p:sp>
      <p:sp>
        <p:nvSpPr>
          <p:cNvPr id="41" name="文本框 5"/>
          <p:cNvSpPr txBox="1">
            <a:spLocks noChangeArrowheads="1"/>
          </p:cNvSpPr>
          <p:nvPr>
            <p:custDataLst>
              <p:tags r:id="rId2"/>
            </p:custDataLst>
          </p:nvPr>
        </p:nvSpPr>
        <p:spPr bwMode="auto">
          <a:xfrm>
            <a:off x="-4605" y="883952"/>
            <a:ext cx="817700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2000" dirty="0" smtClean="0">
                <a:solidFill>
                  <a:srgbClr val="C00000"/>
                </a:solidFill>
                <a:latin typeface="方正正大黑简体" panose="02000000000000000000" pitchFamily="2" charset="-122"/>
                <a:ea typeface="方正正大黑简体" panose="02000000000000000000" pitchFamily="2" charset="-122"/>
              </a:rPr>
              <a:t>（</a:t>
            </a:r>
            <a:r>
              <a:rPr lang="zh-CN" altLang="en-US" sz="2000" dirty="0">
                <a:solidFill>
                  <a:srgbClr val="C00000"/>
                </a:solidFill>
                <a:latin typeface="方正正大黑简体" panose="02000000000000000000" pitchFamily="2" charset="-122"/>
                <a:ea typeface="方正正大黑简体" panose="02000000000000000000" pitchFamily="2" charset="-122"/>
              </a:rPr>
              <a:t>二）开展严肃认真的党内政治生活是我们党的优良传统和政治优势</a:t>
            </a:r>
          </a:p>
        </p:txBody>
      </p:sp>
      <p:sp>
        <p:nvSpPr>
          <p:cNvPr id="42" name="文本框 21"/>
          <p:cNvSpPr txBox="1">
            <a:spLocks noChangeArrowheads="1"/>
          </p:cNvSpPr>
          <p:nvPr/>
        </p:nvSpPr>
        <p:spPr bwMode="auto">
          <a:xfrm>
            <a:off x="5360160" y="2449828"/>
            <a:ext cx="2768317" cy="146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285750" indent="-285750" algn="just">
              <a:lnSpc>
                <a:spcPct val="140000"/>
              </a:lnSpc>
              <a:spcAft>
                <a:spcPts val="600"/>
              </a:spcAft>
              <a:buFont typeface="Wingdings" panose="05000000000000000000" pitchFamily="2" charset="2"/>
              <a:buChar char="l"/>
            </a:pPr>
            <a:r>
              <a:rPr lang="zh-CN" altLang="en-US" dirty="0">
                <a:latin typeface="汉仪文黑-65W" panose="00020600040101010101" pitchFamily="18" charset="-122"/>
                <a:ea typeface="汉仪文黑-65W" panose="00020600040101010101" pitchFamily="18" charset="-122"/>
              </a:rPr>
              <a:t>针对党内存在的主观主义、宗派主义、党八股，我们开展整风</a:t>
            </a:r>
            <a:r>
              <a:rPr lang="zh-CN" altLang="en-US" dirty="0" smtClean="0">
                <a:latin typeface="汉仪文黑-65W" panose="00020600040101010101" pitchFamily="18" charset="-122"/>
                <a:ea typeface="汉仪文黑-65W" panose="00020600040101010101" pitchFamily="18" charset="-122"/>
              </a:rPr>
              <a:t>运动。</a:t>
            </a:r>
            <a:endParaRPr lang="zh-CN" altLang="en-US" dirty="0">
              <a:solidFill>
                <a:srgbClr val="5F5F5F"/>
              </a:solidFill>
              <a:latin typeface="汉仪文黑-65W" panose="00020600040101010101" pitchFamily="18" charset="-122"/>
              <a:ea typeface="汉仪文黑-65W" panose="00020600040101010101" pitchFamily="18" charset="-122"/>
            </a:endParaRPr>
          </a:p>
        </p:txBody>
      </p:sp>
      <p:sp>
        <p:nvSpPr>
          <p:cNvPr id="43" name="文本框 21"/>
          <p:cNvSpPr txBox="1">
            <a:spLocks noChangeArrowheads="1"/>
          </p:cNvSpPr>
          <p:nvPr/>
        </p:nvSpPr>
        <p:spPr bwMode="auto">
          <a:xfrm>
            <a:off x="599758" y="1764790"/>
            <a:ext cx="3365127" cy="1446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285750" indent="-285750" algn="just">
              <a:lnSpc>
                <a:spcPct val="140000"/>
              </a:lnSpc>
              <a:spcAft>
                <a:spcPts val="600"/>
              </a:spcAft>
              <a:buFont typeface="Wingdings" panose="05000000000000000000" pitchFamily="2" charset="2"/>
              <a:buChar char="l"/>
            </a:pPr>
            <a:r>
              <a:rPr lang="zh-CN" altLang="en-US" dirty="0" smtClean="0">
                <a:latin typeface="汉仪文黑-65W" panose="00020600040101010101" pitchFamily="18" charset="-122"/>
                <a:ea typeface="汉仪文黑-65W" panose="00020600040101010101" pitchFamily="18" charset="-122"/>
              </a:rPr>
              <a:t>党</a:t>
            </a:r>
            <a:r>
              <a:rPr lang="zh-CN" altLang="en-US" dirty="0">
                <a:latin typeface="汉仪文黑-65W" panose="00020600040101010101" pitchFamily="18" charset="-122"/>
                <a:ea typeface="汉仪文黑-65W" panose="00020600040101010101" pitchFamily="18" charset="-122"/>
              </a:rPr>
              <a:t>的七大总结历史经验，确立了以实事求是、理论联系实际、密切联系群众、批评和自我批评、民主集中制、严明党的纪律等为主要内容的党内政治生活基本规范。</a:t>
            </a:r>
            <a:endParaRPr lang="zh-CN" altLang="en-US" dirty="0">
              <a:solidFill>
                <a:srgbClr val="5F5F5F"/>
              </a:solidFill>
              <a:latin typeface="汉仪文黑-65W" panose="00020600040101010101" pitchFamily="18" charset="-122"/>
              <a:ea typeface="汉仪文黑-65W" panose="00020600040101010101" pitchFamily="18" charset="-122"/>
            </a:endParaRPr>
          </a:p>
        </p:txBody>
      </p:sp>
    </p:spTree>
    <p:extLst>
      <p:ext uri="{BB962C8B-B14F-4D97-AF65-F5344CB8AC3E}">
        <p14:creationId xmlns:p14="http://schemas.microsoft.com/office/powerpoint/2010/main" xmlns="" val="2365220528"/>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Scale>
                                      <p:cBhvr>
                                        <p:cTn id="31"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2"/>
                                        </p:tgtEl>
                                        <p:attrNameLst>
                                          <p:attrName>ppt_x</p:attrName>
                                          <p:attrName>ppt_y</p:attrName>
                                        </p:attrNameLst>
                                      </p:cBhvr>
                                    </p:animMotion>
                                    <p:animEffect transition="in" filter="fade">
                                      <p:cBhvr>
                                        <p:cTn id="33" dur="1000"/>
                                        <p:tgtEl>
                                          <p:spTgt spid="42"/>
                                        </p:tgtEl>
                                      </p:cBhvr>
                                    </p:animEffect>
                                  </p:childTnLst>
                                </p:cTn>
                              </p:par>
                            </p:childTnLst>
                          </p:cTn>
                        </p:par>
                        <p:par>
                          <p:cTn id="34" fill="hold">
                            <p:stCondLst>
                              <p:cond delay="4000"/>
                            </p:stCondLst>
                            <p:childTnLst>
                              <p:par>
                                <p:cTn id="35" presetID="52"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Scale>
                                      <p:cBhvr>
                                        <p:cTn id="3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3"/>
                                        </p:tgtEl>
                                        <p:attrNameLst>
                                          <p:attrName>ppt_x</p:attrName>
                                          <p:attrName>ppt_y</p:attrName>
                                        </p:attrNameLst>
                                      </p:cBhvr>
                                    </p:animMotion>
                                    <p:animEffect transition="in" filter="fade">
                                      <p:cBhvr>
                                        <p:cTn id="3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3" name="任意多边形 2"/>
          <p:cNvSpPr/>
          <p:nvPr>
            <p:custDataLst>
              <p:tags r:id="rId1"/>
            </p:custDataLst>
          </p:nvPr>
        </p:nvSpPr>
        <p:spPr>
          <a:xfrm>
            <a:off x="7224390" y="789640"/>
            <a:ext cx="803994" cy="66487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D5FFCD"/>
              </a:solidFill>
            </a:endParaRPr>
          </a:p>
        </p:txBody>
      </p:sp>
      <p:sp>
        <p:nvSpPr>
          <p:cNvPr id="4" name="文本框 5"/>
          <p:cNvSpPr txBox="1">
            <a:spLocks noChangeArrowheads="1"/>
          </p:cNvSpPr>
          <p:nvPr>
            <p:custDataLst>
              <p:tags r:id="rId2"/>
            </p:custDataLst>
          </p:nvPr>
        </p:nvSpPr>
        <p:spPr bwMode="auto">
          <a:xfrm>
            <a:off x="-4605" y="883952"/>
            <a:ext cx="817700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2000" dirty="0" smtClean="0">
                <a:solidFill>
                  <a:srgbClr val="C00000"/>
                </a:solidFill>
                <a:latin typeface="方正正大黑简体" panose="02000000000000000000" pitchFamily="2" charset="-122"/>
                <a:ea typeface="方正正大黑简体" panose="02000000000000000000" pitchFamily="2" charset="-122"/>
              </a:rPr>
              <a:t>（</a:t>
            </a:r>
            <a:r>
              <a:rPr lang="zh-CN" altLang="en-US" sz="2000" dirty="0">
                <a:solidFill>
                  <a:srgbClr val="C00000"/>
                </a:solidFill>
                <a:latin typeface="方正正大黑简体" panose="02000000000000000000" pitchFamily="2" charset="-122"/>
                <a:ea typeface="方正正大黑简体" panose="02000000000000000000" pitchFamily="2" charset="-122"/>
              </a:rPr>
              <a:t>二）开展严肃认真的党内政治生活是我们党的优良传统和政治优势</a:t>
            </a:r>
          </a:p>
        </p:txBody>
      </p:sp>
      <p:sp>
        <p:nvSpPr>
          <p:cNvPr id="5" name="MH_Picture_1"/>
          <p:cNvSpPr>
            <a:spLocks/>
          </p:cNvSpPr>
          <p:nvPr>
            <p:custDataLst>
              <p:tags r:id="rId3"/>
            </p:custDataLst>
          </p:nvPr>
        </p:nvSpPr>
        <p:spPr bwMode="auto">
          <a:xfrm>
            <a:off x="399290" y="1962474"/>
            <a:ext cx="1728192" cy="2520279"/>
          </a:xfrm>
          <a:custGeom>
            <a:avLst/>
            <a:gdLst>
              <a:gd name="T0" fmla="*/ 179215 w 3276600"/>
              <a:gd name="T1" fmla="*/ 245758 h 4631267"/>
              <a:gd name="T2" fmla="*/ 896051 w 3276600"/>
              <a:gd name="T3" fmla="*/ 245758 h 4631267"/>
              <a:gd name="T4" fmla="*/ 1075266 w 3276600"/>
              <a:gd name="T5" fmla="*/ 425137 h 4631267"/>
              <a:gd name="T6" fmla="*/ 1075266 w 3276600"/>
              <a:gd name="T7" fmla="*/ 4456122 h 4631267"/>
              <a:gd name="T8" fmla="*/ 896051 w 3276600"/>
              <a:gd name="T9" fmla="*/ 4635500 h 4631267"/>
              <a:gd name="T10" fmla="*/ 179215 w 3276600"/>
              <a:gd name="T11" fmla="*/ 4635500 h 4631267"/>
              <a:gd name="T12" fmla="*/ 0 w 3276600"/>
              <a:gd name="T13" fmla="*/ 4456122 h 4631267"/>
              <a:gd name="T14" fmla="*/ 0 w 3276600"/>
              <a:gd name="T15" fmla="*/ 425137 h 4631267"/>
              <a:gd name="T16" fmla="*/ 179215 w 3276600"/>
              <a:gd name="T17" fmla="*/ 245758 h 4631267"/>
              <a:gd name="T18" fmla="*/ 2380549 w 3276600"/>
              <a:gd name="T19" fmla="*/ 122879 h 4631267"/>
              <a:gd name="T20" fmla="*/ 3097385 w 3276600"/>
              <a:gd name="T21" fmla="*/ 122879 h 4631267"/>
              <a:gd name="T22" fmla="*/ 3276600 w 3276600"/>
              <a:gd name="T23" fmla="*/ 302258 h 4631267"/>
              <a:gd name="T24" fmla="*/ 3276600 w 3276600"/>
              <a:gd name="T25" fmla="*/ 4333242 h 4631267"/>
              <a:gd name="T26" fmla="*/ 3097385 w 3276600"/>
              <a:gd name="T27" fmla="*/ 4512621 h 4631267"/>
              <a:gd name="T28" fmla="*/ 2380549 w 3276600"/>
              <a:gd name="T29" fmla="*/ 4512621 h 4631267"/>
              <a:gd name="T30" fmla="*/ 2201334 w 3276600"/>
              <a:gd name="T31" fmla="*/ 4333242 h 4631267"/>
              <a:gd name="T32" fmla="*/ 2201334 w 3276600"/>
              <a:gd name="T33" fmla="*/ 302258 h 4631267"/>
              <a:gd name="T34" fmla="*/ 2380549 w 3276600"/>
              <a:gd name="T35" fmla="*/ 122879 h 4631267"/>
              <a:gd name="T36" fmla="*/ 1279882 w 3276600"/>
              <a:gd name="T37" fmla="*/ 0 h 4631267"/>
              <a:gd name="T38" fmla="*/ 1996718 w 3276600"/>
              <a:gd name="T39" fmla="*/ 0 h 4631267"/>
              <a:gd name="T40" fmla="*/ 2175933 w 3276600"/>
              <a:gd name="T41" fmla="*/ 179379 h 4631267"/>
              <a:gd name="T42" fmla="*/ 2175933 w 3276600"/>
              <a:gd name="T43" fmla="*/ 4210363 h 4631267"/>
              <a:gd name="T44" fmla="*/ 1996718 w 3276600"/>
              <a:gd name="T45" fmla="*/ 4389742 h 4631267"/>
              <a:gd name="T46" fmla="*/ 1279882 w 3276600"/>
              <a:gd name="T47" fmla="*/ 4389742 h 4631267"/>
              <a:gd name="T48" fmla="*/ 1100667 w 3276600"/>
              <a:gd name="T49" fmla="*/ 4210363 h 4631267"/>
              <a:gd name="T50" fmla="*/ 1100667 w 3276600"/>
              <a:gd name="T51" fmla="*/ 179379 h 4631267"/>
              <a:gd name="T52" fmla="*/ 1279882 w 3276600"/>
              <a:gd name="T53" fmla="*/ 0 h 46312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76600" h="4631267">
                <a:moveTo>
                  <a:pt x="179215" y="245534"/>
                </a:moveTo>
                <a:lnTo>
                  <a:pt x="896051" y="245534"/>
                </a:lnTo>
                <a:cubicBezTo>
                  <a:pt x="995029" y="245534"/>
                  <a:pt x="1075266" y="325771"/>
                  <a:pt x="1075266" y="424749"/>
                </a:cubicBezTo>
                <a:lnTo>
                  <a:pt x="1075266" y="4452052"/>
                </a:lnTo>
                <a:cubicBezTo>
                  <a:pt x="1075266" y="4551030"/>
                  <a:pt x="995029" y="4631267"/>
                  <a:pt x="896051" y="4631267"/>
                </a:cubicBezTo>
                <a:lnTo>
                  <a:pt x="179215" y="4631267"/>
                </a:lnTo>
                <a:cubicBezTo>
                  <a:pt x="80237" y="4631267"/>
                  <a:pt x="0" y="4551030"/>
                  <a:pt x="0" y="4452052"/>
                </a:cubicBezTo>
                <a:lnTo>
                  <a:pt x="0" y="424749"/>
                </a:lnTo>
                <a:cubicBezTo>
                  <a:pt x="0" y="325771"/>
                  <a:pt x="80237" y="245534"/>
                  <a:pt x="179215" y="245534"/>
                </a:cubicBezTo>
                <a:close/>
                <a:moveTo>
                  <a:pt x="2380549" y="122767"/>
                </a:moveTo>
                <a:lnTo>
                  <a:pt x="3097385" y="122767"/>
                </a:lnTo>
                <a:cubicBezTo>
                  <a:pt x="3196363" y="122767"/>
                  <a:pt x="3276600" y="203004"/>
                  <a:pt x="3276600" y="301982"/>
                </a:cubicBezTo>
                <a:lnTo>
                  <a:pt x="3276600" y="4329285"/>
                </a:lnTo>
                <a:cubicBezTo>
                  <a:pt x="3276600" y="4428263"/>
                  <a:pt x="3196363" y="4508500"/>
                  <a:pt x="3097385" y="4508500"/>
                </a:cubicBezTo>
                <a:lnTo>
                  <a:pt x="2380549" y="4508500"/>
                </a:lnTo>
                <a:cubicBezTo>
                  <a:pt x="2281571" y="4508500"/>
                  <a:pt x="2201334" y="4428263"/>
                  <a:pt x="2201334" y="4329285"/>
                </a:cubicBezTo>
                <a:lnTo>
                  <a:pt x="2201334" y="301982"/>
                </a:lnTo>
                <a:cubicBezTo>
                  <a:pt x="2201334" y="203004"/>
                  <a:pt x="2281571" y="122767"/>
                  <a:pt x="2380549" y="122767"/>
                </a:cubicBezTo>
                <a:close/>
                <a:moveTo>
                  <a:pt x="1279882" y="0"/>
                </a:moveTo>
                <a:lnTo>
                  <a:pt x="1996718" y="0"/>
                </a:lnTo>
                <a:cubicBezTo>
                  <a:pt x="2095696" y="0"/>
                  <a:pt x="2175933" y="80237"/>
                  <a:pt x="2175933" y="179215"/>
                </a:cubicBezTo>
                <a:lnTo>
                  <a:pt x="2175933" y="4206518"/>
                </a:lnTo>
                <a:cubicBezTo>
                  <a:pt x="2175933" y="4305496"/>
                  <a:pt x="2095696" y="4385733"/>
                  <a:pt x="1996718" y="4385733"/>
                </a:cubicBezTo>
                <a:lnTo>
                  <a:pt x="1279882" y="4385733"/>
                </a:lnTo>
                <a:cubicBezTo>
                  <a:pt x="1180904" y="4385733"/>
                  <a:pt x="1100667" y="4305496"/>
                  <a:pt x="1100667" y="4206518"/>
                </a:cubicBezTo>
                <a:lnTo>
                  <a:pt x="1100667" y="179215"/>
                </a:lnTo>
                <a:cubicBezTo>
                  <a:pt x="1100667" y="80237"/>
                  <a:pt x="1180904" y="0"/>
                  <a:pt x="1279882" y="0"/>
                </a:cubicBezTo>
                <a:close/>
              </a:path>
            </a:pathLst>
          </a:cu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sz="1500"/>
          </a:p>
        </p:txBody>
      </p:sp>
      <p:sp>
        <p:nvSpPr>
          <p:cNvPr id="6" name="MH_Picture_2"/>
          <p:cNvSpPr>
            <a:spLocks/>
          </p:cNvSpPr>
          <p:nvPr>
            <p:custDataLst>
              <p:tags r:id="rId4"/>
            </p:custDataLst>
          </p:nvPr>
        </p:nvSpPr>
        <p:spPr bwMode="auto">
          <a:xfrm>
            <a:off x="2132367" y="1956820"/>
            <a:ext cx="1745121" cy="2676034"/>
          </a:xfrm>
          <a:custGeom>
            <a:avLst/>
            <a:gdLst>
              <a:gd name="T0" fmla="*/ 1279882 w 3276600"/>
              <a:gd name="T1" fmla="*/ 254116 h 4639733"/>
              <a:gd name="T2" fmla="*/ 1996718 w 3276600"/>
              <a:gd name="T3" fmla="*/ 254116 h 4639733"/>
              <a:gd name="T4" fmla="*/ 2175933 w 3276600"/>
              <a:gd name="T5" fmla="*/ 433412 h 4639733"/>
              <a:gd name="T6" fmla="*/ 2175933 w 3276600"/>
              <a:gd name="T7" fmla="*/ 4462558 h 4639733"/>
              <a:gd name="T8" fmla="*/ 1996718 w 3276600"/>
              <a:gd name="T9" fmla="*/ 4641853 h 4639733"/>
              <a:gd name="T10" fmla="*/ 1279882 w 3276600"/>
              <a:gd name="T11" fmla="*/ 4641853 h 4639733"/>
              <a:gd name="T12" fmla="*/ 1100667 w 3276600"/>
              <a:gd name="T13" fmla="*/ 4462558 h 4639733"/>
              <a:gd name="T14" fmla="*/ 1100667 w 3276600"/>
              <a:gd name="T15" fmla="*/ 433412 h 4639733"/>
              <a:gd name="T16" fmla="*/ 1279882 w 3276600"/>
              <a:gd name="T17" fmla="*/ 254116 h 4639733"/>
              <a:gd name="T18" fmla="*/ 2380549 w 3276600"/>
              <a:gd name="T19" fmla="*/ 127060 h 4639733"/>
              <a:gd name="T20" fmla="*/ 3097385 w 3276600"/>
              <a:gd name="T21" fmla="*/ 127060 h 4639733"/>
              <a:gd name="T22" fmla="*/ 3276600 w 3276600"/>
              <a:gd name="T23" fmla="*/ 306355 h 4639733"/>
              <a:gd name="T24" fmla="*/ 3276600 w 3276600"/>
              <a:gd name="T25" fmla="*/ 4335498 h 4639733"/>
              <a:gd name="T26" fmla="*/ 3097385 w 3276600"/>
              <a:gd name="T27" fmla="*/ 4514796 h 4639733"/>
              <a:gd name="T28" fmla="*/ 2380549 w 3276600"/>
              <a:gd name="T29" fmla="*/ 4514796 h 4639733"/>
              <a:gd name="T30" fmla="*/ 2201334 w 3276600"/>
              <a:gd name="T31" fmla="*/ 4335498 h 4639733"/>
              <a:gd name="T32" fmla="*/ 2201334 w 3276600"/>
              <a:gd name="T33" fmla="*/ 306355 h 4639733"/>
              <a:gd name="T34" fmla="*/ 2380549 w 3276600"/>
              <a:gd name="T35" fmla="*/ 127060 h 4639733"/>
              <a:gd name="T36" fmla="*/ 179215 w 3276600"/>
              <a:gd name="T37" fmla="*/ 0 h 4639733"/>
              <a:gd name="T38" fmla="*/ 896051 w 3276600"/>
              <a:gd name="T39" fmla="*/ 0 h 4639733"/>
              <a:gd name="T40" fmla="*/ 1075266 w 3276600"/>
              <a:gd name="T41" fmla="*/ 179295 h 4639733"/>
              <a:gd name="T42" fmla="*/ 1075266 w 3276600"/>
              <a:gd name="T43" fmla="*/ 4208442 h 4639733"/>
              <a:gd name="T44" fmla="*/ 896051 w 3276600"/>
              <a:gd name="T45" fmla="*/ 4387737 h 4639733"/>
              <a:gd name="T46" fmla="*/ 179215 w 3276600"/>
              <a:gd name="T47" fmla="*/ 4387737 h 4639733"/>
              <a:gd name="T48" fmla="*/ 0 w 3276600"/>
              <a:gd name="T49" fmla="*/ 4208442 h 4639733"/>
              <a:gd name="T50" fmla="*/ 0 w 3276600"/>
              <a:gd name="T51" fmla="*/ 179295 h 4639733"/>
              <a:gd name="T52" fmla="*/ 179215 w 3276600"/>
              <a:gd name="T53" fmla="*/ 0 h 46397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76600" h="4639733">
                <a:moveTo>
                  <a:pt x="1279882" y="254000"/>
                </a:moveTo>
                <a:lnTo>
                  <a:pt x="1996718" y="254000"/>
                </a:lnTo>
                <a:cubicBezTo>
                  <a:pt x="2095696" y="254000"/>
                  <a:pt x="2175933" y="334237"/>
                  <a:pt x="2175933" y="433215"/>
                </a:cubicBezTo>
                <a:lnTo>
                  <a:pt x="2175933" y="4460518"/>
                </a:lnTo>
                <a:cubicBezTo>
                  <a:pt x="2175933" y="4559496"/>
                  <a:pt x="2095696" y="4639733"/>
                  <a:pt x="1996718" y="4639733"/>
                </a:cubicBezTo>
                <a:lnTo>
                  <a:pt x="1279882" y="4639733"/>
                </a:lnTo>
                <a:cubicBezTo>
                  <a:pt x="1180904" y="4639733"/>
                  <a:pt x="1100667" y="4559496"/>
                  <a:pt x="1100667" y="4460518"/>
                </a:cubicBezTo>
                <a:lnTo>
                  <a:pt x="1100667" y="433215"/>
                </a:lnTo>
                <a:cubicBezTo>
                  <a:pt x="1100667" y="334237"/>
                  <a:pt x="1180904" y="254000"/>
                  <a:pt x="1279882" y="254000"/>
                </a:cubicBezTo>
                <a:close/>
                <a:moveTo>
                  <a:pt x="2380549" y="127000"/>
                </a:moveTo>
                <a:lnTo>
                  <a:pt x="3097385" y="127000"/>
                </a:lnTo>
                <a:cubicBezTo>
                  <a:pt x="3196363" y="127000"/>
                  <a:pt x="3276600" y="207237"/>
                  <a:pt x="3276600" y="306215"/>
                </a:cubicBezTo>
                <a:lnTo>
                  <a:pt x="3276600" y="4333518"/>
                </a:lnTo>
                <a:cubicBezTo>
                  <a:pt x="3276600" y="4432496"/>
                  <a:pt x="3196363" y="4512733"/>
                  <a:pt x="3097385" y="4512733"/>
                </a:cubicBezTo>
                <a:lnTo>
                  <a:pt x="2380549" y="4512733"/>
                </a:lnTo>
                <a:cubicBezTo>
                  <a:pt x="2281571" y="4512733"/>
                  <a:pt x="2201334" y="4432496"/>
                  <a:pt x="2201334" y="4333518"/>
                </a:cubicBezTo>
                <a:lnTo>
                  <a:pt x="2201334" y="306215"/>
                </a:lnTo>
                <a:cubicBezTo>
                  <a:pt x="2201334" y="207237"/>
                  <a:pt x="2281571" y="127000"/>
                  <a:pt x="2380549" y="127000"/>
                </a:cubicBezTo>
                <a:close/>
                <a:moveTo>
                  <a:pt x="179215" y="0"/>
                </a:moveTo>
                <a:lnTo>
                  <a:pt x="896051" y="0"/>
                </a:lnTo>
                <a:cubicBezTo>
                  <a:pt x="995029" y="0"/>
                  <a:pt x="1075266" y="80237"/>
                  <a:pt x="1075266" y="179215"/>
                </a:cubicBezTo>
                <a:lnTo>
                  <a:pt x="1075266" y="4206518"/>
                </a:lnTo>
                <a:cubicBezTo>
                  <a:pt x="1075266" y="4305496"/>
                  <a:pt x="995029" y="4385733"/>
                  <a:pt x="896051" y="4385733"/>
                </a:cubicBezTo>
                <a:lnTo>
                  <a:pt x="179215" y="4385733"/>
                </a:lnTo>
                <a:cubicBezTo>
                  <a:pt x="80237" y="4385733"/>
                  <a:pt x="0" y="4305496"/>
                  <a:pt x="0" y="4206518"/>
                </a:cubicBezTo>
                <a:lnTo>
                  <a:pt x="0" y="179215"/>
                </a:lnTo>
                <a:cubicBezTo>
                  <a:pt x="0" y="80237"/>
                  <a:pt x="80237" y="0"/>
                  <a:pt x="179215" y="0"/>
                </a:cubicBezTo>
                <a:close/>
              </a:path>
            </a:pathLst>
          </a:custGeom>
          <a:blipFill dpi="0" rotWithShape="1">
            <a:blip r:embed="rId7"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sz="1500"/>
          </a:p>
        </p:txBody>
      </p:sp>
      <p:sp>
        <p:nvSpPr>
          <p:cNvPr id="10" name="文本框 21"/>
          <p:cNvSpPr txBox="1">
            <a:spLocks noChangeArrowheads="1"/>
          </p:cNvSpPr>
          <p:nvPr/>
        </p:nvSpPr>
        <p:spPr bwMode="auto">
          <a:xfrm>
            <a:off x="4186430" y="1955161"/>
            <a:ext cx="3960440" cy="2527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285750" indent="-285750" algn="just">
              <a:lnSpc>
                <a:spcPct val="140000"/>
              </a:lnSpc>
              <a:spcAft>
                <a:spcPts val="600"/>
              </a:spcAft>
              <a:buFont typeface="Wingdings" panose="05000000000000000000" pitchFamily="2" charset="2"/>
              <a:buChar char="l"/>
            </a:pPr>
            <a:r>
              <a:rPr lang="zh-CN" altLang="en-US" dirty="0">
                <a:latin typeface="汉仪文黑-65W" panose="00020600040101010101" pitchFamily="18" charset="-122"/>
                <a:ea typeface="汉仪文黑-65W" panose="00020600040101010101" pitchFamily="18" charset="-122"/>
              </a:rPr>
              <a:t>党的历史上关于严肃党内政治生活的做法，极大地解放了思想，全党形成了空前的团结，党的创造力凝聚力战斗力大增，保证了抗日胜利和解放战争的胜利，也为社会主义改造与建设准备了组织力量。</a:t>
            </a:r>
          </a:p>
        </p:txBody>
      </p:sp>
    </p:spTree>
    <p:extLst>
      <p:ext uri="{BB962C8B-B14F-4D97-AF65-F5344CB8AC3E}">
        <p14:creationId xmlns:p14="http://schemas.microsoft.com/office/powerpoint/2010/main" xmlns="" val="25912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6"/>
          <p:cNvSpPr txBox="1"/>
          <p:nvPr/>
        </p:nvSpPr>
        <p:spPr>
          <a:xfrm>
            <a:off x="769808" y="2833091"/>
            <a:ext cx="2195098" cy="400110"/>
          </a:xfrm>
          <a:prstGeom prst="rect">
            <a:avLst/>
          </a:prstGeom>
          <a:solidFill>
            <a:srgbClr val="C00000"/>
          </a:solidFill>
        </p:spPr>
        <p:txBody>
          <a:bodyPr wrap="square" rtlCol="0">
            <a:spAutoFit/>
          </a:bodyPr>
          <a:lstStyle/>
          <a:p>
            <a:pPr lvl="0" algn="ctr">
              <a:defRPr/>
            </a:pPr>
            <a:r>
              <a:rPr lang="zh-CN" altLang="en-US" sz="2000" kern="0" dirty="0">
                <a:solidFill>
                  <a:sysClr val="window" lastClr="F5F5F5"/>
                </a:solidFill>
                <a:latin typeface="方正正大黑简体" panose="02000000000000000000" pitchFamily="2" charset="-122"/>
                <a:ea typeface="方正正大黑简体" panose="02000000000000000000" pitchFamily="2" charset="-122"/>
              </a:rPr>
              <a:t>新中国成立后</a:t>
            </a:r>
            <a:endParaRPr kumimoji="0" lang="zh-CN" altLang="en-US" sz="2000" b="0" i="0" u="none" strike="noStrike" kern="0" cap="none" spc="0" normalizeH="0" baseline="0" noProof="0" dirty="0" smtClean="0">
              <a:ln>
                <a:noFill/>
              </a:ln>
              <a:solidFill>
                <a:sysClr val="window" lastClr="F5F5F5"/>
              </a:solidFill>
              <a:effectLst/>
              <a:uLnTx/>
              <a:uFillTx/>
              <a:latin typeface="方正正大黑简体" panose="02000000000000000000" pitchFamily="2" charset="-122"/>
              <a:ea typeface="方正正大黑简体" panose="02000000000000000000" pitchFamily="2" charset="-122"/>
            </a:endParaRPr>
          </a:p>
        </p:txBody>
      </p:sp>
      <p:sp>
        <p:nvSpPr>
          <p:cNvPr id="29" name="文本框 7"/>
          <p:cNvSpPr txBox="1"/>
          <p:nvPr/>
        </p:nvSpPr>
        <p:spPr>
          <a:xfrm>
            <a:off x="769807" y="3250639"/>
            <a:ext cx="2195098" cy="830997"/>
          </a:xfrm>
          <a:prstGeom prst="rect">
            <a:avLst/>
          </a:prstGeom>
          <a:noFill/>
        </p:spPr>
        <p:txBody>
          <a:bodyPr wrap="square" lIns="0" rIns="0" rtlCol="0">
            <a:spAutoFit/>
          </a:bodyPr>
          <a:lstStyle/>
          <a:p>
            <a:pPr lvl="0" algn="just">
              <a:defRPr/>
            </a:pPr>
            <a:r>
              <a:rPr lang="zh-CN" altLang="zh-CN" sz="1600" dirty="0">
                <a:latin typeface="汉仪文黑-65W" panose="00020600040101010101" pitchFamily="18" charset="-122"/>
                <a:ea typeface="汉仪文黑-65W" panose="00020600040101010101" pitchFamily="18" charset="-122"/>
              </a:rPr>
              <a:t>强调坚持群众路线、贯彻民主集中制原则、加强党的团结统一等。</a:t>
            </a:r>
            <a:endParaRPr lang="zh-CN" altLang="en-US" sz="1600" dirty="0">
              <a:latin typeface="汉仪文黑-65W" panose="00020600040101010101" pitchFamily="18" charset="-122"/>
              <a:ea typeface="汉仪文黑-65W" panose="00020600040101010101" pitchFamily="18" charset="-122"/>
            </a:endParaRPr>
          </a:p>
        </p:txBody>
      </p:sp>
      <p:sp>
        <p:nvSpPr>
          <p:cNvPr id="33" name="文本框 11"/>
          <p:cNvSpPr txBox="1"/>
          <p:nvPr/>
        </p:nvSpPr>
        <p:spPr>
          <a:xfrm>
            <a:off x="3336574" y="2833091"/>
            <a:ext cx="2236510" cy="400110"/>
          </a:xfrm>
          <a:prstGeom prst="rect">
            <a:avLst/>
          </a:prstGeom>
          <a:solidFill>
            <a:srgbClr val="FF0000"/>
          </a:solidFill>
        </p:spPr>
        <p:txBody>
          <a:bodyPr wrap="none" rtlCol="0">
            <a:spAutoFit/>
          </a:bodyPr>
          <a:lstStyle/>
          <a:p>
            <a:pPr lvl="0" algn="ctr">
              <a:defRPr/>
            </a:pPr>
            <a:r>
              <a:rPr lang="zh-CN" altLang="en-US" sz="2000" kern="0" dirty="0">
                <a:solidFill>
                  <a:sysClr val="window" lastClr="F5F5F5"/>
                </a:solidFill>
                <a:latin typeface="方正正大黑简体" panose="02000000000000000000" pitchFamily="2" charset="-122"/>
                <a:ea typeface="方正正大黑简体" panose="02000000000000000000" pitchFamily="2" charset="-122"/>
              </a:rPr>
              <a:t>十一届三中全会后</a:t>
            </a:r>
          </a:p>
        </p:txBody>
      </p:sp>
      <p:sp>
        <p:nvSpPr>
          <p:cNvPr id="34" name="文本框 12"/>
          <p:cNvSpPr txBox="1"/>
          <p:nvPr/>
        </p:nvSpPr>
        <p:spPr>
          <a:xfrm>
            <a:off x="3326593" y="3250639"/>
            <a:ext cx="2195098" cy="830997"/>
          </a:xfrm>
          <a:prstGeom prst="rect">
            <a:avLst/>
          </a:prstGeom>
          <a:noFill/>
        </p:spPr>
        <p:txBody>
          <a:bodyPr wrap="square" lIns="0" rIns="0" rtlCol="0">
            <a:spAutoFit/>
          </a:bodyPr>
          <a:lstStyle/>
          <a:p>
            <a:pPr lvl="0" algn="just">
              <a:defRPr/>
            </a:pPr>
            <a:r>
              <a:rPr lang="zh-CN" altLang="en-US" sz="1600" dirty="0">
                <a:latin typeface="汉仪文黑-65W" panose="00020600040101010101" pitchFamily="18" charset="-122"/>
                <a:ea typeface="汉仪文黑-65W" panose="00020600040101010101" pitchFamily="18" charset="-122"/>
              </a:rPr>
              <a:t>第一次以党内法规形式对党内政治生活作出全面规范。</a:t>
            </a:r>
          </a:p>
        </p:txBody>
      </p:sp>
      <p:sp>
        <p:nvSpPr>
          <p:cNvPr id="37" name="文本框 15"/>
          <p:cNvSpPr txBox="1"/>
          <p:nvPr/>
        </p:nvSpPr>
        <p:spPr>
          <a:xfrm>
            <a:off x="5883377" y="2833091"/>
            <a:ext cx="2520280" cy="400110"/>
          </a:xfrm>
          <a:prstGeom prst="rect">
            <a:avLst/>
          </a:prstGeom>
          <a:solidFill>
            <a:srgbClr val="C00000"/>
          </a:solidFill>
        </p:spPr>
        <p:txBody>
          <a:bodyPr wrap="square" rtlCol="0">
            <a:spAutoFit/>
          </a:bodyPr>
          <a:lstStyle/>
          <a:p>
            <a:pPr lvl="0" algn="ctr">
              <a:defRPr/>
            </a:pPr>
            <a:r>
              <a:rPr lang="zh-CN" altLang="en-US" sz="2000" kern="0" dirty="0" smtClean="0">
                <a:solidFill>
                  <a:sysClr val="window" lastClr="F5F5F5"/>
                </a:solidFill>
                <a:latin typeface="方正正大黑简体" panose="02000000000000000000" pitchFamily="2" charset="-122"/>
                <a:ea typeface="方正正大黑简体" panose="02000000000000000000" pitchFamily="2" charset="-122"/>
              </a:rPr>
              <a:t>十二大及此后党章</a:t>
            </a:r>
            <a:endParaRPr lang="zh-CN" altLang="en-US" sz="2000" kern="0" dirty="0">
              <a:solidFill>
                <a:sysClr val="window" lastClr="F5F5F5"/>
              </a:solidFill>
              <a:latin typeface="方正正大黑简体" panose="02000000000000000000" pitchFamily="2" charset="-122"/>
              <a:ea typeface="方正正大黑简体" panose="02000000000000000000" pitchFamily="2" charset="-122"/>
            </a:endParaRPr>
          </a:p>
        </p:txBody>
      </p:sp>
      <p:sp>
        <p:nvSpPr>
          <p:cNvPr id="38" name="文本框 16"/>
          <p:cNvSpPr txBox="1"/>
          <p:nvPr/>
        </p:nvSpPr>
        <p:spPr>
          <a:xfrm>
            <a:off x="5883378" y="3262253"/>
            <a:ext cx="2520279" cy="1569660"/>
          </a:xfrm>
          <a:prstGeom prst="rect">
            <a:avLst/>
          </a:prstGeom>
          <a:noFill/>
        </p:spPr>
        <p:txBody>
          <a:bodyPr wrap="square" lIns="0" rIns="0" rtlCol="0">
            <a:spAutoFit/>
          </a:bodyPr>
          <a:lstStyle/>
          <a:p>
            <a:pPr lvl="0" algn="just">
              <a:defRPr/>
            </a:pPr>
            <a:r>
              <a:rPr lang="zh-CN" altLang="en-US" sz="1600" dirty="0">
                <a:latin typeface="汉仪文黑-65W" panose="00020600040101010101" pitchFamily="18" charset="-122"/>
                <a:ea typeface="汉仪文黑-65W" panose="00020600040101010101" pitchFamily="18" charset="-122"/>
              </a:rPr>
              <a:t>十二大党章及此后历部党</a:t>
            </a:r>
            <a:r>
              <a:rPr lang="zh-CN" altLang="en-US" sz="1600" dirty="0" smtClean="0">
                <a:latin typeface="汉仪文黑-65W" panose="00020600040101010101" pitchFamily="18" charset="-122"/>
                <a:ea typeface="汉仪文黑-65W" panose="00020600040101010101" pitchFamily="18" charset="-122"/>
              </a:rPr>
              <a:t>章</a:t>
            </a:r>
            <a:r>
              <a:rPr lang="zh-CN" altLang="en-US" sz="1600" dirty="0">
                <a:latin typeface="汉仪文黑-65W" panose="00020600040101010101" pitchFamily="18" charset="-122"/>
                <a:ea typeface="汉仪文黑-65W" panose="00020600040101010101" pitchFamily="18" charset="-122"/>
              </a:rPr>
              <a:t>总纲明确提出“党在自己的政治生活中正确地开展批评和自我批评，在原则问题上进行思想斗争，坚持真理，修正错误”。</a:t>
            </a:r>
            <a:endParaRPr kumimoji="0" lang="zh-CN" altLang="en-US" sz="1600" i="0" u="none" strike="noStrike" kern="0" cap="none" spc="0" normalizeH="0" baseline="0" noProof="0" dirty="0" smtClean="0">
              <a:ln>
                <a:noFill/>
              </a:ln>
              <a:solidFill>
                <a:sysClr val="windowText" lastClr="000000"/>
              </a:solidFill>
              <a:effectLst/>
              <a:uLnTx/>
              <a:uFillTx/>
              <a:latin typeface="汉仪文黑-65W" panose="00020600040101010101" pitchFamily="18" charset="-122"/>
              <a:ea typeface="汉仪文黑-65W" panose="00020600040101010101" pitchFamily="18" charset="-122"/>
            </a:endParaRPr>
          </a:p>
        </p:txBody>
      </p:sp>
      <p:sp>
        <p:nvSpPr>
          <p:cNvPr id="18" name="文本框 17"/>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19" name="文本框 16"/>
          <p:cNvSpPr txBox="1"/>
          <p:nvPr/>
        </p:nvSpPr>
        <p:spPr>
          <a:xfrm>
            <a:off x="646851" y="4235835"/>
            <a:ext cx="5112568" cy="615553"/>
          </a:xfrm>
          <a:prstGeom prst="rect">
            <a:avLst/>
          </a:prstGeom>
          <a:noFill/>
        </p:spPr>
        <p:txBody>
          <a:bodyPr wrap="square" lIns="0" rIns="0" rtlCol="0">
            <a:spAutoFit/>
          </a:bodyPr>
          <a:lstStyle/>
          <a:p>
            <a:pPr lvl="0" algn="just">
              <a:defRPr/>
            </a:pPr>
            <a:r>
              <a:rPr lang="zh-CN" altLang="en-US" b="1" dirty="0" smtClean="0">
                <a:solidFill>
                  <a:srgbClr val="C00000"/>
                </a:solidFill>
                <a:latin typeface="方正正大黑简体" panose="02000000000000000000" pitchFamily="2" charset="-122"/>
                <a:ea typeface="方正正大黑简体" panose="02000000000000000000" pitchFamily="2" charset="-122"/>
              </a:rPr>
              <a:t>历史告诉我们：</a:t>
            </a:r>
            <a:r>
              <a:rPr lang="zh-CN" altLang="zh-CN" sz="1600" dirty="0" smtClean="0">
                <a:latin typeface="汉仪文黑-65W" panose="00020600040101010101" pitchFamily="18" charset="-122"/>
                <a:ea typeface="汉仪文黑-65W" panose="00020600040101010101" pitchFamily="18" charset="-122"/>
              </a:rPr>
              <a:t>党内</a:t>
            </a:r>
            <a:r>
              <a:rPr lang="zh-CN" altLang="zh-CN" sz="1600" dirty="0">
                <a:latin typeface="汉仪文黑-65W" panose="00020600040101010101" pitchFamily="18" charset="-122"/>
                <a:ea typeface="汉仪文黑-65W" panose="00020600040101010101" pitchFamily="18" charset="-122"/>
              </a:rPr>
              <a:t>政治生活健康，党的事业就充满生机活力</a:t>
            </a:r>
            <a:r>
              <a:rPr lang="zh-CN" altLang="zh-CN" sz="1600" dirty="0" smtClean="0">
                <a:latin typeface="汉仪文黑-65W" panose="00020600040101010101" pitchFamily="18" charset="-122"/>
                <a:ea typeface="汉仪文黑-65W" panose="00020600040101010101" pitchFamily="18" charset="-122"/>
              </a:rPr>
              <a:t>；党内</a:t>
            </a:r>
            <a:r>
              <a:rPr lang="zh-CN" altLang="zh-CN" sz="1600" dirty="0">
                <a:latin typeface="汉仪文黑-65W" panose="00020600040101010101" pitchFamily="18" charset="-122"/>
                <a:ea typeface="汉仪文黑-65W" panose="00020600040101010101" pitchFamily="18" charset="-122"/>
              </a:rPr>
              <a:t>政治生活不正常，党的事业就会遭受挫折。</a:t>
            </a:r>
            <a:endParaRPr kumimoji="0" lang="zh-CN" altLang="en-US" sz="1600" i="0" u="none" strike="noStrike" kern="0" cap="none" spc="0" normalizeH="0" baseline="0" noProof="0" dirty="0" smtClean="0">
              <a:ln>
                <a:noFill/>
              </a:ln>
              <a:solidFill>
                <a:sysClr val="windowText" lastClr="000000"/>
              </a:solidFill>
              <a:effectLst/>
              <a:uLnTx/>
              <a:uFillTx/>
              <a:latin typeface="汉仪文黑-65W" panose="00020600040101010101" pitchFamily="18" charset="-122"/>
              <a:ea typeface="汉仪文黑-65W" panose="00020600040101010101" pitchFamily="18" charset="-122"/>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xmlns="" val="0"/>
              </a:ext>
            </a:extLst>
          </a:blip>
          <a:srcRect t="4115" b="6224"/>
          <a:stretch/>
        </p:blipFill>
        <p:spPr>
          <a:xfrm>
            <a:off x="3347864" y="1057300"/>
            <a:ext cx="2225219" cy="1728192"/>
          </a:xfrm>
          <a:prstGeom prst="round2DiagRect">
            <a:avLst>
              <a:gd name="adj1" fmla="val 0"/>
              <a:gd name="adj2" fmla="val 0"/>
            </a:avLst>
          </a:prstGeom>
          <a:ln w="3175" cap="sq">
            <a:solidFill>
              <a:srgbClr val="FFFFFF"/>
            </a:solidFill>
            <a:miter lim="800000"/>
          </a:ln>
          <a:effectLst>
            <a:outerShdw blurRad="254000" algn="tl" rotWithShape="0">
              <a:srgbClr val="000000">
                <a:alpha val="43000"/>
              </a:srgbClr>
            </a:outerShdw>
          </a:effectLst>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r="20617"/>
          <a:stretch/>
        </p:blipFill>
        <p:spPr>
          <a:xfrm>
            <a:off x="769808" y="1057300"/>
            <a:ext cx="2195098" cy="1731363"/>
          </a:xfrm>
          <a:prstGeom prst="round2DiagRect">
            <a:avLst>
              <a:gd name="adj1" fmla="val 0"/>
              <a:gd name="adj2" fmla="val 0"/>
            </a:avLst>
          </a:prstGeom>
          <a:ln w="3175" cap="sq">
            <a:solidFill>
              <a:srgbClr val="FFFFFF"/>
            </a:solidFill>
            <a:miter lim="800000"/>
          </a:ln>
          <a:effectLst>
            <a:outerShdw blurRad="254000" algn="tl" rotWithShape="0">
              <a:srgbClr val="000000">
                <a:alpha val="43000"/>
              </a:srgbClr>
            </a:outerShdw>
          </a:effectLst>
        </p:spPr>
      </p:pic>
      <p:pic>
        <p:nvPicPr>
          <p:cNvPr id="7" name="图片 6"/>
          <p:cNvPicPr>
            <a:picLocks noChangeAspect="1"/>
          </p:cNvPicPr>
          <p:nvPr/>
        </p:nvPicPr>
        <p:blipFill rotWithShape="1">
          <a:blip r:embed="rId4">
            <a:extLst>
              <a:ext uri="{28A0092B-C50C-407E-A947-70E740481C1C}">
                <a14:useLocalDpi xmlns:a14="http://schemas.microsoft.com/office/drawing/2010/main" xmlns="" val="0"/>
              </a:ext>
            </a:extLst>
          </a:blip>
          <a:srcRect l="2132" r="3237"/>
          <a:stretch/>
        </p:blipFill>
        <p:spPr>
          <a:xfrm>
            <a:off x="5883377" y="1057300"/>
            <a:ext cx="2520280" cy="1727336"/>
          </a:xfrm>
          <a:prstGeom prst="rect">
            <a:avLst/>
          </a:prstGeom>
        </p:spPr>
      </p:pic>
    </p:spTree>
    <p:extLst>
      <p:ext uri="{BB962C8B-B14F-4D97-AF65-F5344CB8AC3E}">
        <p14:creationId xmlns:p14="http://schemas.microsoft.com/office/powerpoint/2010/main" xmlns="" val="548393501"/>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3"/>
          <p:cNvSpPr>
            <a:spLocks noChangeShapeType="1"/>
          </p:cNvSpPr>
          <p:nvPr/>
        </p:nvSpPr>
        <p:spPr bwMode="auto">
          <a:xfrm>
            <a:off x="332110" y="1339543"/>
            <a:ext cx="8272338" cy="0"/>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5" name="TextBox 4"/>
          <p:cNvSpPr>
            <a:spLocks noChangeArrowheads="1"/>
          </p:cNvSpPr>
          <p:nvPr/>
        </p:nvSpPr>
        <p:spPr bwMode="auto">
          <a:xfrm>
            <a:off x="2331202" y="3898002"/>
            <a:ext cx="4608511" cy="88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spcBef>
                <a:spcPts val="600"/>
              </a:spcBef>
              <a:spcAft>
                <a:spcPts val="600"/>
              </a:spcAft>
            </a:pPr>
            <a:r>
              <a:rPr lang="zh-CN" altLang="zh-CN" sz="2400" dirty="0">
                <a:solidFill>
                  <a:srgbClr val="C00000"/>
                </a:solidFill>
                <a:latin typeface="方正正大黑简体" panose="02000000000000000000" pitchFamily="2" charset="-122"/>
                <a:ea typeface="方正正大黑简体" panose="02000000000000000000" pitchFamily="2" charset="-122"/>
              </a:rPr>
              <a:t>基本的论断：</a:t>
            </a:r>
            <a:r>
              <a:rPr lang="zh-CN" altLang="zh-CN" sz="2000" dirty="0">
                <a:latin typeface="方正正大黑简体" panose="02000000000000000000" pitchFamily="2" charset="-122"/>
                <a:ea typeface="方正正大黑简体" panose="02000000000000000000" pitchFamily="2" charset="-122"/>
              </a:rPr>
              <a:t>开展严肃认真的党内政治生活是我们党的优良传统和政治</a:t>
            </a:r>
            <a:r>
              <a:rPr lang="zh-CN" altLang="zh-CN" sz="2000" dirty="0" smtClean="0">
                <a:latin typeface="方正正大黑简体" panose="02000000000000000000" pitchFamily="2" charset="-122"/>
                <a:ea typeface="方正正大黑简体" panose="02000000000000000000" pitchFamily="2" charset="-122"/>
              </a:rPr>
              <a:t>优势</a:t>
            </a:r>
            <a:r>
              <a:rPr lang="zh-CN" altLang="en-US" sz="2000" dirty="0" smtClean="0">
                <a:latin typeface="方正正大黑简体" panose="02000000000000000000" pitchFamily="2" charset="-122"/>
                <a:ea typeface="方正正大黑简体" panose="02000000000000000000" pitchFamily="2" charset="-122"/>
              </a:rPr>
              <a:t>。</a:t>
            </a:r>
            <a:endParaRPr lang="zh-CN" altLang="en-US" sz="2000" dirty="0">
              <a:latin typeface="方正正大黑简体" panose="02000000000000000000" pitchFamily="2" charset="-122"/>
              <a:ea typeface="方正正大黑简体" panose="02000000000000000000" pitchFamily="2" charset="-122"/>
            </a:endParaRPr>
          </a:p>
        </p:txBody>
      </p:sp>
      <p:sp>
        <p:nvSpPr>
          <p:cNvPr id="11" name="圆角矩形 11"/>
          <p:cNvSpPr>
            <a:spLocks noChangeArrowheads="1"/>
          </p:cNvSpPr>
          <p:nvPr/>
        </p:nvSpPr>
        <p:spPr bwMode="auto">
          <a:xfrm>
            <a:off x="179512" y="909628"/>
            <a:ext cx="8848402" cy="406400"/>
          </a:xfrm>
          <a:prstGeom prst="roundRect">
            <a:avLst>
              <a:gd name="adj" fmla="val 3099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zh-CN" altLang="en-US" sz="2400" b="1" dirty="0">
                <a:solidFill>
                  <a:srgbClr val="FF0000"/>
                </a:solidFill>
                <a:latin typeface="华康俪金黑W8(P)" panose="020B0800000000000000" pitchFamily="34" charset="-122"/>
                <a:ea typeface="华康俪金黑W8(P)" panose="020B0800000000000000" pitchFamily="34" charset="-122"/>
                <a:sym typeface="微软雅黑" pitchFamily="34" charset="-122"/>
              </a:rPr>
              <a:t>中华民族伟大复兴展现出前所未有的光明</a:t>
            </a:r>
            <a:r>
              <a:rPr lang="zh-CN" altLang="en-US" sz="2400" b="1" dirty="0" smtClean="0">
                <a:solidFill>
                  <a:srgbClr val="FF0000"/>
                </a:solidFill>
                <a:latin typeface="华康俪金黑W8(P)" panose="020B0800000000000000" pitchFamily="34" charset="-122"/>
                <a:ea typeface="华康俪金黑W8(P)" panose="020B0800000000000000" pitchFamily="34" charset="-122"/>
                <a:sym typeface="微软雅黑" pitchFamily="34" charset="-122"/>
              </a:rPr>
              <a:t>前景，</a:t>
            </a:r>
            <a:r>
              <a:rPr lang="zh-CN" altLang="en-US" sz="2400" b="1" dirty="0" smtClean="0">
                <a:solidFill>
                  <a:srgbClr val="C00000"/>
                </a:solidFill>
                <a:latin typeface="华康俪金黑W8(P)" panose="020B0800000000000000" pitchFamily="34" charset="-122"/>
                <a:ea typeface="华康俪金黑W8(P)" panose="020B0800000000000000" pitchFamily="34" charset="-122"/>
                <a:sym typeface="微软雅黑" pitchFamily="34" charset="-122"/>
              </a:rPr>
              <a:t>依靠的是什么</a:t>
            </a:r>
            <a:r>
              <a:rPr lang="zh-CN" altLang="en-US" sz="2400" b="1" dirty="0">
                <a:solidFill>
                  <a:srgbClr val="C00000"/>
                </a:solidFill>
                <a:latin typeface="华康俪金黑W8(P)" panose="020B0800000000000000" pitchFamily="34" charset="-122"/>
                <a:ea typeface="华康俪金黑W8(P)" panose="020B0800000000000000" pitchFamily="34" charset="-122"/>
                <a:sym typeface="微软雅黑" pitchFamily="34" charset="-122"/>
              </a:rPr>
              <a:t>？</a:t>
            </a:r>
            <a:endParaRPr lang="zh-CN" altLang="en-US" sz="2000" dirty="0">
              <a:solidFill>
                <a:srgbClr val="C00000"/>
              </a:solidFill>
              <a:latin typeface="华康俪金黑W8(P)" panose="020B0800000000000000" pitchFamily="34" charset="-122"/>
              <a:ea typeface="华康俪金黑W8(P)" panose="020B0800000000000000" pitchFamily="34" charset="-122"/>
            </a:endParaRPr>
          </a:p>
        </p:txBody>
      </p:sp>
      <p:sp>
        <p:nvSpPr>
          <p:cNvPr id="10" name="文本框 9"/>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12" name="MH_Other_1"/>
          <p:cNvSpPr/>
          <p:nvPr>
            <p:custDataLst>
              <p:tags r:id="rId1"/>
            </p:custDataLst>
          </p:nvPr>
        </p:nvSpPr>
        <p:spPr>
          <a:xfrm rot="16200000">
            <a:off x="4226015" y="-193435"/>
            <a:ext cx="923396" cy="5849938"/>
          </a:xfrm>
          <a:custGeom>
            <a:avLst/>
            <a:gdLst>
              <a:gd name="connsiteX0" fmla="*/ 804334 w 1109136"/>
              <a:gd name="connsiteY0" fmla="*/ 5994403 h 7018869"/>
              <a:gd name="connsiteX1" fmla="*/ 304801 w 1109136"/>
              <a:gd name="connsiteY1" fmla="*/ 5994403 h 7018869"/>
              <a:gd name="connsiteX2" fmla="*/ 554568 w 1109136"/>
              <a:gd name="connsiteY2" fmla="*/ 0 h 7018869"/>
              <a:gd name="connsiteX3" fmla="*/ 1109136 w 1109136"/>
              <a:gd name="connsiteY3" fmla="*/ 5994405 h 7018869"/>
              <a:gd name="connsiteX4" fmla="*/ 554568 w 1109136"/>
              <a:gd name="connsiteY4" fmla="*/ 7018869 h 7018869"/>
              <a:gd name="connsiteX5" fmla="*/ 0 w 1109136"/>
              <a:gd name="connsiteY5" fmla="*/ 5994405 h 701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36" h="7018869">
                <a:moveTo>
                  <a:pt x="804334" y="5994403"/>
                </a:moveTo>
                <a:lnTo>
                  <a:pt x="304801" y="5994403"/>
                </a:lnTo>
                <a:lnTo>
                  <a:pt x="554568" y="0"/>
                </a:lnTo>
                <a:close/>
                <a:moveTo>
                  <a:pt x="1109136" y="5994405"/>
                </a:moveTo>
                <a:lnTo>
                  <a:pt x="554568" y="7018869"/>
                </a:lnTo>
                <a:lnTo>
                  <a:pt x="0" y="599440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500">
              <a:latin typeface="+mn-ea"/>
            </a:endParaRPr>
          </a:p>
        </p:txBody>
      </p:sp>
      <p:sp>
        <p:nvSpPr>
          <p:cNvPr id="16" name="MH_Text_5"/>
          <p:cNvSpPr txBox="1"/>
          <p:nvPr>
            <p:custDataLst>
              <p:tags r:id="rId2"/>
            </p:custDataLst>
          </p:nvPr>
        </p:nvSpPr>
        <p:spPr>
          <a:xfrm rot="20536885">
            <a:off x="4816444" y="1572516"/>
            <a:ext cx="1356638" cy="833438"/>
          </a:xfrm>
          <a:prstGeom prst="rect">
            <a:avLst/>
          </a:prstGeom>
          <a:noFill/>
        </p:spPr>
        <p:txBody>
          <a:bodyPr>
            <a:normAutofit/>
          </a:bodyPr>
          <a:lstStyle/>
          <a:p>
            <a:pPr algn="ctr">
              <a:lnSpc>
                <a:spcPct val="130000"/>
              </a:lnSpc>
              <a:defRPr/>
            </a:pPr>
            <a:r>
              <a:rPr lang="zh-CN" altLang="zh-CN" b="1" dirty="0">
                <a:latin typeface="汉仪文黑-65W" panose="00020600040101010101" pitchFamily="18" charset="-122"/>
                <a:ea typeface="汉仪文黑-65W" panose="00020600040101010101" pitchFamily="18" charset="-122"/>
              </a:rPr>
              <a:t>严密</a:t>
            </a:r>
            <a:r>
              <a:rPr lang="zh-CN" altLang="zh-CN" b="1" dirty="0" smtClean="0">
                <a:latin typeface="汉仪文黑-65W" panose="00020600040101010101" pitchFamily="18" charset="-122"/>
                <a:ea typeface="汉仪文黑-65W" panose="00020600040101010101" pitchFamily="18" charset="-122"/>
              </a:rPr>
              <a:t>组织</a:t>
            </a:r>
            <a:endParaRPr lang="en-US" altLang="zh-CN" b="1" dirty="0" smtClean="0">
              <a:latin typeface="汉仪文黑-65W" panose="00020600040101010101" pitchFamily="18" charset="-122"/>
              <a:ea typeface="汉仪文黑-65W" panose="00020600040101010101" pitchFamily="18" charset="-122"/>
            </a:endParaRPr>
          </a:p>
          <a:p>
            <a:pPr algn="ctr">
              <a:lnSpc>
                <a:spcPct val="130000"/>
              </a:lnSpc>
              <a:defRPr/>
            </a:pPr>
            <a:r>
              <a:rPr lang="zh-CN" altLang="zh-CN" b="1" dirty="0" smtClean="0">
                <a:latin typeface="汉仪文黑-65W" panose="00020600040101010101" pitchFamily="18" charset="-122"/>
                <a:ea typeface="汉仪文黑-65W" panose="00020600040101010101" pitchFamily="18" charset="-122"/>
              </a:rPr>
              <a:t>体系</a:t>
            </a:r>
            <a:endParaRPr lang="en-US" altLang="zh-CN" dirty="0">
              <a:latin typeface="汉仪文黑-65W" panose="00020600040101010101" pitchFamily="18" charset="-122"/>
              <a:ea typeface="汉仪文黑-65W" panose="00020600040101010101" pitchFamily="18" charset="-122"/>
              <a:cs typeface="Aharoni" panose="02010803020104030203" pitchFamily="2" charset="-79"/>
            </a:endParaRPr>
          </a:p>
        </p:txBody>
      </p:sp>
      <p:sp>
        <p:nvSpPr>
          <p:cNvPr id="17" name="MH_Text_3"/>
          <p:cNvSpPr txBox="1"/>
          <p:nvPr>
            <p:custDataLst>
              <p:tags r:id="rId3"/>
            </p:custDataLst>
          </p:nvPr>
        </p:nvSpPr>
        <p:spPr>
          <a:xfrm rot="20536885">
            <a:off x="3199681" y="1821621"/>
            <a:ext cx="1596208" cy="664104"/>
          </a:xfrm>
          <a:prstGeom prst="rect">
            <a:avLst/>
          </a:prstGeom>
          <a:noFill/>
        </p:spPr>
        <p:txBody>
          <a:bodyPr>
            <a:noAutofit/>
          </a:bodyPr>
          <a:lstStyle/>
          <a:p>
            <a:pPr algn="ctr">
              <a:lnSpc>
                <a:spcPct val="130000"/>
              </a:lnSpc>
              <a:defRPr/>
            </a:pPr>
            <a:r>
              <a:rPr lang="zh-CN" altLang="zh-CN" b="1" dirty="0">
                <a:latin typeface="汉仪文黑-65W" panose="00020600040101010101" pitchFamily="18" charset="-122"/>
                <a:ea typeface="汉仪文黑-65W" panose="00020600040101010101" pitchFamily="18" charset="-122"/>
              </a:rPr>
              <a:t>科学</a:t>
            </a:r>
            <a:r>
              <a:rPr lang="zh-CN" altLang="zh-CN" b="1" dirty="0" smtClean="0">
                <a:latin typeface="汉仪文黑-65W" panose="00020600040101010101" pitchFamily="18" charset="-122"/>
                <a:ea typeface="汉仪文黑-65W" panose="00020600040101010101" pitchFamily="18" charset="-122"/>
              </a:rPr>
              <a:t>理论</a:t>
            </a:r>
            <a:endParaRPr lang="en-US" altLang="zh-CN" b="1" dirty="0" smtClean="0">
              <a:latin typeface="汉仪文黑-65W" panose="00020600040101010101" pitchFamily="18" charset="-122"/>
              <a:ea typeface="汉仪文黑-65W" panose="00020600040101010101" pitchFamily="18" charset="-122"/>
            </a:endParaRPr>
          </a:p>
          <a:p>
            <a:pPr algn="ctr">
              <a:lnSpc>
                <a:spcPct val="130000"/>
              </a:lnSpc>
              <a:defRPr/>
            </a:pPr>
            <a:r>
              <a:rPr lang="zh-CN" altLang="zh-CN" b="1" dirty="0" smtClean="0">
                <a:latin typeface="汉仪文黑-65W" panose="00020600040101010101" pitchFamily="18" charset="-122"/>
                <a:ea typeface="汉仪文黑-65W" panose="00020600040101010101" pitchFamily="18" charset="-122"/>
              </a:rPr>
              <a:t>指导</a:t>
            </a:r>
            <a:endParaRPr lang="en-US" altLang="zh-CN" dirty="0">
              <a:latin typeface="汉仪文黑-65W" panose="00020600040101010101" pitchFamily="18" charset="-122"/>
              <a:ea typeface="汉仪文黑-65W" panose="00020600040101010101" pitchFamily="18" charset="-122"/>
              <a:cs typeface="Aharoni" panose="02010803020104030203" pitchFamily="2" charset="-79"/>
            </a:endParaRPr>
          </a:p>
        </p:txBody>
      </p:sp>
      <p:sp>
        <p:nvSpPr>
          <p:cNvPr id="18" name="MH_Text_1"/>
          <p:cNvSpPr txBox="1"/>
          <p:nvPr>
            <p:custDataLst>
              <p:tags r:id="rId4"/>
            </p:custDataLst>
          </p:nvPr>
        </p:nvSpPr>
        <p:spPr>
          <a:xfrm rot="20536885">
            <a:off x="1729366" y="2147614"/>
            <a:ext cx="1539440" cy="392597"/>
          </a:xfrm>
          <a:prstGeom prst="rect">
            <a:avLst/>
          </a:prstGeom>
          <a:noFill/>
        </p:spPr>
        <p:txBody>
          <a:bodyPr>
            <a:noAutofit/>
          </a:bodyPr>
          <a:lstStyle/>
          <a:p>
            <a:pPr algn="ctr">
              <a:lnSpc>
                <a:spcPct val="130000"/>
              </a:lnSpc>
              <a:defRPr/>
            </a:pPr>
            <a:r>
              <a:rPr lang="zh-CN" altLang="zh-CN" b="1" dirty="0">
                <a:latin typeface="汉仪文黑-65W" panose="00020600040101010101" pitchFamily="18" charset="-122"/>
                <a:ea typeface="汉仪文黑-65W" panose="00020600040101010101" pitchFamily="18" charset="-122"/>
              </a:rPr>
              <a:t>党坚强有力</a:t>
            </a:r>
            <a:endParaRPr lang="en-US" altLang="zh-CN" dirty="0">
              <a:latin typeface="汉仪文黑-65W" panose="00020600040101010101" pitchFamily="18" charset="-122"/>
              <a:ea typeface="汉仪文黑-65W" panose="00020600040101010101" pitchFamily="18" charset="-122"/>
              <a:cs typeface="Aharoni" panose="02010803020104030203" pitchFamily="2" charset="-79"/>
            </a:endParaRPr>
          </a:p>
        </p:txBody>
      </p:sp>
      <p:sp>
        <p:nvSpPr>
          <p:cNvPr id="19" name="MH_Text_6"/>
          <p:cNvSpPr txBox="1"/>
          <p:nvPr>
            <p:custDataLst>
              <p:tags r:id="rId5"/>
            </p:custDataLst>
          </p:nvPr>
        </p:nvSpPr>
        <p:spPr>
          <a:xfrm rot="1063115" flipH="1">
            <a:off x="4891732" y="3211269"/>
            <a:ext cx="1431396" cy="437640"/>
          </a:xfrm>
          <a:prstGeom prst="rect">
            <a:avLst/>
          </a:prstGeom>
          <a:noFill/>
        </p:spPr>
        <p:txBody>
          <a:bodyPr>
            <a:normAutofit lnSpcReduction="10000"/>
          </a:bodyPr>
          <a:lstStyle/>
          <a:p>
            <a:pPr algn="ctr">
              <a:lnSpc>
                <a:spcPct val="130000"/>
              </a:lnSpc>
              <a:defRPr/>
            </a:pPr>
            <a:r>
              <a:rPr lang="zh-CN" altLang="zh-CN" b="1" dirty="0">
                <a:latin typeface="汉仪文黑-65W" panose="00020600040101010101" pitchFamily="18" charset="-122"/>
                <a:ea typeface="汉仪文黑-65W" panose="00020600040101010101" pitchFamily="18" charset="-122"/>
              </a:rPr>
              <a:t>铁的纪律</a:t>
            </a:r>
            <a:endParaRPr lang="en-US" altLang="zh-CN" dirty="0">
              <a:latin typeface="汉仪文黑-65W" panose="00020600040101010101" pitchFamily="18" charset="-122"/>
              <a:ea typeface="汉仪文黑-65W" panose="00020600040101010101" pitchFamily="18" charset="-122"/>
              <a:cs typeface="Aharoni" panose="02010803020104030203" pitchFamily="2" charset="-79"/>
            </a:endParaRPr>
          </a:p>
        </p:txBody>
      </p:sp>
      <p:sp>
        <p:nvSpPr>
          <p:cNvPr id="20" name="MH_Text_4"/>
          <p:cNvSpPr txBox="1"/>
          <p:nvPr>
            <p:custDataLst>
              <p:tags r:id="rId6"/>
            </p:custDataLst>
          </p:nvPr>
        </p:nvSpPr>
        <p:spPr>
          <a:xfrm rot="1063115" flipH="1">
            <a:off x="3364507" y="2879243"/>
            <a:ext cx="1205177" cy="664104"/>
          </a:xfrm>
          <a:prstGeom prst="rect">
            <a:avLst/>
          </a:prstGeom>
          <a:noFill/>
        </p:spPr>
        <p:txBody>
          <a:bodyPr>
            <a:noAutofit/>
          </a:bodyPr>
          <a:lstStyle/>
          <a:p>
            <a:pPr algn="ctr">
              <a:lnSpc>
                <a:spcPct val="130000"/>
              </a:lnSpc>
              <a:defRPr/>
            </a:pPr>
            <a:r>
              <a:rPr lang="zh-CN" altLang="zh-CN" b="1" dirty="0">
                <a:latin typeface="汉仪文黑-65W" panose="00020600040101010101" pitchFamily="18" charset="-122"/>
                <a:ea typeface="汉仪文黑-65W" panose="00020600040101010101" pitchFamily="18" charset="-122"/>
              </a:rPr>
              <a:t>坚定理想信念</a:t>
            </a:r>
            <a:endParaRPr lang="en-US" altLang="zh-CN" dirty="0">
              <a:latin typeface="汉仪文黑-65W" panose="00020600040101010101" pitchFamily="18" charset="-122"/>
              <a:ea typeface="汉仪文黑-65W" panose="00020600040101010101" pitchFamily="18" charset="-122"/>
              <a:cs typeface="Aharoni" panose="02010803020104030203" pitchFamily="2" charset="-79"/>
            </a:endParaRPr>
          </a:p>
        </p:txBody>
      </p:sp>
      <p:sp>
        <p:nvSpPr>
          <p:cNvPr id="21" name="MH_Text_2"/>
          <p:cNvSpPr txBox="1"/>
          <p:nvPr>
            <p:custDataLst>
              <p:tags r:id="rId7"/>
            </p:custDataLst>
          </p:nvPr>
        </p:nvSpPr>
        <p:spPr>
          <a:xfrm rot="1063115" flipH="1">
            <a:off x="1564972" y="2800580"/>
            <a:ext cx="1584220" cy="559694"/>
          </a:xfrm>
          <a:prstGeom prst="rect">
            <a:avLst/>
          </a:prstGeom>
          <a:noFill/>
        </p:spPr>
        <p:txBody>
          <a:bodyPr>
            <a:noAutofit/>
          </a:bodyPr>
          <a:lstStyle/>
          <a:p>
            <a:pPr algn="ctr">
              <a:lnSpc>
                <a:spcPct val="130000"/>
              </a:lnSpc>
              <a:defRPr/>
            </a:pPr>
            <a:r>
              <a:rPr lang="zh-CN" altLang="zh-CN" b="1" dirty="0">
                <a:latin typeface="汉仪文黑-65W" panose="00020600040101010101" pitchFamily="18" charset="-122"/>
                <a:ea typeface="汉仪文黑-65W" panose="00020600040101010101" pitchFamily="18" charset="-122"/>
              </a:rPr>
              <a:t>紧紧依靠人民</a:t>
            </a:r>
            <a:endParaRPr lang="en-US" altLang="zh-CN" dirty="0">
              <a:latin typeface="汉仪文黑-65W" panose="00020600040101010101" pitchFamily="18" charset="-122"/>
              <a:ea typeface="汉仪文黑-65W" panose="00020600040101010101" pitchFamily="18" charset="-122"/>
              <a:cs typeface="Aharoni" panose="02010803020104030203" pitchFamily="2" charset="-79"/>
            </a:endParaRPr>
          </a:p>
        </p:txBody>
      </p:sp>
      <p:cxnSp>
        <p:nvCxnSpPr>
          <p:cNvPr id="25" name="MH_Other_2"/>
          <p:cNvCxnSpPr>
            <a:cxnSpLocks noChangeShapeType="1"/>
          </p:cNvCxnSpPr>
          <p:nvPr>
            <p:custDataLst>
              <p:tags r:id="rId8"/>
            </p:custDataLst>
          </p:nvPr>
        </p:nvCxnSpPr>
        <p:spPr bwMode="auto">
          <a:xfrm flipH="1" flipV="1">
            <a:off x="6103149" y="1467684"/>
            <a:ext cx="378438" cy="966195"/>
          </a:xfrm>
          <a:prstGeom prst="line">
            <a:avLst/>
          </a:prstGeom>
          <a:noFill/>
          <a:ln w="12700" algn="ctr">
            <a:solidFill>
              <a:srgbClr val="BFBFBF"/>
            </a:solidFill>
            <a:miter lim="800000"/>
            <a:headEnd type="triangle" w="med" len="med"/>
            <a:tailEnd/>
          </a:ln>
          <a:extLst>
            <a:ext uri="{909E8E84-426E-40DD-AFC4-6F175D3DCCD1}">
              <a14:hiddenFill xmlns:a14="http://schemas.microsoft.com/office/drawing/2010/main" xmlns="">
                <a:noFill/>
              </a14:hiddenFill>
            </a:ext>
          </a:extLst>
        </p:spPr>
      </p:cxnSp>
      <p:cxnSp>
        <p:nvCxnSpPr>
          <p:cNvPr id="26" name="MH_Other_3"/>
          <p:cNvCxnSpPr>
            <a:cxnSpLocks noChangeShapeType="1"/>
          </p:cNvCxnSpPr>
          <p:nvPr>
            <p:custDataLst>
              <p:tags r:id="rId9"/>
            </p:custDataLst>
          </p:nvPr>
        </p:nvCxnSpPr>
        <p:spPr bwMode="auto">
          <a:xfrm flipH="1" flipV="1">
            <a:off x="4485307" y="1797094"/>
            <a:ext cx="259292" cy="716159"/>
          </a:xfrm>
          <a:prstGeom prst="line">
            <a:avLst/>
          </a:prstGeom>
          <a:noFill/>
          <a:ln w="12700" algn="ctr">
            <a:solidFill>
              <a:srgbClr val="BFBFBF"/>
            </a:solidFill>
            <a:miter lim="800000"/>
            <a:headEnd type="triangle" w="med" len="med"/>
            <a:tailEnd/>
          </a:ln>
          <a:extLst>
            <a:ext uri="{909E8E84-426E-40DD-AFC4-6F175D3DCCD1}">
              <a14:hiddenFill xmlns:a14="http://schemas.microsoft.com/office/drawing/2010/main" xmlns="">
                <a:noFill/>
              </a14:hiddenFill>
            </a:ext>
          </a:extLst>
        </p:spPr>
      </p:cxnSp>
      <p:cxnSp>
        <p:nvCxnSpPr>
          <p:cNvPr id="27" name="MH_Other_4"/>
          <p:cNvCxnSpPr>
            <a:cxnSpLocks noChangeShapeType="1"/>
          </p:cNvCxnSpPr>
          <p:nvPr>
            <p:custDataLst>
              <p:tags r:id="rId10"/>
            </p:custDataLst>
          </p:nvPr>
        </p:nvCxnSpPr>
        <p:spPr bwMode="auto">
          <a:xfrm flipH="1" flipV="1">
            <a:off x="3038036" y="2101825"/>
            <a:ext cx="171979" cy="470958"/>
          </a:xfrm>
          <a:prstGeom prst="line">
            <a:avLst/>
          </a:prstGeom>
          <a:noFill/>
          <a:ln w="12700" algn="ctr">
            <a:solidFill>
              <a:srgbClr val="BFBFBF"/>
            </a:solidFill>
            <a:miter lim="800000"/>
            <a:headEnd type="triangle" w="med" len="med"/>
            <a:tailEnd/>
          </a:ln>
          <a:extLst>
            <a:ext uri="{909E8E84-426E-40DD-AFC4-6F175D3DCCD1}">
              <a14:hiddenFill xmlns:a14="http://schemas.microsoft.com/office/drawing/2010/main" xmlns="">
                <a:noFill/>
              </a14:hiddenFill>
            </a:ext>
          </a:extLst>
        </p:spPr>
      </p:cxnSp>
      <p:cxnSp>
        <p:nvCxnSpPr>
          <p:cNvPr id="28" name="MH_Other_5"/>
          <p:cNvCxnSpPr>
            <a:cxnSpLocks noChangeShapeType="1"/>
          </p:cNvCxnSpPr>
          <p:nvPr>
            <p:custDataLst>
              <p:tags r:id="rId11"/>
            </p:custDataLst>
          </p:nvPr>
        </p:nvCxnSpPr>
        <p:spPr bwMode="auto">
          <a:xfrm flipH="1">
            <a:off x="6171447" y="2959788"/>
            <a:ext cx="353390" cy="896558"/>
          </a:xfrm>
          <a:prstGeom prst="line">
            <a:avLst/>
          </a:prstGeom>
          <a:noFill/>
          <a:ln w="12700" algn="ctr">
            <a:solidFill>
              <a:srgbClr val="BFBFBF"/>
            </a:solidFill>
            <a:miter lim="800000"/>
            <a:headEnd type="triangle" w="med" len="med"/>
            <a:tailEnd/>
          </a:ln>
          <a:extLst>
            <a:ext uri="{909E8E84-426E-40DD-AFC4-6F175D3DCCD1}">
              <a14:hiddenFill xmlns:a14="http://schemas.microsoft.com/office/drawing/2010/main" xmlns="">
                <a:noFill/>
              </a14:hiddenFill>
            </a:ext>
          </a:extLst>
        </p:spPr>
      </p:cxnSp>
      <p:cxnSp>
        <p:nvCxnSpPr>
          <p:cNvPr id="29" name="MH_Other_6"/>
          <p:cNvCxnSpPr>
            <a:cxnSpLocks noChangeShapeType="1"/>
          </p:cNvCxnSpPr>
          <p:nvPr>
            <p:custDataLst>
              <p:tags r:id="rId12"/>
            </p:custDataLst>
          </p:nvPr>
        </p:nvCxnSpPr>
        <p:spPr bwMode="auto">
          <a:xfrm flipH="1">
            <a:off x="4526317" y="2949815"/>
            <a:ext cx="218282" cy="638257"/>
          </a:xfrm>
          <a:prstGeom prst="line">
            <a:avLst/>
          </a:prstGeom>
          <a:noFill/>
          <a:ln w="12700" algn="ctr">
            <a:solidFill>
              <a:srgbClr val="BFBFBF"/>
            </a:solidFill>
            <a:miter lim="800000"/>
            <a:headEnd type="triangle" w="med" len="med"/>
            <a:tailEnd/>
          </a:ln>
          <a:extLst>
            <a:ext uri="{909E8E84-426E-40DD-AFC4-6F175D3DCCD1}">
              <a14:hiddenFill xmlns:a14="http://schemas.microsoft.com/office/drawing/2010/main" xmlns="">
                <a:noFill/>
              </a14:hiddenFill>
            </a:ext>
          </a:extLst>
        </p:spPr>
      </p:cxnSp>
      <p:cxnSp>
        <p:nvCxnSpPr>
          <p:cNvPr id="30" name="MH_Other_7"/>
          <p:cNvCxnSpPr>
            <a:cxnSpLocks noChangeShapeType="1"/>
          </p:cNvCxnSpPr>
          <p:nvPr>
            <p:custDataLst>
              <p:tags r:id="rId13"/>
            </p:custDataLst>
          </p:nvPr>
        </p:nvCxnSpPr>
        <p:spPr bwMode="auto">
          <a:xfrm flipH="1">
            <a:off x="3038036" y="2890283"/>
            <a:ext cx="171979" cy="470958"/>
          </a:xfrm>
          <a:prstGeom prst="line">
            <a:avLst/>
          </a:prstGeom>
          <a:noFill/>
          <a:ln w="12700" algn="ctr">
            <a:solidFill>
              <a:srgbClr val="BFBFBF"/>
            </a:solidFill>
            <a:miter lim="800000"/>
            <a:headEnd type="triangle" w="med" len="med"/>
            <a:tailEnd/>
          </a:ln>
          <a:extLst>
            <a:ext uri="{909E8E84-426E-40DD-AFC4-6F175D3DCCD1}">
              <a14:hiddenFill xmlns:a14="http://schemas.microsoft.com/office/drawing/2010/main" xmlns="">
                <a:noFill/>
              </a14:hiddenFill>
            </a:ext>
          </a:extLst>
        </p:spPr>
      </p:cxnSp>
      <p:sp>
        <p:nvSpPr>
          <p:cNvPr id="31" name="MH_Text_6"/>
          <p:cNvSpPr txBox="1"/>
          <p:nvPr>
            <p:custDataLst>
              <p:tags r:id="rId14"/>
            </p:custDataLst>
          </p:nvPr>
        </p:nvSpPr>
        <p:spPr>
          <a:xfrm flipH="1">
            <a:off x="4859087" y="2501413"/>
            <a:ext cx="2713523" cy="416719"/>
          </a:xfrm>
          <a:prstGeom prst="rect">
            <a:avLst/>
          </a:prstGeom>
          <a:noFill/>
        </p:spPr>
        <p:txBody>
          <a:bodyPr>
            <a:noAutofit/>
          </a:bodyPr>
          <a:lstStyle/>
          <a:p>
            <a:pPr algn="ctr">
              <a:lnSpc>
                <a:spcPct val="130000"/>
              </a:lnSpc>
              <a:defRPr/>
            </a:pPr>
            <a:r>
              <a:rPr lang="zh-CN" altLang="zh-CN" sz="2000" dirty="0">
                <a:solidFill>
                  <a:schemeClr val="bg1"/>
                </a:solidFill>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rPr>
              <a:t>严格的党内政治生活</a:t>
            </a:r>
            <a:endParaRPr lang="en-US" altLang="zh-CN" dirty="0">
              <a:solidFill>
                <a:schemeClr val="bg1"/>
              </a:solidFill>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cs typeface="Aharoni" panose="02010803020104030203" pitchFamily="2" charset="-79"/>
            </a:endParaRPr>
          </a:p>
        </p:txBody>
      </p:sp>
      <p:cxnSp>
        <p:nvCxnSpPr>
          <p:cNvPr id="1030" name="直接连接符 1029"/>
          <p:cNvCxnSpPr/>
          <p:nvPr/>
        </p:nvCxnSpPr>
        <p:spPr>
          <a:xfrm>
            <a:off x="1419050" y="3937620"/>
            <a:ext cx="653732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31" name="图片 1030"/>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247164" y="2067264"/>
            <a:ext cx="1417964" cy="1222284"/>
          </a:xfrm>
          <a:prstGeom prst="ellipse">
            <a:avLst/>
          </a:prstGeom>
          <a:ln w="1270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187023255"/>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6" name="任意多边形 5"/>
          <p:cNvSpPr/>
          <p:nvPr>
            <p:custDataLst>
              <p:tags r:id="rId1"/>
            </p:custDataLst>
          </p:nvPr>
        </p:nvSpPr>
        <p:spPr>
          <a:xfrm>
            <a:off x="5496198" y="789640"/>
            <a:ext cx="803994" cy="66487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D5FFCD"/>
              </a:solidFill>
            </a:endParaRPr>
          </a:p>
        </p:txBody>
      </p:sp>
      <p:sp>
        <p:nvSpPr>
          <p:cNvPr id="7" name="文本框 5"/>
          <p:cNvSpPr txBox="1">
            <a:spLocks noChangeArrowheads="1"/>
          </p:cNvSpPr>
          <p:nvPr>
            <p:custDataLst>
              <p:tags r:id="rId2"/>
            </p:custDataLst>
          </p:nvPr>
        </p:nvSpPr>
        <p:spPr bwMode="auto">
          <a:xfrm>
            <a:off x="-4605" y="883952"/>
            <a:ext cx="6448813"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2000" dirty="0" smtClean="0">
                <a:solidFill>
                  <a:srgbClr val="C00000"/>
                </a:solidFill>
                <a:latin typeface="方正正大黑简体" panose="02000000000000000000" pitchFamily="2" charset="-122"/>
                <a:ea typeface="方正正大黑简体" panose="02000000000000000000" pitchFamily="2" charset="-122"/>
              </a:rPr>
              <a:t>（</a:t>
            </a:r>
            <a:r>
              <a:rPr lang="zh-CN" altLang="en-US" sz="2000" dirty="0">
                <a:solidFill>
                  <a:srgbClr val="C00000"/>
                </a:solidFill>
                <a:latin typeface="方正正大黑简体" panose="02000000000000000000" pitchFamily="2" charset="-122"/>
                <a:ea typeface="方正正大黑简体" panose="02000000000000000000" pitchFamily="2" charset="-122"/>
              </a:rPr>
              <a:t>三）严肃党内政治生活是全面从严治党的重要基础</a:t>
            </a:r>
          </a:p>
        </p:txBody>
      </p:sp>
      <p:sp>
        <p:nvSpPr>
          <p:cNvPr id="9" name="MH_Other_1"/>
          <p:cNvSpPr/>
          <p:nvPr>
            <p:custDataLst>
              <p:tags r:id="rId3"/>
            </p:custDataLst>
          </p:nvPr>
        </p:nvSpPr>
        <p:spPr>
          <a:xfrm>
            <a:off x="983833" y="1625383"/>
            <a:ext cx="2761130" cy="1801813"/>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11" name="MH_Other_2"/>
          <p:cNvSpPr/>
          <p:nvPr>
            <p:custDataLst>
              <p:tags r:id="rId4"/>
            </p:custDataLst>
          </p:nvPr>
        </p:nvSpPr>
        <p:spPr>
          <a:xfrm>
            <a:off x="856832" y="1498383"/>
            <a:ext cx="254000" cy="2540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12" name="MH_Other_3"/>
          <p:cNvSpPr/>
          <p:nvPr>
            <p:custDataLst>
              <p:tags r:id="rId5"/>
            </p:custDataLst>
          </p:nvPr>
        </p:nvSpPr>
        <p:spPr>
          <a:xfrm>
            <a:off x="5648573" y="3215239"/>
            <a:ext cx="2037705" cy="1558709"/>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14" name="MH_Other_4"/>
          <p:cNvSpPr/>
          <p:nvPr>
            <p:custDataLst>
              <p:tags r:id="rId6"/>
            </p:custDataLst>
          </p:nvPr>
        </p:nvSpPr>
        <p:spPr>
          <a:xfrm>
            <a:off x="5500591" y="3088239"/>
            <a:ext cx="254000" cy="2540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15" name="MH_Text_1"/>
          <p:cNvSpPr/>
          <p:nvPr>
            <p:custDataLst>
              <p:tags r:id="rId7"/>
            </p:custDataLst>
          </p:nvPr>
        </p:nvSpPr>
        <p:spPr>
          <a:xfrm>
            <a:off x="4908955" y="1807744"/>
            <a:ext cx="3888432" cy="109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just">
              <a:lnSpc>
                <a:spcPct val="130000"/>
              </a:lnSpc>
              <a:defRPr/>
            </a:pPr>
            <a:r>
              <a:rPr lang="zh-CN" altLang="en-US" sz="1600" dirty="0">
                <a:solidFill>
                  <a:schemeClr val="tx1"/>
                </a:solidFill>
                <a:latin typeface="汉仪文黑-65W" panose="00020600040101010101" pitchFamily="18" charset="-122"/>
                <a:ea typeface="汉仪文黑-65W" panose="00020600040101010101" pitchFamily="18" charset="-122"/>
              </a:rPr>
              <a:t>抓好了党内政治生活，全党各级组织和全体党员、干部都按照党内政治生活准则和党的各项规定办事，党内关系理顺了、严格了，全面从严治党就有了重要基础。</a:t>
            </a:r>
          </a:p>
        </p:txBody>
      </p:sp>
      <p:sp>
        <p:nvSpPr>
          <p:cNvPr id="16" name="MH_Other_5"/>
          <p:cNvSpPr txBox="1"/>
          <p:nvPr>
            <p:custDataLst>
              <p:tags r:id="rId8"/>
            </p:custDataLst>
          </p:nvPr>
        </p:nvSpPr>
        <p:spPr>
          <a:xfrm>
            <a:off x="608759" y="3819377"/>
            <a:ext cx="260615" cy="195792"/>
          </a:xfrm>
          <a:custGeom>
            <a:avLst/>
            <a:gdLst/>
            <a:ahLst/>
            <a:cxnLst/>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rgbClr val="C00000"/>
          </a:solidFill>
          <a:ln>
            <a:noFill/>
          </a:ln>
          <a:effectLst/>
        </p:spPr>
        <p:txBody>
          <a:bodyPr/>
          <a:lstStyle/>
          <a:p>
            <a:pPr algn="ctr">
              <a:defRPr/>
            </a:pPr>
            <a:endParaRPr lang="zh-CN" altLang="en-US" sz="5500" b="1" dirty="0">
              <a:solidFill>
                <a:schemeClr val="accent1">
                  <a:lumMod val="50000"/>
                </a:schemeClr>
              </a:solidFill>
            </a:endParaRPr>
          </a:p>
        </p:txBody>
      </p:sp>
      <p:sp>
        <p:nvSpPr>
          <p:cNvPr id="17" name="MH_Other_6"/>
          <p:cNvSpPr txBox="1"/>
          <p:nvPr>
            <p:custDataLst>
              <p:tags r:id="rId9"/>
            </p:custDataLst>
          </p:nvPr>
        </p:nvSpPr>
        <p:spPr>
          <a:xfrm>
            <a:off x="4648340" y="1611864"/>
            <a:ext cx="260615" cy="195792"/>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rgbClr val="C00000"/>
          </a:solidFill>
          <a:ln>
            <a:noFill/>
          </a:ln>
          <a:effectLst/>
        </p:spPr>
        <p:txBody>
          <a:bodyPr/>
          <a:lstStyle/>
          <a:p>
            <a:pPr algn="ctr">
              <a:defRPr/>
            </a:pPr>
            <a:endParaRPr lang="zh-CN" altLang="en-US" sz="5500" b="1" dirty="0">
              <a:solidFill>
                <a:schemeClr val="accent1">
                  <a:lumMod val="50000"/>
                </a:schemeClr>
              </a:solidFill>
            </a:endParaRPr>
          </a:p>
        </p:txBody>
      </p:sp>
      <p:sp>
        <p:nvSpPr>
          <p:cNvPr id="18" name="MH_Text_2"/>
          <p:cNvSpPr/>
          <p:nvPr>
            <p:custDataLst>
              <p:tags r:id="rId10"/>
            </p:custDataLst>
          </p:nvPr>
        </p:nvSpPr>
        <p:spPr>
          <a:xfrm>
            <a:off x="952874" y="3865679"/>
            <a:ext cx="3645433" cy="109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just">
              <a:lnSpc>
                <a:spcPct val="130000"/>
              </a:lnSpc>
              <a:defRPr/>
            </a:pPr>
            <a:r>
              <a:rPr lang="zh-CN" altLang="en-US" sz="1600" dirty="0">
                <a:solidFill>
                  <a:schemeClr val="tx1"/>
                </a:solidFill>
                <a:latin typeface="汉仪文黑-65W" panose="00020600040101010101" pitchFamily="18" charset="-122"/>
                <a:ea typeface="汉仪文黑-65W" panose="00020600040101010101" pitchFamily="18" charset="-122"/>
              </a:rPr>
              <a:t>六中全会指出：“办好中国的事情，关键在党，关键在党要管党、从严治党。党要管党必须从党内政治生活管起，从严治党必须从党内政治生活严起。”</a:t>
            </a:r>
          </a:p>
        </p:txBody>
      </p:sp>
      <p:pic>
        <p:nvPicPr>
          <p:cNvPr id="19" name="图片 18"/>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5648573" y="3215239"/>
            <a:ext cx="1905000" cy="1428750"/>
          </a:xfrm>
          <a:prstGeom prst="rect">
            <a:avLst/>
          </a:prstGeom>
          <a:ln>
            <a:noFill/>
          </a:ln>
          <a:effectLst>
            <a:outerShdw blurRad="292100" dist="139700" dir="2700000" algn="tl" rotWithShape="0">
              <a:srgbClr val="333333">
                <a:alpha val="65000"/>
              </a:srgbClr>
            </a:outerShdw>
          </a:effectLst>
        </p:spPr>
      </p:pic>
      <p:pic>
        <p:nvPicPr>
          <p:cNvPr id="20" name="图片 19"/>
          <p:cNvPicPr>
            <a:picLocks noChangeAspect="1"/>
          </p:cNvPicPr>
          <p:nvPr/>
        </p:nvPicPr>
        <p:blipFill rotWithShape="1">
          <a:blip r:embed="rId13">
            <a:extLst>
              <a:ext uri="{28A0092B-C50C-407E-A947-70E740481C1C}">
                <a14:useLocalDpi xmlns:a14="http://schemas.microsoft.com/office/drawing/2010/main" xmlns="" val="0"/>
              </a:ext>
            </a:extLst>
          </a:blip>
          <a:srcRect l="17626" r="13250" b="18829"/>
          <a:stretch/>
        </p:blipFill>
        <p:spPr>
          <a:xfrm>
            <a:off x="983832" y="1625383"/>
            <a:ext cx="2598223" cy="1627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57877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6" name="等腰三角形 5"/>
          <p:cNvSpPr/>
          <p:nvPr>
            <p:custDataLst>
              <p:tags r:id="rId1"/>
            </p:custDataLst>
          </p:nvPr>
        </p:nvSpPr>
        <p:spPr>
          <a:xfrm rot="9233090">
            <a:off x="7240763" y="1310908"/>
            <a:ext cx="222250" cy="191823"/>
          </a:xfrm>
          <a:prstGeom prst="triangle">
            <a:avLst/>
          </a:prstGeom>
          <a:solidFill>
            <a:schemeClr val="accent2">
              <a:lumMod val="20000"/>
              <a:lumOff val="80000"/>
            </a:schemeClr>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7" name="等腰三角形 6"/>
          <p:cNvSpPr/>
          <p:nvPr>
            <p:custDataLst>
              <p:tags r:id="rId2"/>
            </p:custDataLst>
          </p:nvPr>
        </p:nvSpPr>
        <p:spPr>
          <a:xfrm rot="15569576">
            <a:off x="6947076" y="1873148"/>
            <a:ext cx="330729" cy="285750"/>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8" name="等腰三角形 7"/>
          <p:cNvSpPr/>
          <p:nvPr>
            <p:custDataLst>
              <p:tags r:id="rId3"/>
            </p:custDataLst>
          </p:nvPr>
        </p:nvSpPr>
        <p:spPr>
          <a:xfrm rot="21371394">
            <a:off x="6837274" y="769836"/>
            <a:ext cx="222250" cy="191823"/>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9" name="等腰三角形 8"/>
          <p:cNvSpPr/>
          <p:nvPr>
            <p:custDataLst>
              <p:tags r:id="rId4"/>
            </p:custDataLst>
          </p:nvPr>
        </p:nvSpPr>
        <p:spPr>
          <a:xfrm rot="12912161">
            <a:off x="7490496" y="1051521"/>
            <a:ext cx="787135" cy="679979"/>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0" name="等腰三角形 9"/>
          <p:cNvSpPr/>
          <p:nvPr>
            <p:custDataLst>
              <p:tags r:id="rId5"/>
            </p:custDataLst>
          </p:nvPr>
        </p:nvSpPr>
        <p:spPr>
          <a:xfrm rot="12912161">
            <a:off x="7380693" y="1001250"/>
            <a:ext cx="980282" cy="845343"/>
          </a:xfrm>
          <a:prstGeom prst="triangle">
            <a:avLst/>
          </a:prstGeom>
          <a:noFill/>
          <a:ln w="12700" cap="flat" cmpd="sng" algn="ctr">
            <a:solidFill>
              <a:srgbClr val="C00000"/>
            </a:solid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1" name="椭圆 10"/>
          <p:cNvSpPr/>
          <p:nvPr>
            <p:custDataLst>
              <p:tags r:id="rId6"/>
            </p:custDataLst>
          </p:nvPr>
        </p:nvSpPr>
        <p:spPr>
          <a:xfrm rot="9110320">
            <a:off x="8481360" y="1305521"/>
            <a:ext cx="95250"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2" name="椭圆 11"/>
          <p:cNvSpPr/>
          <p:nvPr>
            <p:custDataLst>
              <p:tags r:id="rId7"/>
            </p:custDataLst>
          </p:nvPr>
        </p:nvSpPr>
        <p:spPr>
          <a:xfrm rot="9110320">
            <a:off x="7573839" y="1724885"/>
            <a:ext cx="96573"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3" name="椭圆 12"/>
          <p:cNvSpPr/>
          <p:nvPr>
            <p:custDataLst>
              <p:tags r:id="rId8"/>
            </p:custDataLst>
          </p:nvPr>
        </p:nvSpPr>
        <p:spPr>
          <a:xfrm rot="9110320">
            <a:off x="7671735" y="755187"/>
            <a:ext cx="95250"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4" name="等腰三角形 13"/>
          <p:cNvSpPr/>
          <p:nvPr>
            <p:custDataLst>
              <p:tags r:id="rId9"/>
            </p:custDataLst>
          </p:nvPr>
        </p:nvSpPr>
        <p:spPr>
          <a:xfrm rot="18210217">
            <a:off x="6496623" y="1068154"/>
            <a:ext cx="105833" cy="91281"/>
          </a:xfrm>
          <a:prstGeom prst="triangle">
            <a:avLst/>
          </a:prstGeom>
          <a:solidFill>
            <a:schemeClr val="accent2">
              <a:lumMod val="40000"/>
              <a:lumOff val="60000"/>
            </a:schemeClr>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5" name="等腰三角形 14"/>
          <p:cNvSpPr/>
          <p:nvPr>
            <p:custDataLst>
              <p:tags r:id="rId10"/>
            </p:custDataLst>
          </p:nvPr>
        </p:nvSpPr>
        <p:spPr>
          <a:xfrm rot="8748521">
            <a:off x="6794941" y="1194491"/>
            <a:ext cx="107156" cy="91282"/>
          </a:xfrm>
          <a:prstGeom prst="triangle">
            <a:avLst/>
          </a:prstGeom>
          <a:solidFill>
            <a:srgbClr val="FF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cxnSp>
        <p:nvCxnSpPr>
          <p:cNvPr id="16" name="Straight Connector 13"/>
          <p:cNvCxnSpPr>
            <a:cxnSpLocks noChangeShapeType="1"/>
          </p:cNvCxnSpPr>
          <p:nvPr>
            <p:custDataLst>
              <p:tags r:id="rId11"/>
            </p:custDataLst>
          </p:nvPr>
        </p:nvCxnSpPr>
        <p:spPr bwMode="auto">
          <a:xfrm flipH="1">
            <a:off x="534812" y="1738836"/>
            <a:ext cx="6523523" cy="0"/>
          </a:xfrm>
          <a:prstGeom prst="line">
            <a:avLst/>
          </a:prstGeom>
          <a:noFill/>
          <a:ln w="19050" cap="sq" algn="ctr">
            <a:solidFill>
              <a:srgbClr val="C00000"/>
            </a:solidFill>
            <a:miter lim="800000"/>
            <a:headEnd type="oval" w="med" len="med"/>
            <a:tailEnd/>
          </a:ln>
          <a:extLst>
            <a:ext uri="{909E8E84-426E-40DD-AFC4-6F175D3DCCD1}">
              <a14:hiddenFill xmlns:a14="http://schemas.microsoft.com/office/drawing/2010/main" xmlns="">
                <a:noFill/>
              </a14:hiddenFill>
            </a:ext>
          </a:extLst>
        </p:spPr>
      </p:cxnSp>
      <p:sp>
        <p:nvSpPr>
          <p:cNvPr id="17" name="文本框 16"/>
          <p:cNvSpPr txBox="1">
            <a:spLocks noChangeArrowheads="1"/>
          </p:cNvSpPr>
          <p:nvPr>
            <p:custDataLst>
              <p:tags r:id="rId12"/>
            </p:custDataLst>
          </p:nvPr>
        </p:nvSpPr>
        <p:spPr bwMode="auto">
          <a:xfrm>
            <a:off x="597726" y="711155"/>
            <a:ext cx="6595144" cy="1027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800" dirty="0" smtClean="0">
                <a:latin typeface="方正正大黑简体" panose="02000000000000000000" pitchFamily="2" charset="-122"/>
                <a:ea typeface="方正正大黑简体" panose="02000000000000000000" pitchFamily="2" charset="-122"/>
              </a:rPr>
              <a:t>怎么理解：</a:t>
            </a:r>
            <a:endParaRPr lang="en-US" altLang="zh-CN" sz="2800" dirty="0" smtClean="0">
              <a:latin typeface="方正正大黑简体" panose="02000000000000000000" pitchFamily="2" charset="-122"/>
              <a:ea typeface="方正正大黑简体" panose="02000000000000000000" pitchFamily="2" charset="-122"/>
            </a:endParaRPr>
          </a:p>
          <a:p>
            <a:pPr>
              <a:defRPr/>
            </a:pPr>
            <a:r>
              <a:rPr lang="zh-CN" altLang="en-US" sz="2400" dirty="0" smtClean="0">
                <a:solidFill>
                  <a:srgbClr val="C00000"/>
                </a:solidFill>
                <a:latin typeface="方正正大黑简体" panose="02000000000000000000" pitchFamily="2" charset="-122"/>
                <a:ea typeface="方正正大黑简体" panose="02000000000000000000" pitchFamily="2" charset="-122"/>
              </a:rPr>
              <a:t>严肃</a:t>
            </a:r>
            <a:r>
              <a:rPr lang="zh-CN" altLang="en-US" sz="2400" dirty="0">
                <a:solidFill>
                  <a:srgbClr val="C00000"/>
                </a:solidFill>
                <a:latin typeface="方正正大黑简体" panose="02000000000000000000" pitchFamily="2" charset="-122"/>
                <a:ea typeface="方正正大黑简体" panose="02000000000000000000" pitchFamily="2" charset="-122"/>
              </a:rPr>
              <a:t>党内政治生活对全面从严治党的基础</a:t>
            </a:r>
            <a:r>
              <a:rPr lang="zh-CN" altLang="en-US" sz="2400" dirty="0" smtClean="0">
                <a:solidFill>
                  <a:srgbClr val="C00000"/>
                </a:solidFill>
                <a:latin typeface="方正正大黑简体" panose="02000000000000000000" pitchFamily="2" charset="-122"/>
                <a:ea typeface="方正正大黑简体" panose="02000000000000000000" pitchFamily="2" charset="-122"/>
              </a:rPr>
              <a:t>作用？</a:t>
            </a:r>
            <a:endParaRPr lang="zh-CN" altLang="en-US" sz="2400" dirty="0">
              <a:solidFill>
                <a:srgbClr val="C00000"/>
              </a:solidFill>
              <a:latin typeface="方正正大黑简体" panose="02000000000000000000" pitchFamily="2" charset="-122"/>
              <a:ea typeface="方正正大黑简体" panose="02000000000000000000" pitchFamily="2" charset="-122"/>
            </a:endParaRPr>
          </a:p>
        </p:txBody>
      </p:sp>
      <p:sp>
        <p:nvSpPr>
          <p:cNvPr id="21" name="文本框 20"/>
          <p:cNvSpPr txBox="1"/>
          <p:nvPr/>
        </p:nvSpPr>
        <p:spPr>
          <a:xfrm>
            <a:off x="611560" y="1777380"/>
            <a:ext cx="6370026" cy="400110"/>
          </a:xfrm>
          <a:prstGeom prst="rect">
            <a:avLst/>
          </a:prstGeom>
          <a:noFill/>
        </p:spPr>
        <p:txBody>
          <a:bodyPr wrap="square" rtlCol="0">
            <a:spAutoFit/>
          </a:bodyPr>
          <a:lstStyle/>
          <a:p>
            <a:r>
              <a:rPr lang="zh-CN" altLang="zh-CN" sz="2000" b="1" dirty="0">
                <a:latin typeface="汉仪文黑-65W" panose="00020600040101010101" pitchFamily="18" charset="-122"/>
                <a:ea typeface="汉仪文黑-65W" panose="00020600040101010101" pitchFamily="18" charset="-122"/>
              </a:rPr>
              <a:t>首先，它对党员来说是锻炼党性、提高思想觉悟的熔炉。</a:t>
            </a:r>
            <a:endParaRPr lang="zh-CN" altLang="en-US" sz="2000" b="1" dirty="0">
              <a:latin typeface="汉仪文黑-65W" panose="00020600040101010101" pitchFamily="18" charset="-122"/>
              <a:ea typeface="汉仪文黑-65W" panose="00020600040101010101" pitchFamily="18" charset="-122"/>
            </a:endParaRPr>
          </a:p>
        </p:txBody>
      </p:sp>
      <p:sp>
        <p:nvSpPr>
          <p:cNvPr id="22" name="文本框 21"/>
          <p:cNvSpPr txBox="1"/>
          <p:nvPr/>
        </p:nvSpPr>
        <p:spPr>
          <a:xfrm>
            <a:off x="612628" y="2438563"/>
            <a:ext cx="6408712" cy="2404569"/>
          </a:xfrm>
          <a:prstGeom prst="rect">
            <a:avLst/>
          </a:prstGeom>
          <a:noFill/>
        </p:spPr>
        <p:txBody>
          <a:bodyPr wrap="square" rtlCol="0">
            <a:spAutoFit/>
          </a:bodyPr>
          <a:lstStyle/>
          <a:p>
            <a:pPr marL="285750" indent="-285750">
              <a:lnSpc>
                <a:spcPct val="120000"/>
              </a:lnSpc>
              <a:buFont typeface="Wingdings" panose="05000000000000000000" pitchFamily="2" charset="2"/>
              <a:buChar char="u"/>
            </a:pPr>
            <a:r>
              <a:rPr lang="zh-CN" altLang="zh-CN" dirty="0">
                <a:solidFill>
                  <a:srgbClr val="FF0000"/>
                </a:solidFill>
                <a:latin typeface="汉仪文黑-65W" panose="00020600040101010101" pitchFamily="18" charset="-122"/>
                <a:ea typeface="汉仪文黑-65W" panose="00020600040101010101" pitchFamily="18" charset="-122"/>
              </a:rPr>
              <a:t>什么是党性</a:t>
            </a:r>
            <a:r>
              <a:rPr lang="zh-CN" altLang="zh-CN" dirty="0" smtClean="0">
                <a:solidFill>
                  <a:srgbClr val="FF0000"/>
                </a:solidFill>
                <a:latin typeface="汉仪文黑-65W" panose="00020600040101010101" pitchFamily="18" charset="-122"/>
                <a:ea typeface="汉仪文黑-65W" panose="00020600040101010101" pitchFamily="18" charset="-122"/>
              </a:rPr>
              <a:t>？</a:t>
            </a:r>
            <a:endParaRPr lang="en-US" altLang="zh-CN" dirty="0" smtClean="0">
              <a:solidFill>
                <a:srgbClr val="FF0000"/>
              </a:solidFill>
              <a:latin typeface="汉仪文黑-65W" panose="00020600040101010101" pitchFamily="18" charset="-122"/>
              <a:ea typeface="汉仪文黑-65W" panose="00020600040101010101" pitchFamily="18" charset="-122"/>
            </a:endParaRPr>
          </a:p>
          <a:p>
            <a:pPr marL="285750" indent="-285750">
              <a:lnSpc>
                <a:spcPct val="120000"/>
              </a:lnSpc>
              <a:buFont typeface="Arial" panose="020B0604020202020204" pitchFamily="34" charset="0"/>
              <a:buChar char="•"/>
            </a:pPr>
            <a:r>
              <a:rPr lang="zh-CN" altLang="zh-CN" dirty="0" smtClean="0">
                <a:latin typeface="汉仪文黑-65W" panose="00020600040101010101" pitchFamily="18" charset="-122"/>
                <a:ea typeface="汉仪文黑-65W" panose="00020600040101010101" pitchFamily="18" charset="-122"/>
              </a:rPr>
              <a:t>党性</a:t>
            </a:r>
            <a:r>
              <a:rPr lang="zh-CN" altLang="zh-CN" dirty="0">
                <a:latin typeface="汉仪文黑-65W" panose="00020600040101010101" pitchFamily="18" charset="-122"/>
                <a:ea typeface="汉仪文黑-65W" panose="00020600040101010101" pitchFamily="18" charset="-122"/>
              </a:rPr>
              <a:t>就是人民性，就是人民立场，它要求共产党人想问题、办事情，都必须站在党和人民立场上，而不能把个人利益放在第一位</a:t>
            </a:r>
            <a:r>
              <a:rPr lang="zh-CN" altLang="zh-CN" dirty="0" smtClean="0">
                <a:latin typeface="汉仪文黑-65W" panose="00020600040101010101" pitchFamily="18" charset="-122"/>
                <a:ea typeface="汉仪文黑-65W" panose="00020600040101010101" pitchFamily="18" charset="-122"/>
              </a:rPr>
              <a:t>。</a:t>
            </a:r>
            <a:endParaRPr lang="en-US" altLang="zh-CN" dirty="0" smtClean="0">
              <a:latin typeface="汉仪文黑-65W" panose="00020600040101010101" pitchFamily="18" charset="-122"/>
              <a:ea typeface="汉仪文黑-65W" panose="00020600040101010101" pitchFamily="18" charset="-122"/>
            </a:endParaRPr>
          </a:p>
          <a:p>
            <a:pPr marL="285750" indent="-285750">
              <a:lnSpc>
                <a:spcPct val="120000"/>
              </a:lnSpc>
              <a:buFont typeface="Arial" panose="020B0604020202020204" pitchFamily="34" charset="0"/>
              <a:buChar char="•"/>
            </a:pPr>
            <a:r>
              <a:rPr lang="zh-CN" altLang="zh-CN" dirty="0" smtClean="0">
                <a:latin typeface="汉仪文黑-65W" panose="00020600040101010101" pitchFamily="18" charset="-122"/>
                <a:ea typeface="汉仪文黑-65W" panose="00020600040101010101" pitchFamily="18" charset="-122"/>
              </a:rPr>
              <a:t>共产党员</a:t>
            </a:r>
            <a:r>
              <a:rPr lang="zh-CN" altLang="zh-CN" dirty="0">
                <a:latin typeface="汉仪文黑-65W" panose="00020600040101010101" pitchFamily="18" charset="-122"/>
                <a:ea typeface="汉仪文黑-65W" panose="00020600040101010101" pitchFamily="18" charset="-122"/>
              </a:rPr>
              <a:t>的党性不是与生俱来的，不是组织上入了党就代表党性强了，它是在长期的严格党内政治生活锻炼中逐渐形成的，是一个质量互变、螺旋上升、久久为功的过程。</a:t>
            </a:r>
            <a:endParaRPr lang="zh-CN" altLang="en-US" dirty="0">
              <a:latin typeface="汉仪文黑-65W" panose="00020600040101010101" pitchFamily="18" charset="-122"/>
              <a:ea typeface="汉仪文黑-65W" panose="00020600040101010101" pitchFamily="18" charset="-122"/>
            </a:endParaRPr>
          </a:p>
        </p:txBody>
      </p:sp>
    </p:spTree>
    <p:extLst>
      <p:ext uri="{BB962C8B-B14F-4D97-AF65-F5344CB8AC3E}">
        <p14:creationId xmlns:p14="http://schemas.microsoft.com/office/powerpoint/2010/main" xmlns="" val="3121437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6" name="等腰三角形 5"/>
          <p:cNvSpPr/>
          <p:nvPr>
            <p:custDataLst>
              <p:tags r:id="rId1"/>
            </p:custDataLst>
          </p:nvPr>
        </p:nvSpPr>
        <p:spPr>
          <a:xfrm rot="9233090">
            <a:off x="7240763" y="1310908"/>
            <a:ext cx="222250" cy="191823"/>
          </a:xfrm>
          <a:prstGeom prst="triangle">
            <a:avLst/>
          </a:prstGeom>
          <a:solidFill>
            <a:schemeClr val="accent2">
              <a:lumMod val="20000"/>
              <a:lumOff val="80000"/>
            </a:schemeClr>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7" name="等腰三角形 6"/>
          <p:cNvSpPr/>
          <p:nvPr>
            <p:custDataLst>
              <p:tags r:id="rId2"/>
            </p:custDataLst>
          </p:nvPr>
        </p:nvSpPr>
        <p:spPr>
          <a:xfrm rot="15569576">
            <a:off x="6947076" y="1873148"/>
            <a:ext cx="330729" cy="285750"/>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8" name="等腰三角形 7"/>
          <p:cNvSpPr/>
          <p:nvPr>
            <p:custDataLst>
              <p:tags r:id="rId3"/>
            </p:custDataLst>
          </p:nvPr>
        </p:nvSpPr>
        <p:spPr>
          <a:xfrm rot="21371394">
            <a:off x="6837274" y="769836"/>
            <a:ext cx="222250" cy="191823"/>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9" name="等腰三角形 8"/>
          <p:cNvSpPr/>
          <p:nvPr>
            <p:custDataLst>
              <p:tags r:id="rId4"/>
            </p:custDataLst>
          </p:nvPr>
        </p:nvSpPr>
        <p:spPr>
          <a:xfrm rot="12912161">
            <a:off x="7490496" y="1051521"/>
            <a:ext cx="787135" cy="679979"/>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0" name="等腰三角形 9"/>
          <p:cNvSpPr/>
          <p:nvPr>
            <p:custDataLst>
              <p:tags r:id="rId5"/>
            </p:custDataLst>
          </p:nvPr>
        </p:nvSpPr>
        <p:spPr>
          <a:xfrm rot="12912161">
            <a:off x="7380693" y="1001250"/>
            <a:ext cx="980282" cy="845343"/>
          </a:xfrm>
          <a:prstGeom prst="triangle">
            <a:avLst/>
          </a:prstGeom>
          <a:noFill/>
          <a:ln w="12700" cap="flat" cmpd="sng" algn="ctr">
            <a:solidFill>
              <a:srgbClr val="C00000"/>
            </a:solid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1" name="椭圆 10"/>
          <p:cNvSpPr/>
          <p:nvPr>
            <p:custDataLst>
              <p:tags r:id="rId6"/>
            </p:custDataLst>
          </p:nvPr>
        </p:nvSpPr>
        <p:spPr>
          <a:xfrm rot="9110320">
            <a:off x="8481360" y="1305521"/>
            <a:ext cx="95250"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2" name="椭圆 11"/>
          <p:cNvSpPr/>
          <p:nvPr>
            <p:custDataLst>
              <p:tags r:id="rId7"/>
            </p:custDataLst>
          </p:nvPr>
        </p:nvSpPr>
        <p:spPr>
          <a:xfrm rot="9110320">
            <a:off x="7573839" y="1724885"/>
            <a:ext cx="96573"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3" name="椭圆 12"/>
          <p:cNvSpPr/>
          <p:nvPr>
            <p:custDataLst>
              <p:tags r:id="rId8"/>
            </p:custDataLst>
          </p:nvPr>
        </p:nvSpPr>
        <p:spPr>
          <a:xfrm rot="9110320">
            <a:off x="7671735" y="755187"/>
            <a:ext cx="95250"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4" name="等腰三角形 13"/>
          <p:cNvSpPr/>
          <p:nvPr>
            <p:custDataLst>
              <p:tags r:id="rId9"/>
            </p:custDataLst>
          </p:nvPr>
        </p:nvSpPr>
        <p:spPr>
          <a:xfrm rot="18210217">
            <a:off x="6496623" y="1068154"/>
            <a:ext cx="105833" cy="91281"/>
          </a:xfrm>
          <a:prstGeom prst="triangle">
            <a:avLst/>
          </a:prstGeom>
          <a:solidFill>
            <a:schemeClr val="accent2">
              <a:lumMod val="40000"/>
              <a:lumOff val="60000"/>
            </a:schemeClr>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5" name="等腰三角形 14"/>
          <p:cNvSpPr/>
          <p:nvPr>
            <p:custDataLst>
              <p:tags r:id="rId10"/>
            </p:custDataLst>
          </p:nvPr>
        </p:nvSpPr>
        <p:spPr>
          <a:xfrm rot="8748521">
            <a:off x="6794941" y="1194491"/>
            <a:ext cx="107156" cy="91282"/>
          </a:xfrm>
          <a:prstGeom prst="triangle">
            <a:avLst/>
          </a:prstGeom>
          <a:solidFill>
            <a:srgbClr val="FF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cxnSp>
        <p:nvCxnSpPr>
          <p:cNvPr id="16" name="Straight Connector 13"/>
          <p:cNvCxnSpPr>
            <a:cxnSpLocks noChangeShapeType="1"/>
          </p:cNvCxnSpPr>
          <p:nvPr>
            <p:custDataLst>
              <p:tags r:id="rId11"/>
            </p:custDataLst>
          </p:nvPr>
        </p:nvCxnSpPr>
        <p:spPr bwMode="auto">
          <a:xfrm flipH="1">
            <a:off x="534812" y="1738836"/>
            <a:ext cx="6523523" cy="0"/>
          </a:xfrm>
          <a:prstGeom prst="line">
            <a:avLst/>
          </a:prstGeom>
          <a:noFill/>
          <a:ln w="19050" cap="sq" algn="ctr">
            <a:solidFill>
              <a:srgbClr val="C00000"/>
            </a:solidFill>
            <a:miter lim="800000"/>
            <a:headEnd type="oval" w="med" len="med"/>
            <a:tailEnd/>
          </a:ln>
          <a:extLst>
            <a:ext uri="{909E8E84-426E-40DD-AFC4-6F175D3DCCD1}">
              <a14:hiddenFill xmlns:a14="http://schemas.microsoft.com/office/drawing/2010/main" xmlns="">
                <a:noFill/>
              </a14:hiddenFill>
            </a:ext>
          </a:extLst>
        </p:spPr>
      </p:cxnSp>
      <p:sp>
        <p:nvSpPr>
          <p:cNvPr id="17" name="文本框 16"/>
          <p:cNvSpPr txBox="1">
            <a:spLocks noChangeArrowheads="1"/>
          </p:cNvSpPr>
          <p:nvPr>
            <p:custDataLst>
              <p:tags r:id="rId12"/>
            </p:custDataLst>
          </p:nvPr>
        </p:nvSpPr>
        <p:spPr bwMode="auto">
          <a:xfrm>
            <a:off x="597726" y="711155"/>
            <a:ext cx="6595144" cy="1027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800" dirty="0" smtClean="0">
                <a:latin typeface="方正正大黑简体" panose="02000000000000000000" pitchFamily="2" charset="-122"/>
                <a:ea typeface="方正正大黑简体" panose="02000000000000000000" pitchFamily="2" charset="-122"/>
              </a:rPr>
              <a:t>怎么理解：</a:t>
            </a:r>
            <a:endParaRPr lang="en-US" altLang="zh-CN" sz="2800" dirty="0" smtClean="0">
              <a:latin typeface="方正正大黑简体" panose="02000000000000000000" pitchFamily="2" charset="-122"/>
              <a:ea typeface="方正正大黑简体" panose="02000000000000000000" pitchFamily="2" charset="-122"/>
            </a:endParaRPr>
          </a:p>
          <a:p>
            <a:pPr>
              <a:defRPr/>
            </a:pPr>
            <a:r>
              <a:rPr lang="zh-CN" altLang="en-US" sz="2400" dirty="0" smtClean="0">
                <a:solidFill>
                  <a:srgbClr val="C00000"/>
                </a:solidFill>
                <a:latin typeface="方正正大黑简体" panose="02000000000000000000" pitchFamily="2" charset="-122"/>
                <a:ea typeface="方正正大黑简体" panose="02000000000000000000" pitchFamily="2" charset="-122"/>
              </a:rPr>
              <a:t>严肃</a:t>
            </a:r>
            <a:r>
              <a:rPr lang="zh-CN" altLang="en-US" sz="2400" dirty="0">
                <a:solidFill>
                  <a:srgbClr val="C00000"/>
                </a:solidFill>
                <a:latin typeface="方正正大黑简体" panose="02000000000000000000" pitchFamily="2" charset="-122"/>
                <a:ea typeface="方正正大黑简体" panose="02000000000000000000" pitchFamily="2" charset="-122"/>
              </a:rPr>
              <a:t>党内政治生活对全面从严治党的基础</a:t>
            </a:r>
            <a:r>
              <a:rPr lang="zh-CN" altLang="en-US" sz="2400" dirty="0" smtClean="0">
                <a:solidFill>
                  <a:srgbClr val="C00000"/>
                </a:solidFill>
                <a:latin typeface="方正正大黑简体" panose="02000000000000000000" pitchFamily="2" charset="-122"/>
                <a:ea typeface="方正正大黑简体" panose="02000000000000000000" pitchFamily="2" charset="-122"/>
              </a:rPr>
              <a:t>作用？</a:t>
            </a:r>
            <a:endParaRPr lang="zh-CN" altLang="en-US" sz="2400" dirty="0">
              <a:solidFill>
                <a:srgbClr val="C00000"/>
              </a:solidFill>
              <a:latin typeface="方正正大黑简体" panose="02000000000000000000" pitchFamily="2" charset="-122"/>
              <a:ea typeface="方正正大黑简体" panose="02000000000000000000" pitchFamily="2" charset="-122"/>
            </a:endParaRPr>
          </a:p>
        </p:txBody>
      </p:sp>
      <p:sp>
        <p:nvSpPr>
          <p:cNvPr id="21" name="文本框 20"/>
          <p:cNvSpPr txBox="1"/>
          <p:nvPr/>
        </p:nvSpPr>
        <p:spPr>
          <a:xfrm>
            <a:off x="611560" y="1777380"/>
            <a:ext cx="6370026" cy="400110"/>
          </a:xfrm>
          <a:prstGeom prst="rect">
            <a:avLst/>
          </a:prstGeom>
          <a:noFill/>
        </p:spPr>
        <p:txBody>
          <a:bodyPr wrap="square" rtlCol="0">
            <a:spAutoFit/>
          </a:bodyPr>
          <a:lstStyle/>
          <a:p>
            <a:r>
              <a:rPr lang="zh-CN" altLang="zh-CN" sz="2000" b="1" dirty="0">
                <a:latin typeface="汉仪文黑-65W" panose="00020600040101010101" pitchFamily="18" charset="-122"/>
                <a:ea typeface="汉仪文黑-65W" panose="00020600040101010101" pitchFamily="18" charset="-122"/>
              </a:rPr>
              <a:t>首先，它对党员来说是锻炼党性、提高思想觉悟的熔炉。</a:t>
            </a:r>
            <a:endParaRPr lang="zh-CN" altLang="en-US" sz="2000" b="1" dirty="0">
              <a:latin typeface="汉仪文黑-65W" panose="00020600040101010101" pitchFamily="18" charset="-122"/>
              <a:ea typeface="汉仪文黑-65W" panose="00020600040101010101" pitchFamily="18" charset="-122"/>
            </a:endParaRPr>
          </a:p>
        </p:txBody>
      </p:sp>
      <p:pic>
        <p:nvPicPr>
          <p:cNvPr id="3" name="图片 2"/>
          <p:cNvPicPr>
            <a:picLocks noChangeAspect="1"/>
          </p:cNvPicPr>
          <p:nvPr/>
        </p:nvPicPr>
        <p:blipFill rotWithShape="1">
          <a:blip r:embed="rId14">
            <a:extLst>
              <a:ext uri="{BEBA8EAE-BF5A-486C-A8C5-ECC9F3942E4B}">
                <a14:imgProps xmlns:a14="http://schemas.microsoft.com/office/drawing/2010/main" xmlns="">
                  <a14:imgLayer r:embed="">
                    <a14:imgEffect>
                      <a14:backgroundRemoval t="44010" b="95355" l="69048" r="96349"/>
                    </a14:imgEffect>
                  </a14:imgLayer>
                </a14:imgProps>
              </a:ext>
              <a:ext uri="{28A0092B-C50C-407E-A947-70E740481C1C}">
                <a14:useLocalDpi xmlns:a14="http://schemas.microsoft.com/office/drawing/2010/main" xmlns="" val="0"/>
              </a:ext>
            </a:extLst>
          </a:blip>
          <a:srcRect l="69200" t="44454" r="3200" b="3791"/>
          <a:stretch/>
        </p:blipFill>
        <p:spPr>
          <a:xfrm rot="21107667">
            <a:off x="1539053" y="2616710"/>
            <a:ext cx="1656184" cy="2016224"/>
          </a:xfrm>
          <a:prstGeom prst="rect">
            <a:avLst/>
          </a:prstGeom>
          <a:ln>
            <a:noFill/>
          </a:ln>
          <a:effectLst>
            <a:outerShdw blurRad="292100" dist="139700" dir="2700000" algn="tl" rotWithShape="0">
              <a:srgbClr val="333333">
                <a:alpha val="65000"/>
              </a:srgbClr>
            </a:outerShdw>
          </a:effectLst>
        </p:spPr>
      </p:pic>
      <p:pic>
        <p:nvPicPr>
          <p:cNvPr id="18" name="图片 17"/>
          <p:cNvPicPr>
            <a:picLocks noChangeAspect="1"/>
          </p:cNvPicPr>
          <p:nvPr/>
        </p:nvPicPr>
        <p:blipFill rotWithShape="1">
          <a:blip r:embed="rId15">
            <a:extLst>
              <a:ext uri="{BEBA8EAE-BF5A-486C-A8C5-ECC9F3942E4B}">
                <a14:imgProps xmlns:a14="http://schemas.microsoft.com/office/drawing/2010/main" xmlns="">
                  <a14:imgLayer r:embed="">
                    <a14:imgEffect>
                      <a14:backgroundRemoval t="69193" b="98778" l="15556" r="33333"/>
                    </a14:imgEffect>
                  </a14:imgLayer>
                </a14:imgProps>
              </a:ext>
              <a:ext uri="{28A0092B-C50C-407E-A947-70E740481C1C}">
                <a14:useLocalDpi xmlns:a14="http://schemas.microsoft.com/office/drawing/2010/main" xmlns="" val="0"/>
              </a:ext>
            </a:extLst>
          </a:blip>
          <a:srcRect l="15705" t="68681" r="67381" b="1620"/>
          <a:stretch/>
        </p:blipFill>
        <p:spPr>
          <a:xfrm>
            <a:off x="805082" y="2760726"/>
            <a:ext cx="1197132" cy="1368151"/>
          </a:xfrm>
          <a:prstGeom prst="rect">
            <a:avLst/>
          </a:prstGeom>
          <a:ln>
            <a:noFill/>
          </a:ln>
          <a:effectLst>
            <a:outerShdw blurRad="292100" dist="139700" dir="2700000" algn="tl" rotWithShape="0">
              <a:srgbClr val="333333">
                <a:alpha val="65000"/>
              </a:srgbClr>
            </a:outerShdw>
          </a:effectLst>
        </p:spPr>
      </p:pic>
      <p:sp>
        <p:nvSpPr>
          <p:cNvPr id="19" name="文本框 18"/>
          <p:cNvSpPr txBox="1"/>
          <p:nvPr/>
        </p:nvSpPr>
        <p:spPr>
          <a:xfrm>
            <a:off x="3504687" y="2357318"/>
            <a:ext cx="3874598" cy="2585323"/>
          </a:xfrm>
          <a:prstGeom prst="rect">
            <a:avLst/>
          </a:prstGeom>
          <a:noFill/>
        </p:spPr>
        <p:txBody>
          <a:bodyPr wrap="square" rtlCol="0">
            <a:spAutoFit/>
          </a:bodyPr>
          <a:lstStyle/>
          <a:p>
            <a:pPr>
              <a:lnSpc>
                <a:spcPct val="150000"/>
              </a:lnSpc>
            </a:pPr>
            <a:r>
              <a:rPr lang="zh-CN" altLang="en-US" dirty="0" smtClean="0">
                <a:latin typeface="汉仪文黑-65W" panose="00020600040101010101" pitchFamily="18" charset="-122"/>
                <a:ea typeface="汉仪文黑-65W" panose="00020600040101010101" pitchFamily="18" charset="-122"/>
              </a:rPr>
              <a:t>严格</a:t>
            </a:r>
            <a:r>
              <a:rPr lang="zh-CN" altLang="en-US" dirty="0">
                <a:latin typeface="汉仪文黑-65W" panose="00020600040101010101" pitchFamily="18" charset="-122"/>
                <a:ea typeface="汉仪文黑-65W" panose="00020600040101010101" pitchFamily="18" charset="-122"/>
              </a:rPr>
              <a:t>的党内政治生活机制，为广大党员提供尺子、标线、镜子，让大家经常对照</a:t>
            </a:r>
            <a:r>
              <a:rPr lang="en-US" altLang="zh-CN" dirty="0">
                <a:latin typeface="汉仪文黑-65W" panose="00020600040101010101" pitchFamily="18" charset="-122"/>
                <a:ea typeface="汉仪文黑-65W" panose="00020600040101010101" pitchFamily="18" charset="-122"/>
              </a:rPr>
              <a:t>《</a:t>
            </a:r>
            <a:r>
              <a:rPr lang="zh-CN" altLang="en-US" dirty="0">
                <a:latin typeface="汉仪文黑-65W" panose="00020600040101010101" pitchFamily="18" charset="-122"/>
                <a:ea typeface="汉仪文黑-65W" panose="00020600040101010101" pitchFamily="18" charset="-122"/>
              </a:rPr>
              <a:t>准则</a:t>
            </a:r>
            <a:r>
              <a:rPr lang="en-US" altLang="zh-CN" dirty="0">
                <a:latin typeface="汉仪文黑-65W" panose="00020600040101010101" pitchFamily="18" charset="-122"/>
                <a:ea typeface="汉仪文黑-65W" panose="00020600040101010101" pitchFamily="18" charset="-122"/>
              </a:rPr>
              <a:t>》</a:t>
            </a:r>
            <a:r>
              <a:rPr lang="zh-CN" altLang="en-US" dirty="0">
                <a:latin typeface="汉仪文黑-65W" panose="00020600040101010101" pitchFamily="18" charset="-122"/>
                <a:ea typeface="汉仪文黑-65W" panose="00020600040101010101" pitchFamily="18" charset="-122"/>
              </a:rPr>
              <a:t>量一量、测一测、照一照，天长日久，必将使广大党员在政治觉悟、思想观念、党性作风上有一个显著的提高。</a:t>
            </a:r>
          </a:p>
        </p:txBody>
      </p:sp>
    </p:spTree>
    <p:extLst>
      <p:ext uri="{BB962C8B-B14F-4D97-AF65-F5344CB8AC3E}">
        <p14:creationId xmlns:p14="http://schemas.microsoft.com/office/powerpoint/2010/main" xmlns="" val="2629647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5"/>
          <p:cNvGrpSpPr/>
          <p:nvPr/>
        </p:nvGrpSpPr>
        <p:grpSpPr>
          <a:xfrm>
            <a:off x="3022444" y="549518"/>
            <a:ext cx="3055224" cy="657611"/>
            <a:chOff x="3725790" y="847725"/>
            <a:chExt cx="3730770" cy="781050"/>
          </a:xfrm>
          <a:solidFill>
            <a:srgbClr val="00B0F0"/>
          </a:solidFill>
        </p:grpSpPr>
        <p:grpSp>
          <p:nvGrpSpPr>
            <p:cNvPr id="3" name="组合 6"/>
            <p:cNvGrpSpPr/>
            <p:nvPr/>
          </p:nvGrpSpPr>
          <p:grpSpPr>
            <a:xfrm>
              <a:off x="3725790" y="1019175"/>
              <a:ext cx="627135" cy="609600"/>
              <a:chOff x="3725790" y="1019175"/>
              <a:chExt cx="627135" cy="609600"/>
            </a:xfrm>
            <a:grpFill/>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7"/>
            <p:cNvGrpSpPr/>
            <p:nvPr/>
          </p:nvGrpSpPr>
          <p:grpSpPr>
            <a:xfrm flipH="1">
              <a:off x="6829425" y="1019175"/>
              <a:ext cx="627135" cy="609600"/>
              <a:chOff x="3725790" y="1019175"/>
              <a:chExt cx="627135" cy="609600"/>
            </a:xfrm>
            <a:grpFill/>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35483" y="508485"/>
            <a:ext cx="1277907" cy="584773"/>
          </a:xfrm>
          <a:prstGeom prst="rect">
            <a:avLst/>
          </a:prstGeom>
          <a:noFill/>
        </p:spPr>
        <p:txBody>
          <a:bodyPr wrap="none" lIns="91436" tIns="45719" rIns="91436" bIns="45719" rtlCol="0">
            <a:spAutoFit/>
          </a:bodyPr>
          <a:lstStyle/>
          <a:p>
            <a:pPr algn="ctr"/>
            <a:r>
              <a:rPr lang="zh-CN" altLang="en-US" sz="3200"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目  录</a:t>
            </a:r>
          </a:p>
        </p:txBody>
      </p:sp>
      <p:grpSp>
        <p:nvGrpSpPr>
          <p:cNvPr id="5" name="组合 14"/>
          <p:cNvGrpSpPr/>
          <p:nvPr/>
        </p:nvGrpSpPr>
        <p:grpSpPr>
          <a:xfrm>
            <a:off x="4874" y="1506585"/>
            <a:ext cx="953966" cy="550845"/>
            <a:chOff x="1581150" y="2181225"/>
            <a:chExt cx="720000" cy="734460"/>
          </a:xfrm>
          <a:noFill/>
        </p:grpSpPr>
        <p:sp>
          <p:nvSpPr>
            <p:cNvPr id="16" name="矩形 15"/>
            <p:cNvSpPr/>
            <p:nvPr/>
          </p:nvSpPr>
          <p:spPr>
            <a:xfrm>
              <a:off x="1581150" y="2181225"/>
              <a:ext cx="7200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600">
                <a:solidFill>
                  <a:schemeClr val="lt1"/>
                </a:solidFill>
                <a:latin typeface="Impact" pitchFamily="34" charset="0"/>
              </a:endParaRPr>
            </a:p>
          </p:txBody>
        </p:sp>
        <p:sp>
          <p:nvSpPr>
            <p:cNvPr id="17" name="文本框 16"/>
            <p:cNvSpPr txBox="1"/>
            <p:nvPr/>
          </p:nvSpPr>
          <p:spPr>
            <a:xfrm>
              <a:off x="1860555" y="2218058"/>
              <a:ext cx="427895" cy="69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dirty="0">
                  <a:latin typeface="Impact" pitchFamily="34" charset="0"/>
                </a:rPr>
                <a:t>1</a:t>
              </a:r>
              <a:endParaRPr lang="zh-CN" altLang="en-US" sz="3600" dirty="0">
                <a:latin typeface="Impact" pitchFamily="34" charset="0"/>
              </a:endParaRPr>
            </a:p>
          </p:txBody>
        </p:sp>
      </p:grpSp>
      <p:sp>
        <p:nvSpPr>
          <p:cNvPr id="18" name="文本框 18"/>
          <p:cNvSpPr txBox="1"/>
          <p:nvPr/>
        </p:nvSpPr>
        <p:spPr>
          <a:xfrm>
            <a:off x="980273" y="1579716"/>
            <a:ext cx="6340189" cy="461663"/>
          </a:xfrm>
          <a:prstGeom prst="rect">
            <a:avLst/>
          </a:prstGeom>
          <a:noFill/>
        </p:spPr>
        <p:txBody>
          <a:bodyPr wrap="none" lIns="91436" tIns="45719" rIns="91436" bIns="45719" rtlCol="0">
            <a:spAutoFit/>
          </a:bodyPr>
          <a:lstStyle/>
          <a:p>
            <a:r>
              <a:rPr lang="zh-CN" altLang="zh-CN" sz="2400" dirty="0">
                <a:latin typeface="华康俪金黑W8(P)" panose="020B0800000000000000" pitchFamily="34" charset="-122"/>
                <a:ea typeface="华康俪金黑W8(P)" panose="020B0800000000000000" pitchFamily="34" charset="-122"/>
              </a:rPr>
              <a:t>新形势下加强和规范党内政治生活的重大意义</a:t>
            </a:r>
            <a:endParaRPr lang="zh-CN" altLang="en-US" sz="2400" dirty="0">
              <a:latin typeface="华康俪金黑W8(P)" panose="020B0800000000000000" pitchFamily="34" charset="-122"/>
              <a:ea typeface="华康俪金黑W8(P)" panose="020B0800000000000000" pitchFamily="34" charset="-122"/>
            </a:endParaRPr>
          </a:p>
        </p:txBody>
      </p:sp>
      <p:grpSp>
        <p:nvGrpSpPr>
          <p:cNvPr id="6" name="组合 18"/>
          <p:cNvGrpSpPr/>
          <p:nvPr/>
        </p:nvGrpSpPr>
        <p:grpSpPr>
          <a:xfrm>
            <a:off x="4874" y="2454703"/>
            <a:ext cx="953966" cy="546813"/>
            <a:chOff x="1581150" y="2181225"/>
            <a:chExt cx="720000" cy="729085"/>
          </a:xfrm>
          <a:noFill/>
        </p:grpSpPr>
        <p:sp>
          <p:nvSpPr>
            <p:cNvPr id="20" name="矩形 19"/>
            <p:cNvSpPr/>
            <p:nvPr/>
          </p:nvSpPr>
          <p:spPr>
            <a:xfrm>
              <a:off x="1581150" y="2181225"/>
              <a:ext cx="7200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600">
                <a:solidFill>
                  <a:schemeClr val="lt1"/>
                </a:solidFill>
                <a:latin typeface="Impact" pitchFamily="34" charset="0"/>
              </a:endParaRPr>
            </a:p>
          </p:txBody>
        </p:sp>
        <p:sp>
          <p:nvSpPr>
            <p:cNvPr id="21" name="文本框 21"/>
            <p:cNvSpPr txBox="1"/>
            <p:nvPr/>
          </p:nvSpPr>
          <p:spPr>
            <a:xfrm>
              <a:off x="1812847" y="2212681"/>
              <a:ext cx="485603" cy="697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dirty="0">
                  <a:latin typeface="Impact" pitchFamily="34" charset="0"/>
                </a:rPr>
                <a:t>2</a:t>
              </a:r>
              <a:endParaRPr lang="zh-CN" altLang="en-US" sz="3600" dirty="0">
                <a:latin typeface="Impact" pitchFamily="34" charset="0"/>
              </a:endParaRPr>
            </a:p>
          </p:txBody>
        </p:sp>
      </p:grpSp>
      <p:sp>
        <p:nvSpPr>
          <p:cNvPr id="22" name="文本框 22"/>
          <p:cNvSpPr txBox="1"/>
          <p:nvPr/>
        </p:nvSpPr>
        <p:spPr>
          <a:xfrm>
            <a:off x="980273" y="2527836"/>
            <a:ext cx="8186848" cy="461663"/>
          </a:xfrm>
          <a:prstGeom prst="rect">
            <a:avLst/>
          </a:prstGeom>
          <a:noFill/>
        </p:spPr>
        <p:txBody>
          <a:bodyPr wrap="none" lIns="91436" tIns="45719" rIns="91436" bIns="45719" rtlCol="0">
            <a:spAutoFit/>
          </a:bodyPr>
          <a:lstStyle/>
          <a:p>
            <a:r>
              <a:rPr lang="zh-CN" altLang="zh-CN" sz="2400" dirty="0">
                <a:latin typeface="华康俪金黑W8(P)" panose="020B0800000000000000" pitchFamily="34" charset="-122"/>
                <a:ea typeface="华康俪金黑W8(P)" panose="020B0800000000000000" pitchFamily="34" charset="-122"/>
              </a:rPr>
              <a:t>全面准确把握新形势下加强和规范党内政治生活的内容要求</a:t>
            </a:r>
            <a:endParaRPr lang="zh-CN" altLang="en-US" sz="2400" dirty="0">
              <a:latin typeface="华康俪金黑W8(P)" panose="020B0800000000000000" pitchFamily="34" charset="-122"/>
              <a:ea typeface="华康俪金黑W8(P)" panose="020B0800000000000000" pitchFamily="34" charset="-122"/>
            </a:endParaRPr>
          </a:p>
        </p:txBody>
      </p:sp>
      <p:grpSp>
        <p:nvGrpSpPr>
          <p:cNvPr id="7" name="组合 22"/>
          <p:cNvGrpSpPr/>
          <p:nvPr/>
        </p:nvGrpSpPr>
        <p:grpSpPr>
          <a:xfrm>
            <a:off x="4874" y="3402823"/>
            <a:ext cx="985280" cy="549742"/>
            <a:chOff x="1581150" y="2181225"/>
            <a:chExt cx="743634" cy="732990"/>
          </a:xfrm>
          <a:noFill/>
        </p:grpSpPr>
        <p:sp>
          <p:nvSpPr>
            <p:cNvPr id="24" name="矩形 23"/>
            <p:cNvSpPr/>
            <p:nvPr/>
          </p:nvSpPr>
          <p:spPr>
            <a:xfrm>
              <a:off x="1581150" y="2181225"/>
              <a:ext cx="7200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600">
                <a:solidFill>
                  <a:schemeClr val="lt1"/>
                </a:solidFill>
                <a:latin typeface="Impact" pitchFamily="34" charset="0"/>
              </a:endParaRPr>
            </a:p>
          </p:txBody>
        </p:sp>
        <p:sp>
          <p:nvSpPr>
            <p:cNvPr id="25" name="文本框 25"/>
            <p:cNvSpPr txBox="1"/>
            <p:nvPr/>
          </p:nvSpPr>
          <p:spPr>
            <a:xfrm>
              <a:off x="1824220" y="2216588"/>
              <a:ext cx="500564" cy="69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dirty="0">
                  <a:latin typeface="Impact" pitchFamily="34" charset="0"/>
                </a:rPr>
                <a:t>3</a:t>
              </a:r>
              <a:endParaRPr lang="zh-CN" altLang="en-US" sz="3600" dirty="0">
                <a:latin typeface="Impact" pitchFamily="34" charset="0"/>
              </a:endParaRPr>
            </a:p>
          </p:txBody>
        </p:sp>
      </p:grpSp>
      <p:sp>
        <p:nvSpPr>
          <p:cNvPr id="26" name="文本框 26"/>
          <p:cNvSpPr txBox="1"/>
          <p:nvPr/>
        </p:nvSpPr>
        <p:spPr>
          <a:xfrm>
            <a:off x="980273" y="3475957"/>
            <a:ext cx="7571295" cy="461663"/>
          </a:xfrm>
          <a:prstGeom prst="rect">
            <a:avLst/>
          </a:prstGeom>
          <a:noFill/>
        </p:spPr>
        <p:txBody>
          <a:bodyPr wrap="none" lIns="91436" tIns="45719" rIns="91436" bIns="45719" rtlCol="0">
            <a:spAutoFit/>
          </a:bodyPr>
          <a:lstStyle/>
          <a:p>
            <a:r>
              <a:rPr lang="zh-CN" altLang="zh-CN" sz="2400" dirty="0">
                <a:latin typeface="华康俪金黑W8(P)" panose="020B0800000000000000" pitchFamily="34" charset="-122"/>
                <a:ea typeface="华康俪金黑W8(P)" panose="020B0800000000000000" pitchFamily="34" charset="-122"/>
              </a:rPr>
              <a:t>全党动手把加强和规范党内政治生活各项任务落到实处</a:t>
            </a:r>
            <a:endParaRPr lang="zh-CN" altLang="en-US" sz="2400" dirty="0">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4145078454"/>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 presetClass="entr" presetSubtype="4"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 presetClass="entr" presetSubtype="4" fill="hold" nodeType="withEffect">
                                  <p:stCondLst>
                                    <p:cond delay="5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6" name="等腰三角形 5"/>
          <p:cNvSpPr/>
          <p:nvPr>
            <p:custDataLst>
              <p:tags r:id="rId1"/>
            </p:custDataLst>
          </p:nvPr>
        </p:nvSpPr>
        <p:spPr>
          <a:xfrm rot="9233090">
            <a:off x="7240763" y="1310908"/>
            <a:ext cx="222250" cy="191823"/>
          </a:xfrm>
          <a:prstGeom prst="triangle">
            <a:avLst/>
          </a:prstGeom>
          <a:solidFill>
            <a:schemeClr val="accent2">
              <a:lumMod val="20000"/>
              <a:lumOff val="80000"/>
            </a:schemeClr>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7" name="等腰三角形 6"/>
          <p:cNvSpPr/>
          <p:nvPr>
            <p:custDataLst>
              <p:tags r:id="rId2"/>
            </p:custDataLst>
          </p:nvPr>
        </p:nvSpPr>
        <p:spPr>
          <a:xfrm rot="15569576">
            <a:off x="6947076" y="1873148"/>
            <a:ext cx="330729" cy="285750"/>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8" name="等腰三角形 7"/>
          <p:cNvSpPr/>
          <p:nvPr>
            <p:custDataLst>
              <p:tags r:id="rId3"/>
            </p:custDataLst>
          </p:nvPr>
        </p:nvSpPr>
        <p:spPr>
          <a:xfrm rot="21371394">
            <a:off x="6837274" y="769836"/>
            <a:ext cx="222250" cy="191823"/>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9" name="等腰三角形 8"/>
          <p:cNvSpPr/>
          <p:nvPr>
            <p:custDataLst>
              <p:tags r:id="rId4"/>
            </p:custDataLst>
          </p:nvPr>
        </p:nvSpPr>
        <p:spPr>
          <a:xfrm rot="12912161">
            <a:off x="7490496" y="1051521"/>
            <a:ext cx="787135" cy="679979"/>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0" name="等腰三角形 9"/>
          <p:cNvSpPr/>
          <p:nvPr>
            <p:custDataLst>
              <p:tags r:id="rId5"/>
            </p:custDataLst>
          </p:nvPr>
        </p:nvSpPr>
        <p:spPr>
          <a:xfrm rot="12912161">
            <a:off x="7380693" y="1001250"/>
            <a:ext cx="980282" cy="845343"/>
          </a:xfrm>
          <a:prstGeom prst="triangle">
            <a:avLst/>
          </a:prstGeom>
          <a:noFill/>
          <a:ln w="12700" cap="flat" cmpd="sng" algn="ctr">
            <a:solidFill>
              <a:srgbClr val="C00000"/>
            </a:solid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1" name="椭圆 10"/>
          <p:cNvSpPr/>
          <p:nvPr>
            <p:custDataLst>
              <p:tags r:id="rId6"/>
            </p:custDataLst>
          </p:nvPr>
        </p:nvSpPr>
        <p:spPr>
          <a:xfrm rot="9110320">
            <a:off x="8481360" y="1305521"/>
            <a:ext cx="95250"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2" name="椭圆 11"/>
          <p:cNvSpPr/>
          <p:nvPr>
            <p:custDataLst>
              <p:tags r:id="rId7"/>
            </p:custDataLst>
          </p:nvPr>
        </p:nvSpPr>
        <p:spPr>
          <a:xfrm rot="9110320">
            <a:off x="7573839" y="1724885"/>
            <a:ext cx="96573"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3" name="椭圆 12"/>
          <p:cNvSpPr/>
          <p:nvPr>
            <p:custDataLst>
              <p:tags r:id="rId8"/>
            </p:custDataLst>
          </p:nvPr>
        </p:nvSpPr>
        <p:spPr>
          <a:xfrm rot="9110320">
            <a:off x="7671735" y="755187"/>
            <a:ext cx="95250"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4" name="等腰三角形 13"/>
          <p:cNvSpPr/>
          <p:nvPr>
            <p:custDataLst>
              <p:tags r:id="rId9"/>
            </p:custDataLst>
          </p:nvPr>
        </p:nvSpPr>
        <p:spPr>
          <a:xfrm rot="18210217">
            <a:off x="6496623" y="1068154"/>
            <a:ext cx="105833" cy="91281"/>
          </a:xfrm>
          <a:prstGeom prst="triangle">
            <a:avLst/>
          </a:prstGeom>
          <a:solidFill>
            <a:schemeClr val="accent2">
              <a:lumMod val="40000"/>
              <a:lumOff val="60000"/>
            </a:schemeClr>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5" name="等腰三角形 14"/>
          <p:cNvSpPr/>
          <p:nvPr>
            <p:custDataLst>
              <p:tags r:id="rId10"/>
            </p:custDataLst>
          </p:nvPr>
        </p:nvSpPr>
        <p:spPr>
          <a:xfrm rot="8748521">
            <a:off x="6794941" y="1194491"/>
            <a:ext cx="107156" cy="91282"/>
          </a:xfrm>
          <a:prstGeom prst="triangle">
            <a:avLst/>
          </a:prstGeom>
          <a:solidFill>
            <a:srgbClr val="FF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cxnSp>
        <p:nvCxnSpPr>
          <p:cNvPr id="16" name="Straight Connector 13"/>
          <p:cNvCxnSpPr>
            <a:cxnSpLocks noChangeShapeType="1"/>
          </p:cNvCxnSpPr>
          <p:nvPr>
            <p:custDataLst>
              <p:tags r:id="rId11"/>
            </p:custDataLst>
          </p:nvPr>
        </p:nvCxnSpPr>
        <p:spPr bwMode="auto">
          <a:xfrm flipH="1">
            <a:off x="534812" y="1738836"/>
            <a:ext cx="6523523" cy="0"/>
          </a:xfrm>
          <a:prstGeom prst="line">
            <a:avLst/>
          </a:prstGeom>
          <a:noFill/>
          <a:ln w="19050" cap="sq" algn="ctr">
            <a:solidFill>
              <a:srgbClr val="C00000"/>
            </a:solidFill>
            <a:miter lim="800000"/>
            <a:headEnd type="oval" w="med" len="med"/>
            <a:tailEnd/>
          </a:ln>
          <a:extLst>
            <a:ext uri="{909E8E84-426E-40DD-AFC4-6F175D3DCCD1}">
              <a14:hiddenFill xmlns:a14="http://schemas.microsoft.com/office/drawing/2010/main" xmlns="">
                <a:noFill/>
              </a14:hiddenFill>
            </a:ext>
          </a:extLst>
        </p:spPr>
      </p:cxnSp>
      <p:sp>
        <p:nvSpPr>
          <p:cNvPr id="17" name="文本框 16"/>
          <p:cNvSpPr txBox="1">
            <a:spLocks noChangeArrowheads="1"/>
          </p:cNvSpPr>
          <p:nvPr>
            <p:custDataLst>
              <p:tags r:id="rId12"/>
            </p:custDataLst>
          </p:nvPr>
        </p:nvSpPr>
        <p:spPr bwMode="auto">
          <a:xfrm>
            <a:off x="597726" y="711155"/>
            <a:ext cx="6595144" cy="1027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800" dirty="0" smtClean="0">
                <a:latin typeface="方正正大黑简体" panose="02000000000000000000" pitchFamily="2" charset="-122"/>
                <a:ea typeface="方正正大黑简体" panose="02000000000000000000" pitchFamily="2" charset="-122"/>
              </a:rPr>
              <a:t>怎么理解：</a:t>
            </a:r>
            <a:endParaRPr lang="en-US" altLang="zh-CN" sz="2800" dirty="0" smtClean="0">
              <a:latin typeface="方正正大黑简体" panose="02000000000000000000" pitchFamily="2" charset="-122"/>
              <a:ea typeface="方正正大黑简体" panose="02000000000000000000" pitchFamily="2" charset="-122"/>
            </a:endParaRPr>
          </a:p>
          <a:p>
            <a:pPr>
              <a:defRPr/>
            </a:pPr>
            <a:r>
              <a:rPr lang="zh-CN" altLang="en-US" sz="2400" dirty="0" smtClean="0">
                <a:solidFill>
                  <a:srgbClr val="C00000"/>
                </a:solidFill>
                <a:latin typeface="方正正大黑简体" panose="02000000000000000000" pitchFamily="2" charset="-122"/>
                <a:ea typeface="方正正大黑简体" panose="02000000000000000000" pitchFamily="2" charset="-122"/>
              </a:rPr>
              <a:t>严肃</a:t>
            </a:r>
            <a:r>
              <a:rPr lang="zh-CN" altLang="en-US" sz="2400" dirty="0">
                <a:solidFill>
                  <a:srgbClr val="C00000"/>
                </a:solidFill>
                <a:latin typeface="方正正大黑简体" panose="02000000000000000000" pitchFamily="2" charset="-122"/>
                <a:ea typeface="方正正大黑简体" panose="02000000000000000000" pitchFamily="2" charset="-122"/>
              </a:rPr>
              <a:t>党内政治生活对全面从严治党的基础</a:t>
            </a:r>
            <a:r>
              <a:rPr lang="zh-CN" altLang="en-US" sz="2400" dirty="0" smtClean="0">
                <a:solidFill>
                  <a:srgbClr val="C00000"/>
                </a:solidFill>
                <a:latin typeface="方正正大黑简体" panose="02000000000000000000" pitchFamily="2" charset="-122"/>
                <a:ea typeface="方正正大黑简体" panose="02000000000000000000" pitchFamily="2" charset="-122"/>
              </a:rPr>
              <a:t>作用？</a:t>
            </a:r>
            <a:endParaRPr lang="zh-CN" altLang="en-US" sz="2400" dirty="0">
              <a:solidFill>
                <a:srgbClr val="C00000"/>
              </a:solidFill>
              <a:latin typeface="方正正大黑简体" panose="02000000000000000000" pitchFamily="2" charset="-122"/>
              <a:ea typeface="方正正大黑简体" panose="02000000000000000000" pitchFamily="2" charset="-122"/>
            </a:endParaRPr>
          </a:p>
        </p:txBody>
      </p:sp>
      <p:sp>
        <p:nvSpPr>
          <p:cNvPr id="21" name="文本框 20"/>
          <p:cNvSpPr txBox="1"/>
          <p:nvPr/>
        </p:nvSpPr>
        <p:spPr>
          <a:xfrm>
            <a:off x="611560" y="1777380"/>
            <a:ext cx="6370026" cy="400110"/>
          </a:xfrm>
          <a:prstGeom prst="rect">
            <a:avLst/>
          </a:prstGeom>
          <a:noFill/>
        </p:spPr>
        <p:txBody>
          <a:bodyPr wrap="square" rtlCol="0">
            <a:spAutoFit/>
          </a:bodyPr>
          <a:lstStyle/>
          <a:p>
            <a:r>
              <a:rPr lang="zh-CN" altLang="en-US" sz="2000" b="1" dirty="0">
                <a:latin typeface="汉仪文黑-65W" panose="00020600040101010101" pitchFamily="18" charset="-122"/>
                <a:ea typeface="汉仪文黑-65W" panose="00020600040101010101" pitchFamily="18" charset="-122"/>
              </a:rPr>
              <a:t>其次，它是解决党内矛盾、纠正党内存在问题的利器。</a:t>
            </a:r>
          </a:p>
        </p:txBody>
      </p:sp>
      <p:sp>
        <p:nvSpPr>
          <p:cNvPr id="19" name="文本框 18"/>
          <p:cNvSpPr txBox="1"/>
          <p:nvPr/>
        </p:nvSpPr>
        <p:spPr>
          <a:xfrm>
            <a:off x="3131840" y="2227487"/>
            <a:ext cx="4968552"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smtClean="0">
                <a:latin typeface="汉仪文黑-65W" panose="00020600040101010101" pitchFamily="18" charset="-122"/>
                <a:ea typeface="汉仪文黑-65W" panose="00020600040101010101" pitchFamily="18" charset="-122"/>
              </a:rPr>
              <a:t>毛主席说</a:t>
            </a:r>
            <a:r>
              <a:rPr lang="zh-CN" altLang="en-US" dirty="0">
                <a:latin typeface="汉仪文黑-65W" panose="00020600040101010101" pitchFamily="18" charset="-122"/>
                <a:ea typeface="汉仪文黑-65W" panose="00020600040101010101" pitchFamily="18" charset="-122"/>
              </a:rPr>
              <a:t>：“我们都是来自五湖四海</a:t>
            </a:r>
            <a:r>
              <a:rPr lang="en-US" altLang="zh-CN" dirty="0">
                <a:latin typeface="汉仪文黑-65W" panose="00020600040101010101" pitchFamily="18" charset="-122"/>
                <a:ea typeface="汉仪文黑-65W" panose="00020600040101010101" pitchFamily="18" charset="-122"/>
              </a:rPr>
              <a:t>,</a:t>
            </a:r>
            <a:r>
              <a:rPr lang="zh-CN" altLang="en-US" dirty="0">
                <a:latin typeface="汉仪文黑-65W" panose="00020600040101010101" pitchFamily="18" charset="-122"/>
                <a:ea typeface="汉仪文黑-65W" panose="00020600040101010101" pitchFamily="18" charset="-122"/>
              </a:rPr>
              <a:t>为了一个共同的革命目标</a:t>
            </a:r>
            <a:r>
              <a:rPr lang="en-US" altLang="zh-CN" dirty="0">
                <a:latin typeface="汉仪文黑-65W" panose="00020600040101010101" pitchFamily="18" charset="-122"/>
                <a:ea typeface="汉仪文黑-65W" panose="00020600040101010101" pitchFamily="18" charset="-122"/>
              </a:rPr>
              <a:t>,</a:t>
            </a:r>
            <a:r>
              <a:rPr lang="zh-CN" altLang="en-US" dirty="0">
                <a:latin typeface="汉仪文黑-65W" panose="00020600040101010101" pitchFamily="18" charset="-122"/>
                <a:ea typeface="汉仪文黑-65W" panose="00020600040101010101" pitchFamily="18" charset="-122"/>
              </a:rPr>
              <a:t>走到一起来了</a:t>
            </a:r>
            <a:r>
              <a:rPr lang="zh-CN" altLang="en-US" dirty="0" smtClean="0">
                <a:latin typeface="汉仪文黑-65W" panose="00020600040101010101" pitchFamily="18" charset="-122"/>
                <a:ea typeface="汉仪文黑-65W" panose="00020600040101010101" pitchFamily="18" charset="-122"/>
              </a:rPr>
              <a:t>。”</a:t>
            </a:r>
            <a:endParaRPr lang="en-US" altLang="zh-CN" dirty="0" smtClean="0">
              <a:latin typeface="汉仪文黑-65W" panose="00020600040101010101" pitchFamily="18" charset="-122"/>
              <a:ea typeface="汉仪文黑-65W" panose="00020600040101010101" pitchFamily="18" charset="-122"/>
            </a:endParaRPr>
          </a:p>
          <a:p>
            <a:pPr marL="285750" indent="-285750">
              <a:lnSpc>
                <a:spcPct val="150000"/>
              </a:lnSpc>
              <a:buFont typeface="Wingdings" panose="05000000000000000000" pitchFamily="2" charset="2"/>
              <a:buChar char="u"/>
            </a:pPr>
            <a:r>
              <a:rPr lang="zh-CN" altLang="en-US" dirty="0">
                <a:latin typeface="汉仪文黑-65W" panose="00020600040101010101" pitchFamily="18" charset="-122"/>
                <a:ea typeface="汉仪文黑-65W" panose="00020600040101010101" pitchFamily="18" charset="-122"/>
              </a:rPr>
              <a:t>作为一个由众多成分组成的有着共同目标的政党，内部必然存在着各种各样的矛盾和问题。怎么样看待这些党内矛盾和问题，采取什么样的办法解决好这些矛盾和问题，决定着管党治党的效果，甚至成败。</a:t>
            </a:r>
          </a:p>
        </p:txBody>
      </p:sp>
      <p:pic>
        <p:nvPicPr>
          <p:cNvPr id="4" name="图片 3"/>
          <p:cNvPicPr>
            <a:picLocks noChangeAspect="1"/>
          </p:cNvPicPr>
          <p:nvPr/>
        </p:nvPicPr>
        <p:blipFill rotWithShape="1">
          <a:blip r:embed="rId14">
            <a:extLst>
              <a:ext uri="{28A0092B-C50C-407E-A947-70E740481C1C}">
                <a14:useLocalDpi xmlns:a14="http://schemas.microsoft.com/office/drawing/2010/main" xmlns="" val="0"/>
              </a:ext>
            </a:extLst>
          </a:blip>
          <a:srcRect b="11429"/>
          <a:stretch/>
        </p:blipFill>
        <p:spPr>
          <a:xfrm>
            <a:off x="755576" y="2478251"/>
            <a:ext cx="1934194" cy="2238494"/>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351729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6" name="等腰三角形 5"/>
          <p:cNvSpPr/>
          <p:nvPr>
            <p:custDataLst>
              <p:tags r:id="rId1"/>
            </p:custDataLst>
          </p:nvPr>
        </p:nvSpPr>
        <p:spPr>
          <a:xfrm rot="9233090">
            <a:off x="7240763" y="1310908"/>
            <a:ext cx="222250" cy="191823"/>
          </a:xfrm>
          <a:prstGeom prst="triangle">
            <a:avLst/>
          </a:prstGeom>
          <a:solidFill>
            <a:schemeClr val="accent2">
              <a:lumMod val="20000"/>
              <a:lumOff val="80000"/>
            </a:schemeClr>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7" name="等腰三角形 6"/>
          <p:cNvSpPr/>
          <p:nvPr>
            <p:custDataLst>
              <p:tags r:id="rId2"/>
            </p:custDataLst>
          </p:nvPr>
        </p:nvSpPr>
        <p:spPr>
          <a:xfrm rot="15569576">
            <a:off x="6947076" y="1873148"/>
            <a:ext cx="330729" cy="285750"/>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8" name="等腰三角形 7"/>
          <p:cNvSpPr/>
          <p:nvPr>
            <p:custDataLst>
              <p:tags r:id="rId3"/>
            </p:custDataLst>
          </p:nvPr>
        </p:nvSpPr>
        <p:spPr>
          <a:xfrm rot="21371394">
            <a:off x="6837274" y="769836"/>
            <a:ext cx="222250" cy="191823"/>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9" name="等腰三角形 8"/>
          <p:cNvSpPr/>
          <p:nvPr>
            <p:custDataLst>
              <p:tags r:id="rId4"/>
            </p:custDataLst>
          </p:nvPr>
        </p:nvSpPr>
        <p:spPr>
          <a:xfrm rot="12912161">
            <a:off x="7490496" y="1051521"/>
            <a:ext cx="787135" cy="679979"/>
          </a:xfrm>
          <a:prstGeom prst="triangl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0" name="等腰三角形 9"/>
          <p:cNvSpPr/>
          <p:nvPr>
            <p:custDataLst>
              <p:tags r:id="rId5"/>
            </p:custDataLst>
          </p:nvPr>
        </p:nvSpPr>
        <p:spPr>
          <a:xfrm rot="12912161">
            <a:off x="7380693" y="1001250"/>
            <a:ext cx="980282" cy="845343"/>
          </a:xfrm>
          <a:prstGeom prst="triangle">
            <a:avLst/>
          </a:prstGeom>
          <a:noFill/>
          <a:ln w="12700" cap="flat" cmpd="sng" algn="ctr">
            <a:solidFill>
              <a:srgbClr val="C00000"/>
            </a:solid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1" name="椭圆 10"/>
          <p:cNvSpPr/>
          <p:nvPr>
            <p:custDataLst>
              <p:tags r:id="rId6"/>
            </p:custDataLst>
          </p:nvPr>
        </p:nvSpPr>
        <p:spPr>
          <a:xfrm rot="9110320">
            <a:off x="8481360" y="1305521"/>
            <a:ext cx="95250"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2" name="椭圆 11"/>
          <p:cNvSpPr/>
          <p:nvPr>
            <p:custDataLst>
              <p:tags r:id="rId7"/>
            </p:custDataLst>
          </p:nvPr>
        </p:nvSpPr>
        <p:spPr>
          <a:xfrm rot="9110320">
            <a:off x="7573839" y="1724885"/>
            <a:ext cx="96573"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3" name="椭圆 12"/>
          <p:cNvSpPr/>
          <p:nvPr>
            <p:custDataLst>
              <p:tags r:id="rId8"/>
            </p:custDataLst>
          </p:nvPr>
        </p:nvSpPr>
        <p:spPr>
          <a:xfrm rot="9110320">
            <a:off x="7671735" y="755187"/>
            <a:ext cx="95250" cy="96573"/>
          </a:xfrm>
          <a:prstGeom prst="ellipse">
            <a:avLst/>
          </a:prstGeom>
          <a:solidFill>
            <a:srgbClr val="C00000"/>
          </a:solidFill>
          <a:ln w="12700" cap="flat" cmpd="sng" algn="ctr">
            <a:noFill/>
            <a:prstDash val="solid"/>
            <a:miter lim="800000"/>
          </a:ln>
          <a:effectLst/>
        </p:spPr>
        <p:txBody>
          <a:bodyPr anchor="ctr"/>
          <a:lstStyle/>
          <a:p>
            <a:pPr algn="ctr">
              <a:defRPr/>
            </a:pPr>
            <a:endParaRPr lang="zh-CN" altLang="en-US" sz="1500" kern="0">
              <a:solidFill>
                <a:srgbClr val="FFFFFF"/>
              </a:solidFill>
              <a:latin typeface="Calibri"/>
              <a:ea typeface="幼圆"/>
            </a:endParaRPr>
          </a:p>
        </p:txBody>
      </p:sp>
      <p:sp>
        <p:nvSpPr>
          <p:cNvPr id="14" name="等腰三角形 13"/>
          <p:cNvSpPr/>
          <p:nvPr>
            <p:custDataLst>
              <p:tags r:id="rId9"/>
            </p:custDataLst>
          </p:nvPr>
        </p:nvSpPr>
        <p:spPr>
          <a:xfrm rot="18210217">
            <a:off x="6496623" y="1068154"/>
            <a:ext cx="105833" cy="91281"/>
          </a:xfrm>
          <a:prstGeom prst="triangle">
            <a:avLst/>
          </a:prstGeom>
          <a:solidFill>
            <a:schemeClr val="accent2">
              <a:lumMod val="40000"/>
              <a:lumOff val="60000"/>
            </a:schemeClr>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sp>
        <p:nvSpPr>
          <p:cNvPr id="15" name="等腰三角形 14"/>
          <p:cNvSpPr/>
          <p:nvPr>
            <p:custDataLst>
              <p:tags r:id="rId10"/>
            </p:custDataLst>
          </p:nvPr>
        </p:nvSpPr>
        <p:spPr>
          <a:xfrm rot="8748521">
            <a:off x="6794941" y="1194491"/>
            <a:ext cx="107156" cy="91282"/>
          </a:xfrm>
          <a:prstGeom prst="triangle">
            <a:avLst/>
          </a:prstGeom>
          <a:solidFill>
            <a:srgbClr val="FF0000"/>
          </a:solidFill>
          <a:ln w="12700" cap="flat" cmpd="sng" algn="ctr">
            <a:noFill/>
            <a:prstDash val="solid"/>
            <a:miter lim="800000"/>
          </a:ln>
          <a:effectLst/>
        </p:spPr>
        <p:txBody>
          <a:bodyPr anchor="ctr"/>
          <a:lstStyle/>
          <a:p>
            <a:pPr algn="ctr">
              <a:defRPr/>
            </a:pPr>
            <a:endParaRPr lang="zh-CN" altLang="en-US" sz="1500" kern="0">
              <a:solidFill>
                <a:srgbClr val="FFC20F"/>
              </a:solidFill>
              <a:latin typeface="Calibri"/>
              <a:ea typeface="幼圆"/>
            </a:endParaRPr>
          </a:p>
        </p:txBody>
      </p:sp>
      <p:cxnSp>
        <p:nvCxnSpPr>
          <p:cNvPr id="16" name="Straight Connector 13"/>
          <p:cNvCxnSpPr>
            <a:cxnSpLocks noChangeShapeType="1"/>
          </p:cNvCxnSpPr>
          <p:nvPr>
            <p:custDataLst>
              <p:tags r:id="rId11"/>
            </p:custDataLst>
          </p:nvPr>
        </p:nvCxnSpPr>
        <p:spPr bwMode="auto">
          <a:xfrm flipH="1">
            <a:off x="534812" y="1738836"/>
            <a:ext cx="6523523" cy="0"/>
          </a:xfrm>
          <a:prstGeom prst="line">
            <a:avLst/>
          </a:prstGeom>
          <a:noFill/>
          <a:ln w="19050" cap="sq" algn="ctr">
            <a:solidFill>
              <a:srgbClr val="C00000"/>
            </a:solidFill>
            <a:miter lim="800000"/>
            <a:headEnd type="oval" w="med" len="med"/>
            <a:tailEnd/>
          </a:ln>
          <a:extLst>
            <a:ext uri="{909E8E84-426E-40DD-AFC4-6F175D3DCCD1}">
              <a14:hiddenFill xmlns:a14="http://schemas.microsoft.com/office/drawing/2010/main" xmlns="">
                <a:noFill/>
              </a14:hiddenFill>
            </a:ext>
          </a:extLst>
        </p:spPr>
      </p:cxnSp>
      <p:sp>
        <p:nvSpPr>
          <p:cNvPr id="17" name="文本框 16"/>
          <p:cNvSpPr txBox="1">
            <a:spLocks noChangeArrowheads="1"/>
          </p:cNvSpPr>
          <p:nvPr>
            <p:custDataLst>
              <p:tags r:id="rId12"/>
            </p:custDataLst>
          </p:nvPr>
        </p:nvSpPr>
        <p:spPr bwMode="auto">
          <a:xfrm>
            <a:off x="597726" y="711155"/>
            <a:ext cx="6595144" cy="1027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800" dirty="0" smtClean="0">
                <a:latin typeface="方正正大黑简体" panose="02000000000000000000" pitchFamily="2" charset="-122"/>
                <a:ea typeface="方正正大黑简体" panose="02000000000000000000" pitchFamily="2" charset="-122"/>
              </a:rPr>
              <a:t>怎么理解：</a:t>
            </a:r>
            <a:endParaRPr lang="en-US" altLang="zh-CN" sz="2800" dirty="0" smtClean="0">
              <a:latin typeface="方正正大黑简体" panose="02000000000000000000" pitchFamily="2" charset="-122"/>
              <a:ea typeface="方正正大黑简体" panose="02000000000000000000" pitchFamily="2" charset="-122"/>
            </a:endParaRPr>
          </a:p>
          <a:p>
            <a:pPr>
              <a:defRPr/>
            </a:pPr>
            <a:r>
              <a:rPr lang="zh-CN" altLang="en-US" sz="2400" dirty="0" smtClean="0">
                <a:solidFill>
                  <a:srgbClr val="C00000"/>
                </a:solidFill>
                <a:latin typeface="方正正大黑简体" panose="02000000000000000000" pitchFamily="2" charset="-122"/>
                <a:ea typeface="方正正大黑简体" panose="02000000000000000000" pitchFamily="2" charset="-122"/>
              </a:rPr>
              <a:t>严肃</a:t>
            </a:r>
            <a:r>
              <a:rPr lang="zh-CN" altLang="en-US" sz="2400" dirty="0">
                <a:solidFill>
                  <a:srgbClr val="C00000"/>
                </a:solidFill>
                <a:latin typeface="方正正大黑简体" panose="02000000000000000000" pitchFamily="2" charset="-122"/>
                <a:ea typeface="方正正大黑简体" panose="02000000000000000000" pitchFamily="2" charset="-122"/>
              </a:rPr>
              <a:t>党内政治生活对全面从严治党的基础</a:t>
            </a:r>
            <a:r>
              <a:rPr lang="zh-CN" altLang="en-US" sz="2400" dirty="0" smtClean="0">
                <a:solidFill>
                  <a:srgbClr val="C00000"/>
                </a:solidFill>
                <a:latin typeface="方正正大黑简体" panose="02000000000000000000" pitchFamily="2" charset="-122"/>
                <a:ea typeface="方正正大黑简体" panose="02000000000000000000" pitchFamily="2" charset="-122"/>
              </a:rPr>
              <a:t>作用？</a:t>
            </a:r>
            <a:endParaRPr lang="zh-CN" altLang="en-US" sz="2400" dirty="0">
              <a:solidFill>
                <a:srgbClr val="C00000"/>
              </a:solidFill>
              <a:latin typeface="方正正大黑简体" panose="02000000000000000000" pitchFamily="2" charset="-122"/>
              <a:ea typeface="方正正大黑简体" panose="02000000000000000000" pitchFamily="2" charset="-122"/>
            </a:endParaRPr>
          </a:p>
        </p:txBody>
      </p:sp>
      <p:sp>
        <p:nvSpPr>
          <p:cNvPr id="21" name="文本框 20"/>
          <p:cNvSpPr txBox="1"/>
          <p:nvPr/>
        </p:nvSpPr>
        <p:spPr>
          <a:xfrm>
            <a:off x="611560" y="1777380"/>
            <a:ext cx="6370026" cy="400110"/>
          </a:xfrm>
          <a:prstGeom prst="rect">
            <a:avLst/>
          </a:prstGeom>
          <a:noFill/>
        </p:spPr>
        <p:txBody>
          <a:bodyPr wrap="square" rtlCol="0">
            <a:spAutoFit/>
          </a:bodyPr>
          <a:lstStyle/>
          <a:p>
            <a:r>
              <a:rPr lang="zh-CN" altLang="en-US" sz="2000" b="1" dirty="0">
                <a:latin typeface="汉仪文黑-65W" panose="00020600040101010101" pitchFamily="18" charset="-122"/>
                <a:ea typeface="汉仪文黑-65W" panose="00020600040101010101" pitchFamily="18" charset="-122"/>
              </a:rPr>
              <a:t>再次，它是党组织创造力凝聚力战斗力的源泉。</a:t>
            </a:r>
          </a:p>
        </p:txBody>
      </p:sp>
      <p:sp>
        <p:nvSpPr>
          <p:cNvPr id="18" name="MH_Other_1"/>
          <p:cNvSpPr/>
          <p:nvPr>
            <p:custDataLst>
              <p:tags r:id="rId13"/>
            </p:custDataLst>
          </p:nvPr>
        </p:nvSpPr>
        <p:spPr>
          <a:xfrm rot="5400000">
            <a:off x="838999" y="2478095"/>
            <a:ext cx="240771" cy="361156"/>
          </a:xfrm>
          <a:prstGeom prst="corner">
            <a:avLst>
              <a:gd name="adj1" fmla="val 22649"/>
              <a:gd name="adj2" fmla="val 20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25"/>
          </a:p>
        </p:txBody>
      </p:sp>
      <p:sp>
        <p:nvSpPr>
          <p:cNvPr id="26" name="MH_Text_1"/>
          <p:cNvSpPr txBox="1"/>
          <p:nvPr>
            <p:custDataLst>
              <p:tags r:id="rId14"/>
            </p:custDataLst>
          </p:nvPr>
        </p:nvSpPr>
        <p:spPr>
          <a:xfrm>
            <a:off x="834756" y="2490191"/>
            <a:ext cx="6277684" cy="1775354"/>
          </a:xfrm>
          <a:prstGeom prst="rect">
            <a:avLst/>
          </a:prstGeom>
          <a:noFill/>
        </p:spPr>
        <p:txBody>
          <a:bodyPr>
            <a:no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5F5F5">
                    <a:lumMod val="50000"/>
                  </a:sysClr>
                </a:solidFill>
                <a:effectLst/>
                <a:uLnTx/>
                <a:uFillTx/>
                <a:latin typeface="微软雅黑" pitchFamily="34" charset="-122"/>
                <a:ea typeface="微软雅黑" pitchFamily="34" charset="-122"/>
              </a:defRPr>
            </a:lvl1pPr>
          </a:lstStyle>
          <a:p>
            <a:pPr algn="just">
              <a:lnSpc>
                <a:spcPct val="170000"/>
              </a:lnSpc>
              <a:spcAft>
                <a:spcPts val="500"/>
              </a:spcAft>
              <a:defRPr/>
            </a:pPr>
            <a:r>
              <a:rPr lang="zh-CN" altLang="zh-CN" sz="1800" kern="1200" dirty="0">
                <a:solidFill>
                  <a:schemeClr val="tx1"/>
                </a:solidFill>
                <a:latin typeface="汉仪文黑-65W" panose="00020600040101010101" pitchFamily="18" charset="-122"/>
                <a:ea typeface="汉仪文黑-65W" panose="00020600040101010101" pitchFamily="18" charset="-122"/>
              </a:rPr>
              <a:t>严肃认真的党内政治生活触及人思想灵魂，故能激发</a:t>
            </a:r>
            <a:r>
              <a:rPr lang="zh-CN" altLang="zh-CN" sz="1800" kern="1200" dirty="0" smtClean="0">
                <a:solidFill>
                  <a:schemeClr val="tx1"/>
                </a:solidFill>
                <a:latin typeface="汉仪文黑-65W" panose="00020600040101010101" pitchFamily="18" charset="-122"/>
                <a:ea typeface="汉仪文黑-65W" panose="00020600040101010101" pitchFamily="18" charset="-122"/>
              </a:rPr>
              <a:t>创造力</a:t>
            </a:r>
            <a:r>
              <a:rPr lang="zh-CN" altLang="en-US" sz="1800" kern="1200" dirty="0" smtClean="0">
                <a:solidFill>
                  <a:schemeClr val="tx1"/>
                </a:solidFill>
                <a:latin typeface="汉仪文黑-65W" panose="00020600040101010101" pitchFamily="18" charset="-122"/>
                <a:ea typeface="汉仪文黑-65W" panose="00020600040101010101" pitchFamily="18" charset="-122"/>
              </a:rPr>
              <a:t>；</a:t>
            </a:r>
            <a:endParaRPr lang="en-US" altLang="zh-CN" sz="1800" kern="1200" dirty="0" smtClean="0">
              <a:solidFill>
                <a:schemeClr val="tx1"/>
              </a:solidFill>
              <a:latin typeface="汉仪文黑-65W" panose="00020600040101010101" pitchFamily="18" charset="-122"/>
              <a:ea typeface="汉仪文黑-65W" panose="00020600040101010101" pitchFamily="18" charset="-122"/>
            </a:endParaRPr>
          </a:p>
          <a:p>
            <a:pPr algn="just">
              <a:lnSpc>
                <a:spcPct val="170000"/>
              </a:lnSpc>
              <a:spcAft>
                <a:spcPts val="500"/>
              </a:spcAft>
              <a:defRPr/>
            </a:pPr>
            <a:r>
              <a:rPr lang="zh-CN" altLang="en-US" sz="1800" kern="1200" dirty="0">
                <a:solidFill>
                  <a:schemeClr val="tx1"/>
                </a:solidFill>
                <a:latin typeface="汉仪文黑-65W" panose="00020600040101010101" pitchFamily="18" charset="-122"/>
                <a:ea typeface="汉仪文黑-65W" panose="00020600040101010101" pitchFamily="18" charset="-122"/>
              </a:rPr>
              <a:t>在思想交流中实现团结，故能增强凝聚力；</a:t>
            </a:r>
          </a:p>
          <a:p>
            <a:pPr algn="just">
              <a:lnSpc>
                <a:spcPct val="170000"/>
              </a:lnSpc>
              <a:spcAft>
                <a:spcPts val="500"/>
              </a:spcAft>
              <a:defRPr/>
            </a:pPr>
            <a:r>
              <a:rPr lang="zh-CN" altLang="en-US" sz="1800" kern="1200" dirty="0">
                <a:solidFill>
                  <a:schemeClr val="tx1"/>
                </a:solidFill>
                <a:latin typeface="汉仪文黑-65W" panose="00020600040101010101" pitchFamily="18" charset="-122"/>
                <a:ea typeface="汉仪文黑-65W" panose="00020600040101010101" pitchFamily="18" charset="-122"/>
              </a:rPr>
              <a:t>在政治生活中强化党性观念、纪律观念，故能提高战斗力。</a:t>
            </a:r>
          </a:p>
        </p:txBody>
      </p:sp>
    </p:spTree>
    <p:extLst>
      <p:ext uri="{BB962C8B-B14F-4D97-AF65-F5344CB8AC3E}">
        <p14:creationId xmlns:p14="http://schemas.microsoft.com/office/powerpoint/2010/main" xmlns="" val="340623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4" name="十字箭头 3"/>
          <p:cNvSpPr/>
          <p:nvPr/>
        </p:nvSpPr>
        <p:spPr>
          <a:xfrm>
            <a:off x="527844" y="2137420"/>
            <a:ext cx="2433831" cy="2293815"/>
          </a:xfrm>
          <a:prstGeom prst="quadArrow">
            <a:avLst>
              <a:gd name="adj1" fmla="val 2000"/>
              <a:gd name="adj2" fmla="val 4000"/>
              <a:gd name="adj3" fmla="val 5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 name="组合 4"/>
          <p:cNvGrpSpPr>
            <a:grpSpLocks noChangeAspect="1"/>
          </p:cNvGrpSpPr>
          <p:nvPr/>
        </p:nvGrpSpPr>
        <p:grpSpPr>
          <a:xfrm>
            <a:off x="1255294" y="2788884"/>
            <a:ext cx="424677" cy="424677"/>
            <a:chOff x="4432666" y="1953520"/>
            <a:chExt cx="1529503" cy="1529503"/>
          </a:xfrm>
          <a:solidFill>
            <a:srgbClr val="FF0000"/>
          </a:solidFill>
        </p:grpSpPr>
        <p:sp>
          <p:nvSpPr>
            <p:cNvPr id="6" name="任意多边形 5"/>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lvl="0" algn="ctr" defTabSz="1644650">
                <a:lnSpc>
                  <a:spcPct val="90000"/>
                </a:lnSpc>
                <a:spcBef>
                  <a:spcPct val="0"/>
                </a:spcBef>
                <a:spcAft>
                  <a:spcPct val="35000"/>
                </a:spcAft>
              </a:pPr>
              <a:endParaRPr lang="zh-CN" altLang="en-US" sz="3700" kern="1200" dirty="0"/>
            </a:p>
          </p:txBody>
        </p:sp>
        <p:pic>
          <p:nvPicPr>
            <p:cNvPr id="7" name="图片 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95114" y="2315966"/>
              <a:ext cx="804605" cy="804605"/>
            </a:xfrm>
            <a:prstGeom prst="rect">
              <a:avLst/>
            </a:prstGeom>
            <a:grpFill/>
          </p:spPr>
        </p:pic>
      </p:grpSp>
      <p:grpSp>
        <p:nvGrpSpPr>
          <p:cNvPr id="5" name="组合 7"/>
          <p:cNvGrpSpPr>
            <a:grpSpLocks noChangeAspect="1"/>
          </p:cNvGrpSpPr>
          <p:nvPr/>
        </p:nvGrpSpPr>
        <p:grpSpPr>
          <a:xfrm>
            <a:off x="1061386" y="3361556"/>
            <a:ext cx="618586" cy="618586"/>
            <a:chOff x="4432666" y="3750686"/>
            <a:chExt cx="1529503" cy="1529503"/>
          </a:xfrm>
          <a:solidFill>
            <a:srgbClr val="C00000"/>
          </a:solidFill>
        </p:grpSpPr>
        <p:sp>
          <p:nvSpPr>
            <p:cNvPr id="9" name="任意多边形 8"/>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644650">
                <a:lnSpc>
                  <a:spcPct val="90000"/>
                </a:lnSpc>
                <a:spcBef>
                  <a:spcPct val="0"/>
                </a:spcBef>
                <a:spcAft>
                  <a:spcPct val="35000"/>
                </a:spcAft>
              </a:pPr>
              <a:endParaRPr lang="zh-CN" altLang="en-US" sz="3700"/>
            </a:p>
          </p:txBody>
        </p:sp>
        <p:pic>
          <p:nvPicPr>
            <p:cNvPr id="10" name="图片 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724774" y="4043880"/>
              <a:ext cx="945284" cy="945284"/>
            </a:xfrm>
            <a:prstGeom prst="rect">
              <a:avLst/>
            </a:prstGeom>
            <a:grpFill/>
          </p:spPr>
        </p:pic>
      </p:grpSp>
      <p:grpSp>
        <p:nvGrpSpPr>
          <p:cNvPr id="8" name="组合 10"/>
          <p:cNvGrpSpPr>
            <a:grpSpLocks noChangeAspect="1"/>
          </p:cNvGrpSpPr>
          <p:nvPr/>
        </p:nvGrpSpPr>
        <p:grpSpPr>
          <a:xfrm>
            <a:off x="1823988" y="2591621"/>
            <a:ext cx="625919" cy="625919"/>
            <a:chOff x="6229832" y="1953520"/>
            <a:chExt cx="1529503" cy="1529503"/>
          </a:xfrm>
          <a:solidFill>
            <a:srgbClr val="FF0000"/>
          </a:solidFill>
        </p:grpSpPr>
        <p:sp>
          <p:nvSpPr>
            <p:cNvPr id="12" name="任意多边形 11"/>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644650">
                <a:lnSpc>
                  <a:spcPct val="90000"/>
                </a:lnSpc>
                <a:spcBef>
                  <a:spcPct val="0"/>
                </a:spcBef>
                <a:spcAft>
                  <a:spcPct val="35000"/>
                </a:spcAft>
              </a:pPr>
              <a:endParaRPr lang="zh-CN" altLang="en-US" sz="3700"/>
            </a:p>
          </p:txBody>
        </p:sp>
        <p:pic>
          <p:nvPicPr>
            <p:cNvPr id="13" name="图片 12"/>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470767" y="2435557"/>
              <a:ext cx="1046362" cy="565425"/>
            </a:xfrm>
            <a:prstGeom prst="rect">
              <a:avLst/>
            </a:prstGeom>
            <a:grpFill/>
          </p:spPr>
        </p:pic>
      </p:grpSp>
      <p:grpSp>
        <p:nvGrpSpPr>
          <p:cNvPr id="11" name="组合 13"/>
          <p:cNvGrpSpPr>
            <a:grpSpLocks noChangeAspect="1"/>
          </p:cNvGrpSpPr>
          <p:nvPr/>
        </p:nvGrpSpPr>
        <p:grpSpPr>
          <a:xfrm>
            <a:off x="1823988" y="3361556"/>
            <a:ext cx="442283" cy="442283"/>
            <a:chOff x="6229832" y="3750686"/>
            <a:chExt cx="1529503" cy="1529503"/>
          </a:xfrm>
          <a:solidFill>
            <a:srgbClr val="C00000"/>
          </a:solidFill>
        </p:grpSpPr>
        <p:sp>
          <p:nvSpPr>
            <p:cNvPr id="15" name="任意多边形 14"/>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lvl="0" algn="ctr" defTabSz="1644650">
                <a:lnSpc>
                  <a:spcPct val="90000"/>
                </a:lnSpc>
                <a:spcBef>
                  <a:spcPct val="0"/>
                </a:spcBef>
                <a:spcAft>
                  <a:spcPct val="35000"/>
                </a:spcAft>
              </a:pPr>
              <a:endParaRPr lang="zh-CN" altLang="en-US" sz="3700" kern="1200"/>
            </a:p>
          </p:txBody>
        </p:sp>
        <p:pic>
          <p:nvPicPr>
            <p:cNvPr id="16" name="图片 15"/>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566360" y="4090165"/>
              <a:ext cx="855175" cy="855175"/>
            </a:xfrm>
            <a:prstGeom prst="rect">
              <a:avLst/>
            </a:prstGeom>
            <a:grpFill/>
          </p:spPr>
        </p:pic>
      </p:grpSp>
      <p:sp>
        <p:nvSpPr>
          <p:cNvPr id="17" name="文本框 16"/>
          <p:cNvSpPr txBox="1"/>
          <p:nvPr/>
        </p:nvSpPr>
        <p:spPr>
          <a:xfrm>
            <a:off x="323528" y="1124324"/>
            <a:ext cx="7596336" cy="892552"/>
          </a:xfrm>
          <a:prstGeom prst="rect">
            <a:avLst/>
          </a:prstGeom>
          <a:noFill/>
        </p:spPr>
        <p:txBody>
          <a:bodyPr wrap="square" rtlCol="0">
            <a:spAutoFit/>
          </a:bodyPr>
          <a:lstStyle/>
          <a:p>
            <a:r>
              <a:rPr lang="zh-CN" altLang="en-US" sz="2800" b="1" dirty="0" smtClean="0">
                <a:latin typeface="方正正大黑简体" panose="02000000000000000000" pitchFamily="2" charset="-122"/>
                <a:ea typeface="方正正大黑简体" panose="02000000000000000000" pitchFamily="2" charset="-122"/>
              </a:rPr>
              <a:t>严肃党内政治生活</a:t>
            </a:r>
            <a:endParaRPr lang="en-US" altLang="zh-CN" sz="2800" b="1" dirty="0" smtClean="0">
              <a:latin typeface="方正正大黑简体" panose="02000000000000000000" pitchFamily="2" charset="-122"/>
              <a:ea typeface="方正正大黑简体" panose="02000000000000000000" pitchFamily="2" charset="-122"/>
            </a:endParaRPr>
          </a:p>
          <a:p>
            <a:r>
              <a:rPr lang="zh-CN" altLang="en-US" sz="2400" b="1" dirty="0" smtClean="0">
                <a:solidFill>
                  <a:srgbClr val="C00000"/>
                </a:solidFill>
                <a:latin typeface="方正正大黑简体" panose="02000000000000000000" pitchFamily="2" charset="-122"/>
                <a:ea typeface="方正正大黑简体" panose="02000000000000000000" pitchFamily="2" charset="-122"/>
              </a:rPr>
              <a:t>是</a:t>
            </a:r>
            <a:r>
              <a:rPr lang="zh-CN" altLang="en-US" sz="2400" b="1" dirty="0">
                <a:solidFill>
                  <a:srgbClr val="C00000"/>
                </a:solidFill>
                <a:latin typeface="方正正大黑简体" panose="02000000000000000000" pitchFamily="2" charset="-122"/>
                <a:ea typeface="方正正大黑简体" panose="02000000000000000000" pitchFamily="2" charset="-122"/>
              </a:rPr>
              <a:t>党组织创造力凝聚力战斗力的源泉</a:t>
            </a:r>
            <a:endParaRPr lang="zh-CN" altLang="en-US" sz="2400" dirty="0">
              <a:solidFill>
                <a:srgbClr val="C00000"/>
              </a:solidFill>
              <a:latin typeface="方正正大黑简体" panose="02000000000000000000" pitchFamily="2" charset="-122"/>
              <a:ea typeface="方正正大黑简体" panose="02000000000000000000" pitchFamily="2" charset="-122"/>
            </a:endParaRPr>
          </a:p>
        </p:txBody>
      </p:sp>
      <p:sp>
        <p:nvSpPr>
          <p:cNvPr id="18" name="MH_Text_1"/>
          <p:cNvSpPr txBox="1"/>
          <p:nvPr>
            <p:custDataLst>
              <p:tags r:id="rId1"/>
            </p:custDataLst>
          </p:nvPr>
        </p:nvSpPr>
        <p:spPr>
          <a:xfrm>
            <a:off x="3347864" y="2372406"/>
            <a:ext cx="4608512" cy="1978299"/>
          </a:xfrm>
          <a:prstGeom prst="rect">
            <a:avLst/>
          </a:prstGeom>
          <a:noFill/>
        </p:spPr>
        <p:txBody>
          <a:bodyPr>
            <a:no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5F5F5">
                    <a:lumMod val="50000"/>
                  </a:sysClr>
                </a:solidFill>
                <a:effectLst/>
                <a:uLnTx/>
                <a:uFillTx/>
                <a:latin typeface="微软雅黑" pitchFamily="34" charset="-122"/>
                <a:ea typeface="微软雅黑" pitchFamily="34" charset="-122"/>
              </a:defRPr>
            </a:lvl1pPr>
          </a:lstStyle>
          <a:p>
            <a:pPr algn="just">
              <a:lnSpc>
                <a:spcPct val="170000"/>
              </a:lnSpc>
              <a:spcAft>
                <a:spcPts val="500"/>
              </a:spcAft>
              <a:defRPr/>
            </a:pPr>
            <a:r>
              <a:rPr lang="zh-CN" altLang="en-US" sz="1800" kern="1200" dirty="0">
                <a:solidFill>
                  <a:schemeClr val="tx1"/>
                </a:solidFill>
                <a:latin typeface="汉仪文黑-65W" panose="00020600040101010101" pitchFamily="18" charset="-122"/>
                <a:ea typeface="汉仪文黑-65W" panose="00020600040101010101" pitchFamily="18" charset="-122"/>
              </a:rPr>
              <a:t>“一个班子强不强、有没有战斗力，同有没有严肃认真的党内政治生活密切相关；一个领导干部强不强、威信高不高，也同是否经过严肃认真的党内政治生活锻炼密切相关。”</a:t>
            </a:r>
          </a:p>
        </p:txBody>
      </p:sp>
    </p:spTree>
    <p:extLst>
      <p:ext uri="{BB962C8B-B14F-4D97-AF65-F5344CB8AC3E}">
        <p14:creationId xmlns:p14="http://schemas.microsoft.com/office/powerpoint/2010/main" xmlns="" val="93423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par>
                          <p:cTn id="8" fill="hold">
                            <p:stCondLst>
                              <p:cond delay="1000"/>
                            </p:stCondLst>
                            <p:childTnLst>
                              <p:par>
                                <p:cTn id="9" presetID="18"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Left)">
                                      <p:cBhvr>
                                        <p:cTn id="11" dur="500"/>
                                        <p:tgtEl>
                                          <p:spTgt spid="3"/>
                                        </p:tgtEl>
                                      </p:cBhvr>
                                    </p:animEffect>
                                  </p:childTnLst>
                                </p:cTn>
                              </p:par>
                              <p:par>
                                <p:cTn id="12" presetID="18" presetClass="entr" presetSubtype="3"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upRight)">
                                      <p:cBhvr>
                                        <p:cTn id="14" dur="500"/>
                                        <p:tgtEl>
                                          <p:spTgt spid="8"/>
                                        </p:tgtEl>
                                      </p:cBhvr>
                                    </p:animEffect>
                                  </p:childTnLst>
                                </p:cTn>
                              </p:par>
                              <p:par>
                                <p:cTn id="15" presetID="18" presetClass="entr" presetSubtype="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par>
                                <p:cTn id="18" presetID="18" presetClass="entr" presetSubtype="1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custDataLst>
              <p:tags r:id="rId1"/>
            </p:custDataLst>
          </p:nvPr>
        </p:nvSpPr>
        <p:spPr>
          <a:xfrm>
            <a:off x="-36512" y="1895351"/>
            <a:ext cx="1446419" cy="1143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dirty="0">
                <a:solidFill>
                  <a:srgbClr val="FFFFFF"/>
                </a:solidFill>
                <a:latin typeface="Impact" panose="020B0806030902050204" pitchFamily="34" charset="0"/>
              </a:rPr>
              <a:t>Part </a:t>
            </a:r>
            <a:r>
              <a:rPr lang="en-US" altLang="zh-CN" sz="4000" dirty="0" smtClean="0">
                <a:solidFill>
                  <a:srgbClr val="FFFFFF"/>
                </a:solidFill>
                <a:latin typeface="Impact" panose="020B0806030902050204" pitchFamily="34" charset="0"/>
              </a:rPr>
              <a:t>2</a:t>
            </a:r>
            <a:endParaRPr lang="zh-CN" altLang="en-US" sz="4000" dirty="0">
              <a:solidFill>
                <a:srgbClr val="FFFFFF"/>
              </a:solidFill>
              <a:latin typeface="Impact" panose="020B0806030902050204" pitchFamily="34" charset="0"/>
            </a:endParaRPr>
          </a:p>
        </p:txBody>
      </p:sp>
      <p:sp>
        <p:nvSpPr>
          <p:cNvPr id="28" name="直角三角形 27"/>
          <p:cNvSpPr/>
          <p:nvPr>
            <p:custDataLst>
              <p:tags r:id="rId2"/>
            </p:custDataLst>
          </p:nvPr>
        </p:nvSpPr>
        <p:spPr>
          <a:xfrm>
            <a:off x="1409908" y="1895351"/>
            <a:ext cx="87313" cy="1508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29" name="直角三角形 28"/>
          <p:cNvSpPr/>
          <p:nvPr>
            <p:custDataLst>
              <p:tags r:id="rId3"/>
            </p:custDataLst>
          </p:nvPr>
        </p:nvSpPr>
        <p:spPr>
          <a:xfrm flipV="1">
            <a:off x="1409908" y="2887539"/>
            <a:ext cx="87313" cy="1508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0" name="矩形 29"/>
          <p:cNvSpPr/>
          <p:nvPr>
            <p:custDataLst>
              <p:tags r:id="rId4"/>
            </p:custDataLst>
          </p:nvPr>
        </p:nvSpPr>
        <p:spPr>
          <a:xfrm>
            <a:off x="1409907" y="2046164"/>
            <a:ext cx="7641892" cy="5953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zh-CN" sz="2200" dirty="0">
                <a:latin typeface="华康俪金黑W8(P)" panose="020B0800000000000000" pitchFamily="34" charset="-122"/>
                <a:ea typeface="华康俪金黑W8(P)" panose="020B0800000000000000" pitchFamily="34" charset="-122"/>
              </a:rPr>
              <a:t>全面准确把握新形势下加强和规范党内政治生活的内容要求</a:t>
            </a:r>
            <a:endParaRPr lang="zh-CN" altLang="en-US" sz="2200" dirty="0">
              <a:latin typeface="华康俪金黑W8(P)" panose="020B0800000000000000" pitchFamily="34" charset="-122"/>
              <a:ea typeface="华康俪金黑W8(P)" panose="020B0800000000000000" pitchFamily="34" charset="-122"/>
            </a:endParaRPr>
          </a:p>
        </p:txBody>
      </p:sp>
      <p:sp>
        <p:nvSpPr>
          <p:cNvPr id="31" name="矩形 30"/>
          <p:cNvSpPr/>
          <p:nvPr>
            <p:custDataLst>
              <p:tags r:id="rId5"/>
            </p:custDataLst>
          </p:nvPr>
        </p:nvSpPr>
        <p:spPr>
          <a:xfrm>
            <a:off x="1409907" y="2641476"/>
            <a:ext cx="7641892" cy="2460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endParaRPr lang="en-US" altLang="zh-CN" sz="1500" dirty="0">
              <a:solidFill>
                <a:srgbClr val="FFFFFF"/>
              </a:solidFill>
              <a:latin typeface="微软雅黑" panose="020B0503020204020204" pitchFamily="34" charset="-122"/>
              <a:ea typeface="微软雅黑" panose="020B0503020204020204" pitchFamily="34" charset="-122"/>
            </a:endParaRPr>
          </a:p>
        </p:txBody>
      </p:sp>
      <p:sp>
        <p:nvSpPr>
          <p:cNvPr id="32" name="矩形 31"/>
          <p:cNvSpPr/>
          <p:nvPr>
            <p:custDataLst>
              <p:tags r:id="rId6"/>
            </p:custDataLst>
          </p:nvPr>
        </p:nvSpPr>
        <p:spPr>
          <a:xfrm>
            <a:off x="9051800" y="1895351"/>
            <a:ext cx="111125" cy="11430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3" name="直角三角形 32"/>
          <p:cNvSpPr/>
          <p:nvPr>
            <p:custDataLst>
              <p:tags r:id="rId7"/>
            </p:custDataLst>
          </p:nvPr>
        </p:nvSpPr>
        <p:spPr>
          <a:xfrm flipH="1">
            <a:off x="8964488" y="1895351"/>
            <a:ext cx="87313" cy="150813"/>
          </a:xfrm>
          <a:prstGeom prst="rtTriangle">
            <a:avLst/>
          </a:prstGeom>
          <a:solidFill>
            <a:srgbClr val="6325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4" name="直角三角形 33"/>
          <p:cNvSpPr/>
          <p:nvPr>
            <p:custDataLst>
              <p:tags r:id="rId8"/>
            </p:custDataLst>
          </p:nvPr>
        </p:nvSpPr>
        <p:spPr>
          <a:xfrm flipH="1" flipV="1">
            <a:off x="8964488" y="2887539"/>
            <a:ext cx="87313" cy="150813"/>
          </a:xfrm>
          <a:prstGeom prst="rtTriangle">
            <a:avLst/>
          </a:prstGeom>
          <a:solidFill>
            <a:srgbClr val="6325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Tree>
    <p:extLst>
      <p:ext uri="{BB962C8B-B14F-4D97-AF65-F5344CB8AC3E}">
        <p14:creationId xmlns:p14="http://schemas.microsoft.com/office/powerpoint/2010/main" xmlns="" val="3276243555"/>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913284"/>
            <a:ext cx="8604448" cy="430887"/>
          </a:xfrm>
          <a:prstGeom prst="rect">
            <a:avLst/>
          </a:prstGeom>
        </p:spPr>
        <p:txBody>
          <a:bodyPr wrap="square">
            <a:spAutoFit/>
          </a:bodyPr>
          <a:lstStyle/>
          <a:p>
            <a:r>
              <a:rPr lang="zh-CN" altLang="zh-CN" sz="2200" dirty="0">
                <a:latin typeface="方正正大黑简体" panose="02000000000000000000" pitchFamily="2" charset="-122"/>
                <a:ea typeface="方正正大黑简体" panose="02000000000000000000" pitchFamily="2" charset="-122"/>
              </a:rPr>
              <a:t>（一）把握新形势下加强和规范党内政治生活的总的方针要求</a:t>
            </a:r>
          </a:p>
        </p:txBody>
      </p:sp>
      <p:sp>
        <p:nvSpPr>
          <p:cNvPr id="3" name="矩形 2"/>
          <p:cNvSpPr/>
          <p:nvPr/>
        </p:nvSpPr>
        <p:spPr>
          <a:xfrm>
            <a:off x="3779912" y="1633364"/>
            <a:ext cx="5117728" cy="30931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352425" algn="just">
              <a:lnSpc>
                <a:spcPts val="2600"/>
              </a:lnSpc>
              <a:spcAft>
                <a:spcPts val="0"/>
              </a:spcAft>
            </a:pPr>
            <a:r>
              <a:rPr lang="zh-CN" altLang="zh-CN" sz="1600" kern="100" dirty="0" smtClean="0">
                <a:latin typeface="汉仪文黑-65W" panose="00020600040101010101" pitchFamily="18" charset="-122"/>
                <a:ea typeface="汉仪文黑-65W" panose="00020600040101010101" pitchFamily="18" charset="-122"/>
              </a:rPr>
              <a:t>新</a:t>
            </a:r>
            <a:r>
              <a:rPr lang="zh-CN" altLang="zh-CN" sz="1600" kern="100" dirty="0">
                <a:latin typeface="汉仪文黑-65W" panose="00020600040101010101" pitchFamily="18" charset="-122"/>
                <a:ea typeface="汉仪文黑-65W" panose="00020600040101010101" pitchFamily="18" charset="-122"/>
              </a:rPr>
              <a:t>形势下加强和规范党内政治生活，必须以党章为根本遵循，坚持党的政治路线、思想路线、组织路线、群众路线，</a:t>
            </a:r>
            <a:r>
              <a:rPr lang="zh-CN" altLang="zh-CN" sz="1600" b="1" kern="100" dirty="0">
                <a:latin typeface="汉仪文黑-65W" panose="00020600040101010101" pitchFamily="18" charset="-122"/>
                <a:ea typeface="汉仪文黑-65W" panose="00020600040101010101" pitchFamily="18" charset="-122"/>
              </a:rPr>
              <a:t>着力</a:t>
            </a:r>
            <a:r>
              <a:rPr lang="zh-CN" altLang="zh-CN" sz="1600" kern="100" dirty="0">
                <a:latin typeface="汉仪文黑-65W" panose="00020600040101010101" pitchFamily="18" charset="-122"/>
                <a:ea typeface="汉仪文黑-65W" panose="00020600040101010101" pitchFamily="18" charset="-122"/>
              </a:rPr>
              <a:t>增强党内政治生活的政治性、时代性、原则性、战斗性，</a:t>
            </a:r>
            <a:r>
              <a:rPr lang="zh-CN" altLang="zh-CN" sz="1600" b="1" kern="100" dirty="0">
                <a:latin typeface="汉仪文黑-65W" panose="00020600040101010101" pitchFamily="18" charset="-122"/>
                <a:ea typeface="汉仪文黑-65W" panose="00020600040101010101" pitchFamily="18" charset="-122"/>
              </a:rPr>
              <a:t>着力</a:t>
            </a:r>
            <a:r>
              <a:rPr lang="zh-CN" altLang="zh-CN" sz="1600" kern="100" dirty="0">
                <a:latin typeface="汉仪文黑-65W" panose="00020600040101010101" pitchFamily="18" charset="-122"/>
                <a:ea typeface="汉仪文黑-65W" panose="00020600040101010101" pitchFamily="18" charset="-122"/>
              </a:rPr>
              <a:t>增强党自我净化、自我完善、自我革新、自我提高能力，</a:t>
            </a:r>
            <a:r>
              <a:rPr lang="zh-CN" altLang="zh-CN" sz="1600" b="1" kern="100" dirty="0">
                <a:latin typeface="汉仪文黑-65W" panose="00020600040101010101" pitchFamily="18" charset="-122"/>
                <a:ea typeface="汉仪文黑-65W" panose="00020600040101010101" pitchFamily="18" charset="-122"/>
              </a:rPr>
              <a:t>着力</a:t>
            </a:r>
            <a:r>
              <a:rPr lang="zh-CN" altLang="zh-CN" sz="1600" kern="100" dirty="0">
                <a:latin typeface="汉仪文黑-65W" panose="00020600040101010101" pitchFamily="18" charset="-122"/>
                <a:ea typeface="汉仪文黑-65W" panose="00020600040101010101" pitchFamily="18" charset="-122"/>
              </a:rPr>
              <a:t>提高党的领导水平和执政水平、增强拒腐防变和抵御风险能力，</a:t>
            </a:r>
            <a:r>
              <a:rPr lang="zh-CN" altLang="zh-CN" sz="1600" b="1" kern="100" dirty="0">
                <a:latin typeface="汉仪文黑-65W" panose="00020600040101010101" pitchFamily="18" charset="-122"/>
                <a:ea typeface="汉仪文黑-65W" panose="00020600040101010101" pitchFamily="18" charset="-122"/>
              </a:rPr>
              <a:t>着力</a:t>
            </a:r>
            <a:r>
              <a:rPr lang="zh-CN" altLang="zh-CN" sz="1600" kern="100" dirty="0">
                <a:latin typeface="汉仪文黑-65W" panose="00020600040101010101" pitchFamily="18" charset="-122"/>
                <a:ea typeface="汉仪文黑-65W" panose="00020600040101010101" pitchFamily="18" charset="-122"/>
              </a:rPr>
              <a:t>维护党中央权威、保证党的团结统一、保持党的先进性和纯洁性，努力在全党形成又有集中又有民主、又有纪律又有自由、又有统一意志又有个人心情舒畅生动活泼的政治局面。</a:t>
            </a:r>
            <a:endParaRPr lang="zh-CN" altLang="zh-CN" sz="1050" kern="100" dirty="0">
              <a:effectLst/>
              <a:latin typeface="汉仪文黑-65W" panose="00020600040101010101" pitchFamily="18" charset="-122"/>
              <a:ea typeface="汉仪文黑-65W" panose="00020600040101010101" pitchFamily="18" charset="-122"/>
            </a:endParaRPr>
          </a:p>
        </p:txBody>
      </p:sp>
      <p:sp>
        <p:nvSpPr>
          <p:cNvPr id="29" name="直接连接符 2"/>
          <p:cNvSpPr>
            <a:spLocks noChangeShapeType="1"/>
          </p:cNvSpPr>
          <p:nvPr/>
        </p:nvSpPr>
        <p:spPr bwMode="auto">
          <a:xfrm>
            <a:off x="467543" y="1768362"/>
            <a:ext cx="2232247" cy="0"/>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30" name="圆角矩形 3"/>
          <p:cNvSpPr>
            <a:spLocks noChangeArrowheads="1"/>
          </p:cNvSpPr>
          <p:nvPr/>
        </p:nvSpPr>
        <p:spPr bwMode="auto">
          <a:xfrm>
            <a:off x="395536" y="1361961"/>
            <a:ext cx="5103813" cy="406400"/>
          </a:xfrm>
          <a:prstGeom prst="roundRect">
            <a:avLst>
              <a:gd name="adj" fmla="val 3099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zh-CN" altLang="en-US" sz="2000" b="1" dirty="0">
                <a:solidFill>
                  <a:srgbClr val="C00000"/>
                </a:solidFill>
                <a:latin typeface="微软雅黑" pitchFamily="34" charset="-122"/>
                <a:ea typeface="微软雅黑" pitchFamily="34" charset="-122"/>
                <a:sym typeface="微软雅黑" pitchFamily="34" charset="-122"/>
              </a:rPr>
              <a:t>六中全会公报强调：</a:t>
            </a:r>
            <a:endParaRPr lang="zh-CN" altLang="en-US" dirty="0">
              <a:solidFill>
                <a:srgbClr val="C00000"/>
              </a:solidFill>
            </a:endParaRPr>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xmlns="" val="0"/>
              </a:ext>
            </a:extLst>
          </a:blip>
          <a:srcRect l="2274" r="2680" b="13855"/>
          <a:stretch/>
        </p:blipFill>
        <p:spPr>
          <a:xfrm>
            <a:off x="467544" y="1921396"/>
            <a:ext cx="3069480" cy="1872208"/>
          </a:xfrm>
          <a:prstGeom prst="rect">
            <a:avLst/>
          </a:prstGeom>
          <a:ln w="19050" cap="sq">
            <a:solidFill>
              <a:srgbClr val="CF3E00"/>
            </a:solidFill>
            <a:prstDash val="solid"/>
            <a:miter lim="800000"/>
          </a:ln>
          <a:effectLst>
            <a:outerShdw blurRad="50800" dist="38100" dir="2700000" algn="tl" rotWithShape="0">
              <a:srgbClr val="000000">
                <a:alpha val="43000"/>
              </a:srgbClr>
            </a:outerShdw>
          </a:effectLst>
        </p:spPr>
      </p:pic>
      <p:sp>
        <p:nvSpPr>
          <p:cNvPr id="7" name="文本框 6"/>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185020595"/>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19906" y="1543332"/>
            <a:ext cx="3055565" cy="923330"/>
          </a:xfrm>
          <a:prstGeom prst="rect">
            <a:avLst/>
          </a:prstGeom>
        </p:spPr>
        <p:txBody>
          <a:bodyPr wrap="square">
            <a:spAutoFit/>
          </a:bodyPr>
          <a:lstStyle/>
          <a:p>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党组织和党员的一切政治活动都要在党章的规定下进行，都要维护党章的权威性。</a:t>
            </a:r>
            <a:endParaRPr lang="zh-CN" altLang="en-US" kern="100" dirty="0">
              <a:latin typeface="汉仪文黑-65W" panose="00020600040101010101" pitchFamily="18" charset="-122"/>
              <a:ea typeface="汉仪文黑-65W" panose="00020600040101010101" pitchFamily="18" charset="-122"/>
              <a:cs typeface="Times New Roman" panose="02020603050405020304" pitchFamily="18" charset="0"/>
            </a:endParaRPr>
          </a:p>
        </p:txBody>
      </p:sp>
      <p:sp>
        <p:nvSpPr>
          <p:cNvPr id="8" name="直接连接符 2"/>
          <p:cNvSpPr>
            <a:spLocks noChangeShapeType="1"/>
          </p:cNvSpPr>
          <p:nvPr/>
        </p:nvSpPr>
        <p:spPr bwMode="auto">
          <a:xfrm flipV="1">
            <a:off x="683567" y="1605619"/>
            <a:ext cx="2736304" cy="1"/>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9" name="圆角矩形 3"/>
          <p:cNvSpPr>
            <a:spLocks noChangeArrowheads="1"/>
          </p:cNvSpPr>
          <p:nvPr/>
        </p:nvSpPr>
        <p:spPr bwMode="auto">
          <a:xfrm>
            <a:off x="611560" y="1199219"/>
            <a:ext cx="5103813" cy="406400"/>
          </a:xfrm>
          <a:prstGeom prst="roundRect">
            <a:avLst>
              <a:gd name="adj" fmla="val 3099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en-US" altLang="zh-CN" sz="2000" b="1" dirty="0" smtClean="0">
                <a:solidFill>
                  <a:srgbClr val="C00000"/>
                </a:solidFill>
                <a:latin typeface="微软雅黑" pitchFamily="34" charset="-122"/>
                <a:ea typeface="微软雅黑" pitchFamily="34" charset="-122"/>
                <a:sym typeface="微软雅黑" pitchFamily="34" charset="-122"/>
              </a:rPr>
              <a:t>1.</a:t>
            </a:r>
            <a:r>
              <a:rPr lang="zh-CN" altLang="en-US" sz="2000" b="1" dirty="0" smtClean="0">
                <a:solidFill>
                  <a:srgbClr val="C00000"/>
                </a:solidFill>
                <a:latin typeface="微软雅黑" pitchFamily="34" charset="-122"/>
                <a:ea typeface="微软雅黑" pitchFamily="34" charset="-122"/>
                <a:sym typeface="微软雅黑" pitchFamily="34" charset="-122"/>
              </a:rPr>
              <a:t>以</a:t>
            </a:r>
            <a:r>
              <a:rPr lang="zh-CN" altLang="en-US" sz="2000" b="1" dirty="0">
                <a:solidFill>
                  <a:srgbClr val="C00000"/>
                </a:solidFill>
                <a:latin typeface="微软雅黑" pitchFamily="34" charset="-122"/>
                <a:ea typeface="微软雅黑" pitchFamily="34" charset="-122"/>
                <a:sym typeface="微软雅黑" pitchFamily="34" charset="-122"/>
              </a:rPr>
              <a:t>党章为根本</a:t>
            </a:r>
            <a:r>
              <a:rPr lang="zh-CN" altLang="en-US" sz="2000" b="1" dirty="0" smtClean="0">
                <a:solidFill>
                  <a:srgbClr val="C00000"/>
                </a:solidFill>
                <a:latin typeface="微软雅黑" pitchFamily="34" charset="-122"/>
                <a:ea typeface="微软雅黑" pitchFamily="34" charset="-122"/>
                <a:sym typeface="微软雅黑" pitchFamily="34" charset="-122"/>
              </a:rPr>
              <a:t>遵循</a:t>
            </a:r>
            <a:endParaRPr lang="zh-CN" altLang="en-US" dirty="0">
              <a:solidFill>
                <a:srgbClr val="C00000"/>
              </a:solidFill>
            </a:endParaRPr>
          </a:p>
        </p:txBody>
      </p:sp>
      <p:sp>
        <p:nvSpPr>
          <p:cNvPr id="13" name="椭圆 12"/>
          <p:cNvSpPr/>
          <p:nvPr/>
        </p:nvSpPr>
        <p:spPr bwMode="auto">
          <a:xfrm>
            <a:off x="785591" y="3538172"/>
            <a:ext cx="170799" cy="170799"/>
          </a:xfrm>
          <a:prstGeom prst="ellipse">
            <a:avLst/>
          </a:prstGeom>
          <a:solidFill>
            <a:srgbClr val="FF0000"/>
          </a:solidFill>
          <a:ln w="38100" cap="flat" cmpd="sng" algn="ctr">
            <a:solidFill>
              <a:sysClr val="window" lastClr="F5F5F5">
                <a:lumMod val="7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latin typeface="微软雅黑"/>
            </a:endParaRPr>
          </a:p>
        </p:txBody>
      </p:sp>
      <p:sp>
        <p:nvSpPr>
          <p:cNvPr id="10" name="矩形 9"/>
          <p:cNvSpPr/>
          <p:nvPr/>
        </p:nvSpPr>
        <p:spPr>
          <a:xfrm>
            <a:off x="968553" y="3503452"/>
            <a:ext cx="3434889" cy="1754326"/>
          </a:xfrm>
          <a:prstGeom prst="rect">
            <a:avLst/>
          </a:prstGeom>
        </p:spPr>
        <p:txBody>
          <a:bodyPr wrap="square">
            <a:spAutoFit/>
          </a:bodyPr>
          <a:lstStyle/>
          <a:p>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党章是管党治党的总章程，是党的根本大法，它规定党的性质、指导思想、纲领任务、组织结构、组织制度，党员的条件、权利、义务和纪律等，是全党一体遵循的思想和行为规范。</a:t>
            </a:r>
            <a:endParaRPr lang="zh-CN" altLang="en-US" dirty="0">
              <a:latin typeface="汉仪文黑-65W" panose="00020600040101010101" pitchFamily="18" charset="-122"/>
              <a:ea typeface="汉仪文黑-65W" panose="00020600040101010101" pitchFamily="18" charset="-122"/>
            </a:endParaRPr>
          </a:p>
        </p:txBody>
      </p:sp>
      <p:sp>
        <p:nvSpPr>
          <p:cNvPr id="15" name="椭圆 14"/>
          <p:cNvSpPr/>
          <p:nvPr/>
        </p:nvSpPr>
        <p:spPr bwMode="auto">
          <a:xfrm>
            <a:off x="4617225" y="1592822"/>
            <a:ext cx="170799" cy="170799"/>
          </a:xfrm>
          <a:prstGeom prst="ellipse">
            <a:avLst/>
          </a:prstGeom>
          <a:solidFill>
            <a:srgbClr val="FF0000"/>
          </a:solidFill>
          <a:ln w="38100" cap="flat" cmpd="sng" algn="ctr">
            <a:solidFill>
              <a:sysClr val="window" lastClr="F5F5F5">
                <a:lumMod val="7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latin typeface="微软雅黑"/>
            </a:endParaRPr>
          </a:p>
        </p:txBody>
      </p:sp>
      <p:pic>
        <p:nvPicPr>
          <p:cNvPr id="16" name="图片 15"/>
          <p:cNvPicPr>
            <a:picLocks noChangeAspect="1"/>
          </p:cNvPicPr>
          <p:nvPr/>
        </p:nvPicPr>
        <p:blipFill rotWithShape="1">
          <a:blip r:embed="rId2">
            <a:extLst>
              <a:ext uri="{28A0092B-C50C-407E-A947-70E740481C1C}">
                <a14:useLocalDpi xmlns:a14="http://schemas.microsoft.com/office/drawing/2010/main" xmlns="" val="0"/>
              </a:ext>
            </a:extLst>
          </a:blip>
          <a:srcRect r="8129"/>
          <a:stretch/>
        </p:blipFill>
        <p:spPr>
          <a:xfrm>
            <a:off x="4788024" y="2511456"/>
            <a:ext cx="3078391" cy="2053432"/>
          </a:xfrm>
          <a:prstGeom prst="rect">
            <a:avLst/>
          </a:prstGeom>
          <a:ln w="12700">
            <a:solidFill>
              <a:srgbClr val="C00000"/>
            </a:solidFill>
          </a:ln>
          <a:effectLst>
            <a:outerShdw blurRad="292100" dist="139700" dir="2700000" algn="tl" rotWithShape="0">
              <a:srgbClr val="333333">
                <a:alpha val="65000"/>
              </a:srgbClr>
            </a:outerShdw>
          </a:effectLst>
        </p:spPr>
      </p:pic>
      <p:pic>
        <p:nvPicPr>
          <p:cNvPr id="7" name="图片 6"/>
          <p:cNvPicPr>
            <a:picLocks noChangeAspect="1"/>
          </p:cNvPicPr>
          <p:nvPr/>
        </p:nvPicPr>
        <p:blipFill rotWithShape="1">
          <a:blip r:embed="rId3">
            <a:extLst>
              <a:ext uri="{28A0092B-C50C-407E-A947-70E740481C1C}">
                <a14:useLocalDpi xmlns:a14="http://schemas.microsoft.com/office/drawing/2010/main" xmlns="" val="0"/>
              </a:ext>
            </a:extLst>
          </a:blip>
          <a:srcRect l="5868"/>
          <a:stretch/>
        </p:blipFill>
        <p:spPr>
          <a:xfrm>
            <a:off x="1547664" y="1885373"/>
            <a:ext cx="1971700" cy="1466328"/>
          </a:xfrm>
          <a:prstGeom prst="round2DiagRect">
            <a:avLst>
              <a:gd name="adj1" fmla="val 0"/>
              <a:gd name="adj2" fmla="val 0"/>
            </a:avLst>
          </a:prstGeom>
          <a:ln w="12700" cap="sq">
            <a:solidFill>
              <a:srgbClr val="C00000"/>
            </a:solidFill>
            <a:miter lim="800000"/>
          </a:ln>
          <a:effectLst>
            <a:outerShdw blurRad="254000" algn="tl" rotWithShape="0">
              <a:srgbClr val="000000">
                <a:alpha val="43000"/>
              </a:srgbClr>
            </a:outerShdw>
          </a:effectLst>
        </p:spPr>
      </p:pic>
      <p:sp>
        <p:nvSpPr>
          <p:cNvPr id="11" name="矩形 10"/>
          <p:cNvSpPr/>
          <p:nvPr/>
        </p:nvSpPr>
        <p:spPr>
          <a:xfrm>
            <a:off x="104318" y="667128"/>
            <a:ext cx="8604448" cy="430887"/>
          </a:xfrm>
          <a:prstGeom prst="rect">
            <a:avLst/>
          </a:prstGeom>
        </p:spPr>
        <p:txBody>
          <a:bodyPr wrap="square">
            <a:spAutoFit/>
          </a:bodyPr>
          <a:lstStyle/>
          <a:p>
            <a:r>
              <a:rPr lang="zh-CN" altLang="zh-CN" sz="2200" dirty="0">
                <a:latin typeface="方正正大黑简体" panose="02000000000000000000" pitchFamily="2" charset="-122"/>
                <a:ea typeface="方正正大黑简体" panose="02000000000000000000" pitchFamily="2" charset="-122"/>
              </a:rPr>
              <a:t>（一）把握新形势下加强和规范党内政治生活的总的方针要求</a:t>
            </a:r>
          </a:p>
        </p:txBody>
      </p:sp>
      <p:sp>
        <p:nvSpPr>
          <p:cNvPr id="12" name="文本框 11"/>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3342910788"/>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nvSpPr>
        <p:spPr>
          <a:xfrm>
            <a:off x="4593647" y="3882988"/>
            <a:ext cx="1010914" cy="1010914"/>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644650">
              <a:lnSpc>
                <a:spcPct val="90000"/>
              </a:lnSpc>
              <a:spcBef>
                <a:spcPct val="0"/>
              </a:spcBef>
              <a:spcAft>
                <a:spcPct val="35000"/>
              </a:spcAft>
            </a:pPr>
            <a:endParaRPr lang="zh-CN" altLang="en-US" sz="3700"/>
          </a:p>
        </p:txBody>
      </p:sp>
      <p:sp>
        <p:nvSpPr>
          <p:cNvPr id="39" name="任意多边形 38"/>
          <p:cNvSpPr/>
          <p:nvPr/>
        </p:nvSpPr>
        <p:spPr>
          <a:xfrm>
            <a:off x="4593647" y="2769059"/>
            <a:ext cx="987171" cy="987171"/>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lvl="0" algn="ctr" defTabSz="1644650">
              <a:lnSpc>
                <a:spcPct val="90000"/>
              </a:lnSpc>
              <a:spcBef>
                <a:spcPct val="0"/>
              </a:spcBef>
              <a:spcAft>
                <a:spcPct val="35000"/>
              </a:spcAft>
            </a:pPr>
            <a:endParaRPr lang="zh-CN" altLang="en-US" sz="3700" kern="1200" dirty="0"/>
          </a:p>
        </p:txBody>
      </p:sp>
      <p:sp>
        <p:nvSpPr>
          <p:cNvPr id="8" name="直接连接符 2"/>
          <p:cNvSpPr>
            <a:spLocks noChangeShapeType="1"/>
          </p:cNvSpPr>
          <p:nvPr/>
        </p:nvSpPr>
        <p:spPr bwMode="auto">
          <a:xfrm flipV="1">
            <a:off x="251520" y="1633363"/>
            <a:ext cx="6480720" cy="1"/>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latin typeface="方正正大黑简体" panose="02000000000000000000" pitchFamily="2" charset="-122"/>
              <a:ea typeface="方正正大黑简体" panose="02000000000000000000" pitchFamily="2" charset="-122"/>
            </a:endParaRPr>
          </a:p>
        </p:txBody>
      </p:sp>
      <p:sp>
        <p:nvSpPr>
          <p:cNvPr id="9" name="圆角矩形 3"/>
          <p:cNvSpPr>
            <a:spLocks noChangeArrowheads="1"/>
          </p:cNvSpPr>
          <p:nvPr/>
        </p:nvSpPr>
        <p:spPr bwMode="auto">
          <a:xfrm>
            <a:off x="179513" y="1226964"/>
            <a:ext cx="7344815" cy="406400"/>
          </a:xfrm>
          <a:prstGeom prst="roundRect">
            <a:avLst>
              <a:gd name="adj" fmla="val 3099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2.</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坚持</a:t>
            </a:r>
            <a:r>
              <a:rPr lang="zh-CN" altLang="en-US" sz="2000" dirty="0">
                <a:solidFill>
                  <a:srgbClr val="C00000"/>
                </a:solidFill>
                <a:latin typeface="方正正大黑简体" panose="02000000000000000000" pitchFamily="2" charset="-122"/>
                <a:ea typeface="方正正大黑简体" panose="02000000000000000000" pitchFamily="2" charset="-122"/>
                <a:sym typeface="微软雅黑" pitchFamily="34" charset="-122"/>
              </a:rPr>
              <a:t>党的政治路线、思想路线、组织路线、</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群众路线</a:t>
            </a:r>
            <a:endParaRPr lang="zh-CN" altLang="en-US" dirty="0">
              <a:solidFill>
                <a:srgbClr val="C00000"/>
              </a:solidFill>
              <a:latin typeface="方正正大黑简体" panose="02000000000000000000" pitchFamily="2" charset="-122"/>
              <a:ea typeface="方正正大黑简体" panose="02000000000000000000" pitchFamily="2" charset="-122"/>
            </a:endParaRPr>
          </a:p>
        </p:txBody>
      </p:sp>
      <p:sp>
        <p:nvSpPr>
          <p:cNvPr id="11" name="任意多边形 10"/>
          <p:cNvSpPr/>
          <p:nvPr/>
        </p:nvSpPr>
        <p:spPr>
          <a:xfrm rot="4709004">
            <a:off x="379794" y="1597670"/>
            <a:ext cx="954434" cy="1091973"/>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95536" y="1963787"/>
            <a:ext cx="800219" cy="461665"/>
          </a:xfrm>
          <a:prstGeom prst="rect">
            <a:avLst/>
          </a:prstGeom>
        </p:spPr>
        <p:txBody>
          <a:bodyPr wrap="none">
            <a:spAutoFit/>
          </a:bodyPr>
          <a:lstStyle/>
          <a:p>
            <a:r>
              <a:rPr lang="zh-CN" altLang="en-US" sz="2400" b="1" kern="100" dirty="0">
                <a:latin typeface="方正正大黑简体" panose="02000000000000000000" pitchFamily="2" charset="-122"/>
                <a:ea typeface="方正正大黑简体" panose="02000000000000000000" pitchFamily="2" charset="-122"/>
                <a:cs typeface="Times New Roman" panose="02020603050405020304" pitchFamily="18" charset="0"/>
              </a:rPr>
              <a:t>路线</a:t>
            </a:r>
            <a:endParaRPr lang="zh-CN" altLang="en-US" sz="2400" b="1" dirty="0">
              <a:latin typeface="方正正大黑简体" panose="02000000000000000000" pitchFamily="2" charset="-122"/>
              <a:ea typeface="方正正大黑简体" panose="02000000000000000000" pitchFamily="2" charset="-122"/>
            </a:endParaRPr>
          </a:p>
        </p:txBody>
      </p:sp>
      <p:sp>
        <p:nvSpPr>
          <p:cNvPr id="5" name="矩形 4"/>
          <p:cNvSpPr/>
          <p:nvPr/>
        </p:nvSpPr>
        <p:spPr>
          <a:xfrm>
            <a:off x="1382445" y="1727415"/>
            <a:ext cx="5349795" cy="861774"/>
          </a:xfrm>
          <a:prstGeom prst="rect">
            <a:avLst/>
          </a:prstGeom>
        </p:spPr>
        <p:txBody>
          <a:bodyPr wrap="square">
            <a:spAutoFit/>
          </a:bodyPr>
          <a:lstStyle/>
          <a:p>
            <a:pPr>
              <a:lnSpc>
                <a:spcPts val="3000"/>
              </a:lnSpc>
            </a:pPr>
            <a:r>
              <a:rPr lang="zh-CN" altLang="zh-CN" sz="2000" kern="100" dirty="0">
                <a:latin typeface="汉仪文黑-65W" panose="00020600040101010101" pitchFamily="18" charset="-122"/>
                <a:ea typeface="汉仪文黑-65W" panose="00020600040101010101" pitchFamily="18" charset="-122"/>
                <a:cs typeface="Times New Roman" panose="02020603050405020304" pitchFamily="18" charset="0"/>
              </a:rPr>
              <a:t>是政党为实现其奋斗目标所遵循的根本途径，是政党认识世界和改造世界的根本准则。</a:t>
            </a:r>
            <a:endParaRPr lang="zh-CN" altLang="en-US" sz="2000" dirty="0">
              <a:latin typeface="汉仪文黑-65W" panose="00020600040101010101" pitchFamily="18" charset="-122"/>
              <a:ea typeface="汉仪文黑-65W" panose="00020600040101010101" pitchFamily="18" charset="-122"/>
            </a:endParaRPr>
          </a:p>
        </p:txBody>
      </p:sp>
      <p:sp>
        <p:nvSpPr>
          <p:cNvPr id="14" name="十字箭头 13"/>
          <p:cNvSpPr/>
          <p:nvPr/>
        </p:nvSpPr>
        <p:spPr>
          <a:xfrm>
            <a:off x="3087863" y="2425452"/>
            <a:ext cx="2841365" cy="2736304"/>
          </a:xfrm>
          <a:prstGeom prst="quadArrow">
            <a:avLst>
              <a:gd name="adj1" fmla="val 2000"/>
              <a:gd name="adj2" fmla="val 4000"/>
              <a:gd name="adj3" fmla="val 5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任意多边形 16"/>
          <p:cNvSpPr/>
          <p:nvPr/>
        </p:nvSpPr>
        <p:spPr>
          <a:xfrm>
            <a:off x="3435381" y="2758337"/>
            <a:ext cx="987171" cy="987171"/>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lvl="0" algn="ctr" defTabSz="1644650">
              <a:lnSpc>
                <a:spcPct val="90000"/>
              </a:lnSpc>
              <a:spcBef>
                <a:spcPct val="0"/>
              </a:spcBef>
              <a:spcAft>
                <a:spcPct val="35000"/>
              </a:spcAft>
            </a:pPr>
            <a:endParaRPr lang="zh-CN" altLang="en-US" sz="3700" kern="1200" dirty="0"/>
          </a:p>
        </p:txBody>
      </p:sp>
      <p:sp>
        <p:nvSpPr>
          <p:cNvPr id="20" name="任意多边形 19"/>
          <p:cNvSpPr/>
          <p:nvPr/>
        </p:nvSpPr>
        <p:spPr>
          <a:xfrm>
            <a:off x="3411638" y="3882988"/>
            <a:ext cx="1010914" cy="1010914"/>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644650">
              <a:lnSpc>
                <a:spcPct val="90000"/>
              </a:lnSpc>
              <a:spcBef>
                <a:spcPct val="0"/>
              </a:spcBef>
              <a:spcAft>
                <a:spcPct val="35000"/>
              </a:spcAft>
            </a:pPr>
            <a:endParaRPr lang="zh-CN" altLang="en-US" sz="3700"/>
          </a:p>
        </p:txBody>
      </p:sp>
      <p:grpSp>
        <p:nvGrpSpPr>
          <p:cNvPr id="2" name="组合 30"/>
          <p:cNvGrpSpPr/>
          <p:nvPr/>
        </p:nvGrpSpPr>
        <p:grpSpPr>
          <a:xfrm>
            <a:off x="3491880" y="2831996"/>
            <a:ext cx="2052363" cy="1975552"/>
            <a:chOff x="5060556" y="2639494"/>
            <a:chExt cx="2052363" cy="1975552"/>
          </a:xfrm>
        </p:grpSpPr>
        <p:sp>
          <p:nvSpPr>
            <p:cNvPr id="32" name="文本框 41"/>
            <p:cNvSpPr txBox="1"/>
            <p:nvPr/>
          </p:nvSpPr>
          <p:spPr>
            <a:xfrm>
              <a:off x="5060556" y="2639494"/>
              <a:ext cx="813126" cy="829971"/>
            </a:xfrm>
            <a:prstGeom prst="rect">
              <a:avLst/>
            </a:prstGeom>
            <a:noFill/>
          </p:spPr>
          <p:txBody>
            <a:bodyPr wrap="square" rtlCol="0">
              <a:spAutoFit/>
            </a:bodyPr>
            <a:lstStyle/>
            <a:p>
              <a:pPr>
                <a:lnSpc>
                  <a:spcPct val="90000"/>
                </a:lnSpc>
                <a:spcBef>
                  <a:spcPts val="1000"/>
                </a:spcBef>
              </a:pPr>
              <a:r>
                <a:rPr lang="zh-CN" altLang="zh-CN" sz="2200" dirty="0" smtClean="0">
                  <a:solidFill>
                    <a:schemeClr val="bg1"/>
                  </a:solidFill>
                  <a:latin typeface="华康俪金黑W8(P)" panose="020B0800000000000000" pitchFamily="34" charset="-122"/>
                  <a:ea typeface="华康俪金黑W8(P)" panose="020B0800000000000000" pitchFamily="34" charset="-122"/>
                </a:rPr>
                <a:t>政治</a:t>
              </a:r>
              <a:endParaRPr lang="en-US" altLang="zh-CN" sz="2200" dirty="0" smtClean="0">
                <a:solidFill>
                  <a:schemeClr val="bg1"/>
                </a:solidFill>
                <a:latin typeface="华康俪金黑W8(P)" panose="020B0800000000000000" pitchFamily="34" charset="-122"/>
                <a:ea typeface="华康俪金黑W8(P)" panose="020B0800000000000000" pitchFamily="34" charset="-122"/>
              </a:endParaRPr>
            </a:p>
            <a:p>
              <a:pPr>
                <a:lnSpc>
                  <a:spcPct val="90000"/>
                </a:lnSpc>
                <a:spcBef>
                  <a:spcPts val="1000"/>
                </a:spcBef>
              </a:pPr>
              <a:r>
                <a:rPr lang="zh-CN" altLang="zh-CN" sz="2200" dirty="0" smtClean="0">
                  <a:solidFill>
                    <a:schemeClr val="bg1"/>
                  </a:solidFill>
                  <a:latin typeface="华康俪金黑W8(P)" panose="020B0800000000000000" pitchFamily="34" charset="-122"/>
                  <a:ea typeface="华康俪金黑W8(P)" panose="020B0800000000000000" pitchFamily="34" charset="-122"/>
                </a:rPr>
                <a:t>路线</a:t>
              </a:r>
              <a:endParaRPr lang="zh-CN" altLang="en-US" sz="2200" dirty="0">
                <a:solidFill>
                  <a:schemeClr val="bg1"/>
                </a:solidFill>
                <a:latin typeface="华康俪金黑W8(P)" panose="020B0800000000000000" pitchFamily="34" charset="-122"/>
                <a:ea typeface="华康俪金黑W8(P)" panose="020B0800000000000000" pitchFamily="34" charset="-122"/>
              </a:endParaRPr>
            </a:p>
          </p:txBody>
        </p:sp>
        <p:sp>
          <p:nvSpPr>
            <p:cNvPr id="34" name="文本框 41"/>
            <p:cNvSpPr txBox="1"/>
            <p:nvPr/>
          </p:nvSpPr>
          <p:spPr>
            <a:xfrm>
              <a:off x="6286129" y="2649850"/>
              <a:ext cx="813126" cy="829971"/>
            </a:xfrm>
            <a:prstGeom prst="rect">
              <a:avLst/>
            </a:prstGeom>
            <a:noFill/>
          </p:spPr>
          <p:txBody>
            <a:bodyPr wrap="square" rtlCol="0">
              <a:spAutoFit/>
            </a:bodyPr>
            <a:lstStyle/>
            <a:p>
              <a:pPr>
                <a:lnSpc>
                  <a:spcPct val="90000"/>
                </a:lnSpc>
                <a:spcBef>
                  <a:spcPts val="1000"/>
                </a:spcBef>
              </a:pPr>
              <a:r>
                <a:rPr lang="zh-CN" altLang="en-US" sz="2200" dirty="0" smtClean="0">
                  <a:solidFill>
                    <a:schemeClr val="bg1"/>
                  </a:solidFill>
                  <a:latin typeface="华康俪金黑W8(P)" panose="020B0800000000000000" pitchFamily="34" charset="-122"/>
                  <a:ea typeface="华康俪金黑W8(P)" panose="020B0800000000000000" pitchFamily="34" charset="-122"/>
                </a:rPr>
                <a:t>思想</a:t>
              </a:r>
              <a:endParaRPr lang="en-US" altLang="zh-CN" sz="2200" dirty="0" smtClean="0">
                <a:solidFill>
                  <a:schemeClr val="bg1"/>
                </a:solidFill>
                <a:latin typeface="华康俪金黑W8(P)" panose="020B0800000000000000" pitchFamily="34" charset="-122"/>
                <a:ea typeface="华康俪金黑W8(P)" panose="020B0800000000000000" pitchFamily="34" charset="-122"/>
              </a:endParaRPr>
            </a:p>
            <a:p>
              <a:pPr>
                <a:lnSpc>
                  <a:spcPct val="90000"/>
                </a:lnSpc>
                <a:spcBef>
                  <a:spcPts val="1000"/>
                </a:spcBef>
              </a:pPr>
              <a:r>
                <a:rPr lang="zh-CN" altLang="zh-CN" sz="2200" dirty="0" smtClean="0">
                  <a:solidFill>
                    <a:schemeClr val="bg1"/>
                  </a:solidFill>
                  <a:latin typeface="华康俪金黑W8(P)" panose="020B0800000000000000" pitchFamily="34" charset="-122"/>
                  <a:ea typeface="华康俪金黑W8(P)" panose="020B0800000000000000" pitchFamily="34" charset="-122"/>
                </a:rPr>
                <a:t>路线</a:t>
              </a:r>
              <a:endParaRPr lang="zh-CN" altLang="en-US" sz="2200" dirty="0">
                <a:solidFill>
                  <a:schemeClr val="bg1"/>
                </a:solidFill>
                <a:latin typeface="华康俪金黑W8(P)" panose="020B0800000000000000" pitchFamily="34" charset="-122"/>
                <a:ea typeface="华康俪金黑W8(P)" panose="020B0800000000000000" pitchFamily="34" charset="-122"/>
              </a:endParaRPr>
            </a:p>
          </p:txBody>
        </p:sp>
        <p:sp>
          <p:nvSpPr>
            <p:cNvPr id="36" name="文本框 41"/>
            <p:cNvSpPr txBox="1"/>
            <p:nvPr/>
          </p:nvSpPr>
          <p:spPr>
            <a:xfrm>
              <a:off x="6299793" y="3785075"/>
              <a:ext cx="813126" cy="829971"/>
            </a:xfrm>
            <a:prstGeom prst="rect">
              <a:avLst/>
            </a:prstGeom>
            <a:noFill/>
          </p:spPr>
          <p:txBody>
            <a:bodyPr wrap="square" rtlCol="0">
              <a:spAutoFit/>
            </a:bodyPr>
            <a:lstStyle/>
            <a:p>
              <a:pPr>
                <a:lnSpc>
                  <a:spcPct val="90000"/>
                </a:lnSpc>
                <a:spcBef>
                  <a:spcPts val="1000"/>
                </a:spcBef>
              </a:pPr>
              <a:r>
                <a:rPr lang="zh-CN" altLang="en-US" sz="2200" dirty="0">
                  <a:solidFill>
                    <a:schemeClr val="bg1"/>
                  </a:solidFill>
                  <a:latin typeface="华康俪金黑W8(P)" panose="020B0800000000000000" pitchFamily="34" charset="-122"/>
                  <a:ea typeface="华康俪金黑W8(P)" panose="020B0800000000000000" pitchFamily="34" charset="-122"/>
                </a:rPr>
                <a:t>群众</a:t>
              </a:r>
              <a:endParaRPr lang="en-US" altLang="zh-CN" sz="2200" dirty="0" smtClean="0">
                <a:solidFill>
                  <a:schemeClr val="bg1"/>
                </a:solidFill>
                <a:latin typeface="华康俪金黑W8(P)" panose="020B0800000000000000" pitchFamily="34" charset="-122"/>
                <a:ea typeface="华康俪金黑W8(P)" panose="020B0800000000000000" pitchFamily="34" charset="-122"/>
              </a:endParaRPr>
            </a:p>
            <a:p>
              <a:pPr>
                <a:lnSpc>
                  <a:spcPct val="90000"/>
                </a:lnSpc>
                <a:spcBef>
                  <a:spcPts val="1000"/>
                </a:spcBef>
              </a:pPr>
              <a:r>
                <a:rPr lang="zh-CN" altLang="zh-CN" sz="2200" dirty="0" smtClean="0">
                  <a:solidFill>
                    <a:schemeClr val="bg1"/>
                  </a:solidFill>
                  <a:latin typeface="华康俪金黑W8(P)" panose="020B0800000000000000" pitchFamily="34" charset="-122"/>
                  <a:ea typeface="华康俪金黑W8(P)" panose="020B0800000000000000" pitchFamily="34" charset="-122"/>
                </a:rPr>
                <a:t>路线</a:t>
              </a:r>
              <a:endParaRPr lang="zh-CN" altLang="en-US" sz="2200" dirty="0">
                <a:solidFill>
                  <a:schemeClr val="bg1"/>
                </a:solidFill>
                <a:latin typeface="华康俪金黑W8(P)" panose="020B0800000000000000" pitchFamily="34" charset="-122"/>
                <a:ea typeface="华康俪金黑W8(P)" panose="020B0800000000000000" pitchFamily="34" charset="-122"/>
              </a:endParaRPr>
            </a:p>
          </p:txBody>
        </p:sp>
        <p:sp>
          <p:nvSpPr>
            <p:cNvPr id="41" name="文本框 41"/>
            <p:cNvSpPr txBox="1"/>
            <p:nvPr/>
          </p:nvSpPr>
          <p:spPr>
            <a:xfrm>
              <a:off x="5079208" y="3766484"/>
              <a:ext cx="813126" cy="829971"/>
            </a:xfrm>
            <a:prstGeom prst="rect">
              <a:avLst/>
            </a:prstGeom>
            <a:noFill/>
          </p:spPr>
          <p:txBody>
            <a:bodyPr wrap="square" rtlCol="0">
              <a:spAutoFit/>
            </a:bodyPr>
            <a:lstStyle/>
            <a:p>
              <a:pPr>
                <a:lnSpc>
                  <a:spcPct val="90000"/>
                </a:lnSpc>
                <a:spcBef>
                  <a:spcPts val="1000"/>
                </a:spcBef>
              </a:pPr>
              <a:r>
                <a:rPr lang="zh-CN" altLang="en-US" sz="2200" dirty="0" smtClean="0">
                  <a:solidFill>
                    <a:schemeClr val="bg1"/>
                  </a:solidFill>
                  <a:latin typeface="华康俪金黑W8(P)" panose="020B0800000000000000" pitchFamily="34" charset="-122"/>
                  <a:ea typeface="华康俪金黑W8(P)" panose="020B0800000000000000" pitchFamily="34" charset="-122"/>
                </a:rPr>
                <a:t>组织</a:t>
              </a:r>
              <a:endParaRPr lang="en-US" altLang="zh-CN" sz="2200" dirty="0" smtClean="0">
                <a:solidFill>
                  <a:schemeClr val="bg1"/>
                </a:solidFill>
                <a:latin typeface="华康俪金黑W8(P)" panose="020B0800000000000000" pitchFamily="34" charset="-122"/>
                <a:ea typeface="华康俪金黑W8(P)" panose="020B0800000000000000" pitchFamily="34" charset="-122"/>
              </a:endParaRPr>
            </a:p>
            <a:p>
              <a:pPr>
                <a:lnSpc>
                  <a:spcPct val="90000"/>
                </a:lnSpc>
                <a:spcBef>
                  <a:spcPts val="1000"/>
                </a:spcBef>
              </a:pPr>
              <a:r>
                <a:rPr lang="zh-CN" altLang="zh-CN" sz="2200" dirty="0" smtClean="0">
                  <a:solidFill>
                    <a:schemeClr val="bg1"/>
                  </a:solidFill>
                  <a:latin typeface="华康俪金黑W8(P)" panose="020B0800000000000000" pitchFamily="34" charset="-122"/>
                  <a:ea typeface="华康俪金黑W8(P)" panose="020B0800000000000000" pitchFamily="34" charset="-122"/>
                </a:rPr>
                <a:t>路线</a:t>
              </a:r>
              <a:endParaRPr lang="zh-CN" altLang="en-US" sz="2200" dirty="0">
                <a:solidFill>
                  <a:schemeClr val="bg1"/>
                </a:solidFill>
                <a:latin typeface="华康俪金黑W8(P)" panose="020B0800000000000000" pitchFamily="34" charset="-122"/>
                <a:ea typeface="华康俪金黑W8(P)" panose="020B0800000000000000" pitchFamily="34" charset="-122"/>
              </a:endParaRPr>
            </a:p>
          </p:txBody>
        </p:sp>
      </p:grpSp>
      <p:sp>
        <p:nvSpPr>
          <p:cNvPr id="6" name="矩形 5"/>
          <p:cNvSpPr/>
          <p:nvPr/>
        </p:nvSpPr>
        <p:spPr>
          <a:xfrm>
            <a:off x="750233" y="2813571"/>
            <a:ext cx="2548214" cy="923330"/>
          </a:xfrm>
          <a:prstGeom prst="rect">
            <a:avLst/>
          </a:prstGeom>
        </p:spPr>
        <p:txBody>
          <a:bodyPr wrap="square">
            <a:spAutoFit/>
          </a:bodyPr>
          <a:lstStyle/>
          <a:p>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党</a:t>
            </a: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在一定历史时期或阶段的行动纲领，是统一全党行动的政治</a:t>
            </a:r>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基础。</a:t>
            </a:r>
            <a:endParaRPr lang="zh-CN" altLang="en-US" dirty="0">
              <a:latin typeface="汉仪文黑-65W" panose="00020600040101010101" pitchFamily="18" charset="-122"/>
              <a:ea typeface="汉仪文黑-65W" panose="00020600040101010101" pitchFamily="18" charset="-122"/>
            </a:endParaRPr>
          </a:p>
        </p:txBody>
      </p:sp>
      <p:sp>
        <p:nvSpPr>
          <p:cNvPr id="12" name="矩形 11"/>
          <p:cNvSpPr/>
          <p:nvPr/>
        </p:nvSpPr>
        <p:spPr>
          <a:xfrm>
            <a:off x="5708890" y="2844030"/>
            <a:ext cx="2341045" cy="646331"/>
          </a:xfrm>
          <a:prstGeom prst="rect">
            <a:avLst/>
          </a:prstGeom>
        </p:spPr>
        <p:txBody>
          <a:bodyPr wrap="square">
            <a:spAutoFit/>
          </a:bodyPr>
          <a:lstStyle/>
          <a:p>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指</a:t>
            </a: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党在实践活动中的思想方法和思想原则。</a:t>
            </a:r>
            <a:endParaRPr lang="zh-CN" altLang="en-US" dirty="0">
              <a:latin typeface="汉仪文黑-65W" panose="00020600040101010101" pitchFamily="18" charset="-122"/>
              <a:ea typeface="汉仪文黑-65W" panose="00020600040101010101" pitchFamily="18" charset="-122"/>
            </a:endParaRPr>
          </a:p>
        </p:txBody>
      </p:sp>
      <p:sp>
        <p:nvSpPr>
          <p:cNvPr id="37" name="矩形 36"/>
          <p:cNvSpPr/>
          <p:nvPr/>
        </p:nvSpPr>
        <p:spPr>
          <a:xfrm>
            <a:off x="750233" y="4077753"/>
            <a:ext cx="2621112" cy="646331"/>
          </a:xfrm>
          <a:prstGeom prst="rect">
            <a:avLst/>
          </a:prstGeom>
        </p:spPr>
        <p:txBody>
          <a:bodyPr wrap="square">
            <a:spAutoFit/>
          </a:bodyPr>
          <a:lstStyle/>
          <a:p>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正确的政治路线要靠正确的组织路线来保证。</a:t>
            </a:r>
            <a:endParaRPr lang="zh-CN" altLang="en-US" dirty="0">
              <a:latin typeface="汉仪文黑-65W" panose="00020600040101010101" pitchFamily="18" charset="-122"/>
              <a:ea typeface="汉仪文黑-65W" panose="00020600040101010101" pitchFamily="18" charset="-122"/>
            </a:endParaRPr>
          </a:p>
        </p:txBody>
      </p:sp>
      <p:sp>
        <p:nvSpPr>
          <p:cNvPr id="38" name="矩形 37"/>
          <p:cNvSpPr/>
          <p:nvPr/>
        </p:nvSpPr>
        <p:spPr>
          <a:xfrm>
            <a:off x="5626131" y="4026516"/>
            <a:ext cx="3176193" cy="646331"/>
          </a:xfrm>
          <a:prstGeom prst="rect">
            <a:avLst/>
          </a:prstGeom>
        </p:spPr>
        <p:txBody>
          <a:bodyPr wrap="square">
            <a:spAutoFit/>
          </a:bodyPr>
          <a:lstStyle/>
          <a:p>
            <a:r>
              <a:rPr lang="zh-CN" altLang="en-US" kern="100" dirty="0" smtClean="0">
                <a:latin typeface="汉仪文黑-65W" panose="00020600040101010101" pitchFamily="18" charset="-122"/>
                <a:ea typeface="汉仪文黑-65W" panose="00020600040101010101" pitchFamily="18" charset="-122"/>
                <a:cs typeface="Times New Roman" panose="02020603050405020304" pitchFamily="18" charset="0"/>
              </a:rPr>
              <a:t>是</a:t>
            </a:r>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实现</a:t>
            </a: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党的政治路线、思想路线、组织路线的根本工作</a:t>
            </a:r>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路线</a:t>
            </a:r>
            <a:r>
              <a:rPr lang="zh-CN" altLang="en-US" kern="100" dirty="0" smtClean="0">
                <a:latin typeface="汉仪文黑-65W" panose="00020600040101010101" pitchFamily="18" charset="-122"/>
                <a:ea typeface="汉仪文黑-65W" panose="00020600040101010101" pitchFamily="18" charset="-122"/>
                <a:cs typeface="Times New Roman" panose="02020603050405020304" pitchFamily="18" charset="0"/>
              </a:rPr>
              <a:t>。</a:t>
            </a:r>
            <a:endParaRPr lang="zh-CN" altLang="en-US" dirty="0">
              <a:latin typeface="汉仪文黑-65W" panose="00020600040101010101" pitchFamily="18" charset="-122"/>
              <a:ea typeface="汉仪文黑-65W" panose="00020600040101010101" pitchFamily="18" charset="-122"/>
            </a:endParaRPr>
          </a:p>
        </p:txBody>
      </p:sp>
      <p:sp>
        <p:nvSpPr>
          <p:cNvPr id="22" name="矩形 21"/>
          <p:cNvSpPr/>
          <p:nvPr/>
        </p:nvSpPr>
        <p:spPr>
          <a:xfrm>
            <a:off x="104318" y="667128"/>
            <a:ext cx="8604448" cy="430887"/>
          </a:xfrm>
          <a:prstGeom prst="rect">
            <a:avLst/>
          </a:prstGeom>
        </p:spPr>
        <p:txBody>
          <a:bodyPr wrap="square">
            <a:spAutoFit/>
          </a:bodyPr>
          <a:lstStyle/>
          <a:p>
            <a:r>
              <a:rPr lang="zh-CN" altLang="zh-CN" sz="2200" dirty="0">
                <a:latin typeface="方正正大黑简体" panose="02000000000000000000" pitchFamily="2" charset="-122"/>
                <a:ea typeface="方正正大黑简体" panose="02000000000000000000" pitchFamily="2" charset="-122"/>
              </a:rPr>
              <a:t>（一）把握新形势下加强和规范党内政治生活的总的方针要求</a:t>
            </a:r>
          </a:p>
        </p:txBody>
      </p:sp>
      <p:sp>
        <p:nvSpPr>
          <p:cNvPr id="23" name="文本框 22"/>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190188292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style.rotation</p:attrName>
                                        </p:attrNameLst>
                                      </p:cBhvr>
                                      <p:tavLst>
                                        <p:tav tm="0">
                                          <p:val>
                                            <p:fltVal val="360"/>
                                          </p:val>
                                        </p:tav>
                                        <p:tav tm="100000">
                                          <p:val>
                                            <p:fltVal val="0"/>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27933" y="2397862"/>
            <a:ext cx="3384376" cy="707886"/>
          </a:xfrm>
          <a:prstGeom prst="rect">
            <a:avLst/>
          </a:prstGeom>
        </p:spPr>
        <p:txBody>
          <a:bodyPr wrap="square">
            <a:spAutoFit/>
          </a:bodyPr>
          <a:lstStyle/>
          <a:p>
            <a:r>
              <a:rPr lang="zh-CN" altLang="en-US" sz="2000" b="1" kern="100" dirty="0">
                <a:latin typeface="汉仪文黑-65W" panose="00020600040101010101" pitchFamily="18" charset="-122"/>
                <a:ea typeface="汉仪文黑-65W" panose="00020600040101010101" pitchFamily="18" charset="-122"/>
                <a:cs typeface="Times New Roman" panose="02020603050405020304" pitchFamily="18" charset="0"/>
              </a:rPr>
              <a:t>是党的</a:t>
            </a:r>
            <a:r>
              <a:rPr lang="zh-CN" altLang="zh-CN" sz="2000" b="1" kern="100" dirty="0" smtClean="0">
                <a:latin typeface="汉仪文黑-65W" panose="00020600040101010101" pitchFamily="18" charset="-122"/>
                <a:ea typeface="汉仪文黑-65W" panose="00020600040101010101" pitchFamily="18" charset="-122"/>
                <a:cs typeface="Times New Roman" panose="02020603050405020304" pitchFamily="18" charset="0"/>
              </a:rPr>
              <a:t>性质</a:t>
            </a:r>
            <a:r>
              <a:rPr lang="zh-CN" altLang="zh-CN" sz="2000" b="1" kern="100" dirty="0">
                <a:latin typeface="汉仪文黑-65W" panose="00020600040101010101" pitchFamily="18" charset="-122"/>
                <a:ea typeface="汉仪文黑-65W" panose="00020600040101010101" pitchFamily="18" charset="-122"/>
                <a:cs typeface="Times New Roman" panose="02020603050405020304" pitchFamily="18" charset="0"/>
              </a:rPr>
              <a:t>、宗旨、理论、奋斗目标的四个表现形态</a:t>
            </a:r>
            <a:endParaRPr lang="zh-CN" altLang="en-US" sz="2000" dirty="0">
              <a:latin typeface="汉仪文黑-65W" panose="00020600040101010101" pitchFamily="18" charset="-122"/>
              <a:ea typeface="汉仪文黑-65W" panose="00020600040101010101" pitchFamily="18" charset="-122"/>
            </a:endParaRPr>
          </a:p>
        </p:txBody>
      </p:sp>
      <p:sp>
        <p:nvSpPr>
          <p:cNvPr id="25" name="MH_SubTitle_1"/>
          <p:cNvSpPr>
            <a:spLocks/>
          </p:cNvSpPr>
          <p:nvPr>
            <p:custDataLst>
              <p:tags r:id="rId1"/>
            </p:custDataLst>
          </p:nvPr>
        </p:nvSpPr>
        <p:spPr bwMode="auto">
          <a:xfrm>
            <a:off x="2267744" y="2209428"/>
            <a:ext cx="1728002" cy="906198"/>
          </a:xfrm>
          <a:custGeom>
            <a:avLst/>
            <a:gdLst>
              <a:gd name="T0" fmla="*/ 0 w 1102"/>
              <a:gd name="T1" fmla="*/ 2147483646 h 489"/>
              <a:gd name="T2" fmla="*/ 0 w 1102"/>
              <a:gd name="T3" fmla="*/ 2147483646 h 489"/>
              <a:gd name="T4" fmla="*/ 2147483646 w 1102"/>
              <a:gd name="T5" fmla="*/ 2147483646 h 489"/>
              <a:gd name="T6" fmla="*/ 2147483646 w 1102"/>
              <a:gd name="T7" fmla="*/ 0 h 489"/>
              <a:gd name="T8" fmla="*/ 2147483646 w 1102"/>
              <a:gd name="T9" fmla="*/ 2147483646 h 489"/>
              <a:gd name="T10" fmla="*/ 0 w 1102"/>
              <a:gd name="T11" fmla="*/ 2147483646 h 489"/>
              <a:gd name="T12" fmla="*/ 0 60000 65536"/>
              <a:gd name="T13" fmla="*/ 0 60000 65536"/>
              <a:gd name="T14" fmla="*/ 0 60000 65536"/>
              <a:gd name="T15" fmla="*/ 0 60000 65536"/>
              <a:gd name="T16" fmla="*/ 0 60000 65536"/>
              <a:gd name="T17" fmla="*/ 0 60000 65536"/>
              <a:gd name="T18" fmla="*/ 0 w 1102"/>
              <a:gd name="T19" fmla="*/ 0 h 489"/>
              <a:gd name="T20" fmla="*/ 1102 w 1102"/>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1102" h="489">
                <a:moveTo>
                  <a:pt x="0" y="488"/>
                </a:moveTo>
                <a:lnTo>
                  <a:pt x="0" y="123"/>
                </a:lnTo>
                <a:lnTo>
                  <a:pt x="764" y="123"/>
                </a:lnTo>
                <a:lnTo>
                  <a:pt x="764" y="0"/>
                </a:lnTo>
                <a:lnTo>
                  <a:pt x="1101" y="488"/>
                </a:lnTo>
                <a:lnTo>
                  <a:pt x="0" y="488"/>
                </a:lnTo>
              </a:path>
            </a:pathLst>
          </a:custGeom>
          <a:solidFill>
            <a:srgbClr val="C00000"/>
          </a:solidFill>
          <a:ln>
            <a:noFill/>
          </a:ln>
          <a:extLst/>
        </p:spPr>
        <p:txBody>
          <a:bodyPr lIns="0" tIns="18000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2000" dirty="0">
              <a:solidFill>
                <a:srgbClr val="FFFFFF"/>
              </a:solidFill>
              <a:latin typeface="+mn-lt"/>
              <a:ea typeface="+mn-ea"/>
            </a:endParaRPr>
          </a:p>
        </p:txBody>
      </p:sp>
      <p:sp>
        <p:nvSpPr>
          <p:cNvPr id="27" name="MH_SubTitle_2"/>
          <p:cNvSpPr>
            <a:spLocks/>
          </p:cNvSpPr>
          <p:nvPr>
            <p:custDataLst>
              <p:tags r:id="rId2"/>
            </p:custDataLst>
          </p:nvPr>
        </p:nvSpPr>
        <p:spPr bwMode="auto">
          <a:xfrm>
            <a:off x="2267744" y="3153991"/>
            <a:ext cx="1728002" cy="907521"/>
          </a:xfrm>
          <a:custGeom>
            <a:avLst/>
            <a:gdLst>
              <a:gd name="T0" fmla="*/ 0 w 1102"/>
              <a:gd name="T1" fmla="*/ 0 h 490"/>
              <a:gd name="T2" fmla="*/ 0 w 1102"/>
              <a:gd name="T3" fmla="*/ 2147483646 h 490"/>
              <a:gd name="T4" fmla="*/ 2147483646 w 1102"/>
              <a:gd name="T5" fmla="*/ 2147483646 h 490"/>
              <a:gd name="T6" fmla="*/ 2147483646 w 1102"/>
              <a:gd name="T7" fmla="*/ 2147483646 h 490"/>
              <a:gd name="T8" fmla="*/ 2147483646 w 1102"/>
              <a:gd name="T9" fmla="*/ 0 h 490"/>
              <a:gd name="T10" fmla="*/ 0 w 1102"/>
              <a:gd name="T11" fmla="*/ 0 h 490"/>
              <a:gd name="T12" fmla="*/ 0 60000 65536"/>
              <a:gd name="T13" fmla="*/ 0 60000 65536"/>
              <a:gd name="T14" fmla="*/ 0 60000 65536"/>
              <a:gd name="T15" fmla="*/ 0 60000 65536"/>
              <a:gd name="T16" fmla="*/ 0 60000 65536"/>
              <a:gd name="T17" fmla="*/ 0 60000 65536"/>
              <a:gd name="T18" fmla="*/ 0 w 1102"/>
              <a:gd name="T19" fmla="*/ 0 h 490"/>
              <a:gd name="T20" fmla="*/ 1102 w 1102"/>
              <a:gd name="T21" fmla="*/ 490 h 490"/>
            </a:gdLst>
            <a:ahLst/>
            <a:cxnLst>
              <a:cxn ang="T12">
                <a:pos x="T0" y="T1"/>
              </a:cxn>
              <a:cxn ang="T13">
                <a:pos x="T2" y="T3"/>
              </a:cxn>
              <a:cxn ang="T14">
                <a:pos x="T4" y="T5"/>
              </a:cxn>
              <a:cxn ang="T15">
                <a:pos x="T6" y="T7"/>
              </a:cxn>
              <a:cxn ang="T16">
                <a:pos x="T8" y="T9"/>
              </a:cxn>
              <a:cxn ang="T17">
                <a:pos x="T10" y="T11"/>
              </a:cxn>
            </a:cxnLst>
            <a:rect l="T18" t="T19" r="T20" b="T21"/>
            <a:pathLst>
              <a:path w="1102" h="490">
                <a:moveTo>
                  <a:pt x="0" y="0"/>
                </a:moveTo>
                <a:lnTo>
                  <a:pt x="0" y="366"/>
                </a:lnTo>
                <a:lnTo>
                  <a:pt x="764" y="366"/>
                </a:lnTo>
                <a:lnTo>
                  <a:pt x="764" y="489"/>
                </a:lnTo>
                <a:lnTo>
                  <a:pt x="1101" y="0"/>
                </a:lnTo>
                <a:lnTo>
                  <a:pt x="0" y="0"/>
                </a:lnTo>
              </a:path>
            </a:pathLst>
          </a:custGeom>
          <a:solidFill>
            <a:srgbClr val="C00000"/>
          </a:solidFill>
          <a:ln>
            <a:noFill/>
          </a:ln>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2000" dirty="0">
              <a:solidFill>
                <a:srgbClr val="FFFFFF"/>
              </a:solidFill>
              <a:latin typeface="+mn-lt"/>
              <a:ea typeface="+mn-ea"/>
            </a:endParaRPr>
          </a:p>
          <a:p>
            <a:pPr algn="ctr" eaLnBrk="1" hangingPunct="1">
              <a:defRPr/>
            </a:pPr>
            <a:endParaRPr lang="zh-CN" altLang="en-US" sz="2000" dirty="0">
              <a:solidFill>
                <a:srgbClr val="FFFFFF"/>
              </a:solidFill>
              <a:latin typeface="+mn-lt"/>
              <a:ea typeface="+mn-ea"/>
            </a:endParaRPr>
          </a:p>
        </p:txBody>
      </p:sp>
      <p:sp>
        <p:nvSpPr>
          <p:cNvPr id="28" name="MH_Title_1"/>
          <p:cNvSpPr>
            <a:spLocks noChangeArrowheads="1"/>
          </p:cNvSpPr>
          <p:nvPr>
            <p:custDataLst>
              <p:tags r:id="rId3"/>
            </p:custDataLst>
          </p:nvPr>
        </p:nvSpPr>
        <p:spPr bwMode="auto">
          <a:xfrm>
            <a:off x="1138816" y="2288889"/>
            <a:ext cx="1690324" cy="1691839"/>
          </a:xfrm>
          <a:prstGeom prst="ellipse">
            <a:avLst/>
          </a:prstGeom>
          <a:solidFill>
            <a:srgbClr val="FFFFFF"/>
          </a:solidFill>
          <a:ln w="53975">
            <a:solidFill>
              <a:schemeClr val="accent2">
                <a:lumMod val="60000"/>
                <a:lumOff val="40000"/>
              </a:schemeClr>
            </a:solidFill>
            <a:round/>
            <a:headEnd/>
            <a:tailEnd/>
          </a:ln>
          <a:effectLst/>
        </p:spPr>
        <p:txBody>
          <a:bodyPr lIns="0" tIns="0" rIns="0" bIns="0" anchor="ctr">
            <a:normAutofit/>
          </a:bodyPr>
          <a:lstStyle>
            <a:lvl1pPr marL="244475" indent="-244475" defTabSz="1263650">
              <a:tabLst>
                <a:tab pos="490538" algn="l"/>
              </a:tabLst>
              <a:defRPr>
                <a:solidFill>
                  <a:schemeClr val="tx1"/>
                </a:solidFill>
                <a:latin typeface="Calibri" panose="020F0502020204030204" pitchFamily="34" charset="0"/>
                <a:ea typeface="宋体" panose="02010600030101010101" pitchFamily="2" charset="-122"/>
              </a:defRPr>
            </a:lvl1pPr>
            <a:lvl2pPr marL="742950" indent="-285750" defTabSz="1263650">
              <a:tabLst>
                <a:tab pos="490538" algn="l"/>
              </a:tabLst>
              <a:defRPr>
                <a:solidFill>
                  <a:schemeClr val="tx1"/>
                </a:solidFill>
                <a:latin typeface="Calibri" panose="020F0502020204030204" pitchFamily="34" charset="0"/>
                <a:ea typeface="宋体" panose="02010600030101010101" pitchFamily="2" charset="-122"/>
              </a:defRPr>
            </a:lvl2pPr>
            <a:lvl3pPr marL="1143000" indent="-228600" defTabSz="1263650">
              <a:tabLst>
                <a:tab pos="490538" algn="l"/>
              </a:tabLst>
              <a:defRPr>
                <a:solidFill>
                  <a:schemeClr val="tx1"/>
                </a:solidFill>
                <a:latin typeface="Calibri" panose="020F0502020204030204" pitchFamily="34" charset="0"/>
                <a:ea typeface="宋体" panose="02010600030101010101" pitchFamily="2" charset="-122"/>
              </a:defRPr>
            </a:lvl3pPr>
            <a:lvl4pPr marL="1600200" indent="-228600" defTabSz="1263650">
              <a:tabLst>
                <a:tab pos="490538" algn="l"/>
              </a:tabLst>
              <a:defRPr>
                <a:solidFill>
                  <a:schemeClr val="tx1"/>
                </a:solidFill>
                <a:latin typeface="Calibri" panose="020F0502020204030204" pitchFamily="34" charset="0"/>
                <a:ea typeface="宋体" panose="02010600030101010101" pitchFamily="2" charset="-122"/>
              </a:defRPr>
            </a:lvl4pPr>
            <a:lvl5pPr marL="2057400" indent="-228600" defTabSz="1263650">
              <a:tabLst>
                <a:tab pos="490538" algn="l"/>
              </a:tabLst>
              <a:defRPr>
                <a:solidFill>
                  <a:schemeClr val="tx1"/>
                </a:solidFill>
                <a:latin typeface="Calibri" panose="020F0502020204030204" pitchFamily="34" charset="0"/>
                <a:ea typeface="宋体" panose="02010600030101010101" pitchFamily="2" charset="-122"/>
              </a:defRPr>
            </a:lvl5pPr>
            <a:lvl6pPr marL="2514600" indent="-228600" defTabSz="1263650" eaLnBrk="0" fontAlgn="base" hangingPunct="0">
              <a:spcBef>
                <a:spcPct val="0"/>
              </a:spcBef>
              <a:spcAft>
                <a:spcPct val="0"/>
              </a:spcAft>
              <a:tabLst>
                <a:tab pos="490538" algn="l"/>
              </a:tabLst>
              <a:defRPr>
                <a:solidFill>
                  <a:schemeClr val="tx1"/>
                </a:solidFill>
                <a:latin typeface="Calibri" panose="020F0502020204030204" pitchFamily="34" charset="0"/>
                <a:ea typeface="宋体" panose="02010600030101010101" pitchFamily="2" charset="-122"/>
              </a:defRPr>
            </a:lvl6pPr>
            <a:lvl7pPr marL="2971800" indent="-228600" defTabSz="1263650" eaLnBrk="0" fontAlgn="base" hangingPunct="0">
              <a:spcBef>
                <a:spcPct val="0"/>
              </a:spcBef>
              <a:spcAft>
                <a:spcPct val="0"/>
              </a:spcAft>
              <a:tabLst>
                <a:tab pos="490538" algn="l"/>
              </a:tabLst>
              <a:defRPr>
                <a:solidFill>
                  <a:schemeClr val="tx1"/>
                </a:solidFill>
                <a:latin typeface="Calibri" panose="020F0502020204030204" pitchFamily="34" charset="0"/>
                <a:ea typeface="宋体" panose="02010600030101010101" pitchFamily="2" charset="-122"/>
              </a:defRPr>
            </a:lvl7pPr>
            <a:lvl8pPr marL="3429000" indent="-228600" defTabSz="1263650" eaLnBrk="0" fontAlgn="base" hangingPunct="0">
              <a:spcBef>
                <a:spcPct val="0"/>
              </a:spcBef>
              <a:spcAft>
                <a:spcPct val="0"/>
              </a:spcAft>
              <a:tabLst>
                <a:tab pos="490538" algn="l"/>
              </a:tabLst>
              <a:defRPr>
                <a:solidFill>
                  <a:schemeClr val="tx1"/>
                </a:solidFill>
                <a:latin typeface="Calibri" panose="020F0502020204030204" pitchFamily="34" charset="0"/>
                <a:ea typeface="宋体" panose="02010600030101010101" pitchFamily="2" charset="-122"/>
              </a:defRPr>
            </a:lvl8pPr>
            <a:lvl9pPr marL="3886200" indent="-228600" defTabSz="1263650" eaLnBrk="0" fontAlgn="base" hangingPunct="0">
              <a:spcBef>
                <a:spcPct val="0"/>
              </a:spcBef>
              <a:spcAft>
                <a:spcPct val="0"/>
              </a:spcAft>
              <a:tabLst>
                <a:tab pos="490538" algn="l"/>
              </a:tabLs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2333" dirty="0">
              <a:solidFill>
                <a:srgbClr val="454545"/>
              </a:solidFill>
              <a:latin typeface="+mn-lt"/>
              <a:ea typeface="+mn-ea"/>
            </a:endParaRPr>
          </a:p>
          <a:p>
            <a:pPr algn="ctr" eaLnBrk="1" hangingPunct="1">
              <a:defRPr/>
            </a:pPr>
            <a:endParaRPr lang="en-US" altLang="ko-KR" sz="2333" dirty="0">
              <a:solidFill>
                <a:srgbClr val="454545"/>
              </a:solidFill>
              <a:latin typeface="+mn-lt"/>
              <a:ea typeface="+mn-ea"/>
            </a:endParaRPr>
          </a:p>
        </p:txBody>
      </p:sp>
      <p:sp>
        <p:nvSpPr>
          <p:cNvPr id="4" name="矩形 3"/>
          <p:cNvSpPr/>
          <p:nvPr/>
        </p:nvSpPr>
        <p:spPr>
          <a:xfrm>
            <a:off x="1378684" y="2492271"/>
            <a:ext cx="1210588" cy="1323439"/>
          </a:xfrm>
          <a:prstGeom prst="rect">
            <a:avLst/>
          </a:prstGeom>
        </p:spPr>
        <p:txBody>
          <a:bodyPr wrap="none">
            <a:spAutoFit/>
          </a:bodyPr>
          <a:lstStyle/>
          <a:p>
            <a:r>
              <a:rPr lang="zh-CN" altLang="en-US" sz="2000" b="1" dirty="0">
                <a:solidFill>
                  <a:srgbClr val="C00000"/>
                </a:solidFill>
                <a:latin typeface="华康俪金黑W8(P)" panose="020B0800000000000000" pitchFamily="34" charset="-122"/>
                <a:ea typeface="华康俪金黑W8(P)" panose="020B0800000000000000" pitchFamily="34" charset="-122"/>
                <a:sym typeface="微软雅黑" pitchFamily="34" charset="-122"/>
              </a:rPr>
              <a:t>政治</a:t>
            </a:r>
            <a:r>
              <a:rPr lang="zh-CN" altLang="en-US" sz="2000" b="1" dirty="0" smtClean="0">
                <a:solidFill>
                  <a:srgbClr val="C00000"/>
                </a:solidFill>
                <a:latin typeface="华康俪金黑W8(P)" panose="020B0800000000000000" pitchFamily="34" charset="-122"/>
                <a:ea typeface="华康俪金黑W8(P)" panose="020B0800000000000000" pitchFamily="34" charset="-122"/>
                <a:sym typeface="微软雅黑" pitchFamily="34" charset="-122"/>
              </a:rPr>
              <a:t>路线</a:t>
            </a:r>
            <a:endParaRPr lang="en-US" altLang="zh-CN" sz="2000" b="1" dirty="0" smtClean="0">
              <a:solidFill>
                <a:srgbClr val="C00000"/>
              </a:solidFill>
              <a:latin typeface="华康俪金黑W8(P)" panose="020B0800000000000000" pitchFamily="34" charset="-122"/>
              <a:ea typeface="华康俪金黑W8(P)" panose="020B0800000000000000" pitchFamily="34" charset="-122"/>
              <a:sym typeface="微软雅黑" pitchFamily="34" charset="-122"/>
            </a:endParaRPr>
          </a:p>
          <a:p>
            <a:r>
              <a:rPr lang="zh-CN" altLang="en-US" sz="2000" b="1" dirty="0" smtClean="0">
                <a:solidFill>
                  <a:srgbClr val="C00000"/>
                </a:solidFill>
                <a:latin typeface="华康俪金黑W8(P)" panose="020B0800000000000000" pitchFamily="34" charset="-122"/>
                <a:ea typeface="华康俪金黑W8(P)" panose="020B0800000000000000" pitchFamily="34" charset="-122"/>
                <a:sym typeface="微软雅黑" pitchFamily="34" charset="-122"/>
              </a:rPr>
              <a:t>思想路线</a:t>
            </a:r>
            <a:endParaRPr lang="en-US" altLang="zh-CN" sz="2000" b="1" dirty="0" smtClean="0">
              <a:solidFill>
                <a:srgbClr val="C00000"/>
              </a:solidFill>
              <a:latin typeface="华康俪金黑W8(P)" panose="020B0800000000000000" pitchFamily="34" charset="-122"/>
              <a:ea typeface="华康俪金黑W8(P)" panose="020B0800000000000000" pitchFamily="34" charset="-122"/>
              <a:sym typeface="微软雅黑" pitchFamily="34" charset="-122"/>
            </a:endParaRPr>
          </a:p>
          <a:p>
            <a:r>
              <a:rPr lang="zh-CN" altLang="en-US" sz="2000" b="1" dirty="0" smtClean="0">
                <a:solidFill>
                  <a:srgbClr val="C00000"/>
                </a:solidFill>
                <a:latin typeface="华康俪金黑W8(P)" panose="020B0800000000000000" pitchFamily="34" charset="-122"/>
                <a:ea typeface="华康俪金黑W8(P)" panose="020B0800000000000000" pitchFamily="34" charset="-122"/>
                <a:sym typeface="微软雅黑" pitchFamily="34" charset="-122"/>
              </a:rPr>
              <a:t>组织路线</a:t>
            </a:r>
            <a:endParaRPr lang="en-US" altLang="zh-CN" sz="2000" b="1" dirty="0" smtClean="0">
              <a:solidFill>
                <a:srgbClr val="C00000"/>
              </a:solidFill>
              <a:latin typeface="华康俪金黑W8(P)" panose="020B0800000000000000" pitchFamily="34" charset="-122"/>
              <a:ea typeface="华康俪金黑W8(P)" panose="020B0800000000000000" pitchFamily="34" charset="-122"/>
              <a:sym typeface="微软雅黑" pitchFamily="34" charset="-122"/>
            </a:endParaRPr>
          </a:p>
          <a:p>
            <a:r>
              <a:rPr lang="zh-CN" altLang="en-US" sz="2000" b="1" dirty="0" smtClean="0">
                <a:solidFill>
                  <a:srgbClr val="C00000"/>
                </a:solidFill>
                <a:latin typeface="华康俪金黑W8(P)" panose="020B0800000000000000" pitchFamily="34" charset="-122"/>
                <a:ea typeface="华康俪金黑W8(P)" panose="020B0800000000000000" pitchFamily="34" charset="-122"/>
                <a:sym typeface="微软雅黑" pitchFamily="34" charset="-122"/>
              </a:rPr>
              <a:t>群众路线</a:t>
            </a:r>
            <a:endParaRPr lang="zh-CN" altLang="en-US" sz="2000" dirty="0">
              <a:latin typeface="华康俪金黑W8(P)" panose="020B0800000000000000" pitchFamily="34" charset="-122"/>
              <a:ea typeface="华康俪金黑W8(P)" panose="020B0800000000000000" pitchFamily="34" charset="-122"/>
            </a:endParaRPr>
          </a:p>
        </p:txBody>
      </p:sp>
      <p:sp>
        <p:nvSpPr>
          <p:cNvPr id="33" name="矩形 32"/>
          <p:cNvSpPr/>
          <p:nvPr/>
        </p:nvSpPr>
        <p:spPr>
          <a:xfrm>
            <a:off x="3927933" y="3253808"/>
            <a:ext cx="3240360" cy="707886"/>
          </a:xfrm>
          <a:prstGeom prst="rect">
            <a:avLst/>
          </a:prstGeom>
        </p:spPr>
        <p:txBody>
          <a:bodyPr wrap="square">
            <a:spAutoFit/>
          </a:bodyPr>
          <a:lstStyle/>
          <a:p>
            <a:r>
              <a:rPr lang="zh-CN" altLang="en-US" sz="2000" b="1" kern="100" dirty="0">
                <a:latin typeface="汉仪文黑-65W" panose="00020600040101010101" pitchFamily="18" charset="-122"/>
                <a:ea typeface="汉仪文黑-65W" panose="00020600040101010101" pitchFamily="18" charset="-122"/>
                <a:cs typeface="Times New Roman" panose="02020603050405020304" pitchFamily="18" charset="0"/>
              </a:rPr>
              <a:t>是关系党的理论、旗帜、道路、方向的大是大非问题</a:t>
            </a:r>
            <a:endParaRPr lang="zh-CN" altLang="en-US" sz="2000" dirty="0">
              <a:latin typeface="汉仪文黑-65W" panose="00020600040101010101" pitchFamily="18" charset="-122"/>
              <a:ea typeface="汉仪文黑-65W" panose="00020600040101010101" pitchFamily="18" charset="-122"/>
            </a:endParaRPr>
          </a:p>
        </p:txBody>
      </p:sp>
      <p:sp>
        <p:nvSpPr>
          <p:cNvPr id="11" name="直接连接符 2"/>
          <p:cNvSpPr>
            <a:spLocks noChangeShapeType="1"/>
          </p:cNvSpPr>
          <p:nvPr/>
        </p:nvSpPr>
        <p:spPr bwMode="auto">
          <a:xfrm flipV="1">
            <a:off x="327532" y="1617099"/>
            <a:ext cx="6480720" cy="1"/>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latin typeface="方正正大黑简体" panose="02000000000000000000" pitchFamily="2" charset="-122"/>
              <a:ea typeface="方正正大黑简体" panose="02000000000000000000" pitchFamily="2" charset="-122"/>
            </a:endParaRPr>
          </a:p>
        </p:txBody>
      </p:sp>
      <p:sp>
        <p:nvSpPr>
          <p:cNvPr id="12" name="圆角矩形 3"/>
          <p:cNvSpPr>
            <a:spLocks noChangeArrowheads="1"/>
          </p:cNvSpPr>
          <p:nvPr/>
        </p:nvSpPr>
        <p:spPr bwMode="auto">
          <a:xfrm>
            <a:off x="255525" y="1210700"/>
            <a:ext cx="7344815" cy="406400"/>
          </a:xfrm>
          <a:prstGeom prst="roundRect">
            <a:avLst>
              <a:gd name="adj" fmla="val 3099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2.</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坚持</a:t>
            </a:r>
            <a:r>
              <a:rPr lang="zh-CN" altLang="en-US" sz="2000" dirty="0">
                <a:solidFill>
                  <a:srgbClr val="C00000"/>
                </a:solidFill>
                <a:latin typeface="方正正大黑简体" panose="02000000000000000000" pitchFamily="2" charset="-122"/>
                <a:ea typeface="方正正大黑简体" panose="02000000000000000000" pitchFamily="2" charset="-122"/>
                <a:sym typeface="微软雅黑" pitchFamily="34" charset="-122"/>
              </a:rPr>
              <a:t>党的政治路线、思想路线、组织路线、</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群众路线</a:t>
            </a:r>
            <a:endParaRPr lang="zh-CN" altLang="en-US" dirty="0">
              <a:solidFill>
                <a:srgbClr val="C00000"/>
              </a:solidFill>
              <a:latin typeface="方正正大黑简体" panose="02000000000000000000" pitchFamily="2" charset="-122"/>
              <a:ea typeface="方正正大黑简体" panose="02000000000000000000" pitchFamily="2" charset="-122"/>
            </a:endParaRPr>
          </a:p>
        </p:txBody>
      </p:sp>
      <p:sp>
        <p:nvSpPr>
          <p:cNvPr id="13" name="矩形 12"/>
          <p:cNvSpPr/>
          <p:nvPr/>
        </p:nvSpPr>
        <p:spPr>
          <a:xfrm>
            <a:off x="104318" y="667128"/>
            <a:ext cx="8604448" cy="430887"/>
          </a:xfrm>
          <a:prstGeom prst="rect">
            <a:avLst/>
          </a:prstGeom>
        </p:spPr>
        <p:txBody>
          <a:bodyPr wrap="square">
            <a:spAutoFit/>
          </a:bodyPr>
          <a:lstStyle/>
          <a:p>
            <a:r>
              <a:rPr lang="zh-CN" altLang="zh-CN" sz="2200" dirty="0">
                <a:latin typeface="方正正大黑简体" panose="02000000000000000000" pitchFamily="2" charset="-122"/>
                <a:ea typeface="方正正大黑简体" panose="02000000000000000000" pitchFamily="2" charset="-122"/>
              </a:rPr>
              <a:t>（一）把握新形势下加强和规范党内政治生活的总的方针要求</a:t>
            </a:r>
          </a:p>
        </p:txBody>
      </p:sp>
      <p:sp>
        <p:nvSpPr>
          <p:cNvPr id="14" name="文本框 13"/>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2172302901"/>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接连接符 2"/>
          <p:cNvSpPr>
            <a:spLocks noChangeShapeType="1"/>
          </p:cNvSpPr>
          <p:nvPr/>
        </p:nvSpPr>
        <p:spPr bwMode="auto">
          <a:xfrm>
            <a:off x="251520" y="1633362"/>
            <a:ext cx="5184576" cy="2"/>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9" name="圆角矩形 3"/>
          <p:cNvSpPr>
            <a:spLocks noChangeArrowheads="1"/>
          </p:cNvSpPr>
          <p:nvPr/>
        </p:nvSpPr>
        <p:spPr bwMode="auto">
          <a:xfrm>
            <a:off x="179513" y="1226964"/>
            <a:ext cx="7344815" cy="406400"/>
          </a:xfrm>
          <a:prstGeom prst="roundRect">
            <a:avLst>
              <a:gd name="adj" fmla="val 3099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3.</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“四个着力”</a:t>
            </a:r>
            <a:r>
              <a:rPr lang="zh-CN" altLang="en-US" sz="2000" dirty="0">
                <a:solidFill>
                  <a:srgbClr val="C00000"/>
                </a:solidFill>
                <a:latin typeface="方正正大黑简体" panose="02000000000000000000" pitchFamily="2" charset="-122"/>
                <a:ea typeface="方正正大黑简体" panose="02000000000000000000" pitchFamily="2" charset="-122"/>
                <a:sym typeface="微软雅黑" pitchFamily="34" charset="-122"/>
              </a:rPr>
              <a:t>是从四个不同的角度提出来的</a:t>
            </a:r>
            <a:endParaRPr lang="zh-CN" altLang="en-US" dirty="0">
              <a:solidFill>
                <a:srgbClr val="C00000"/>
              </a:solidFill>
              <a:latin typeface="方正正大黑简体" panose="02000000000000000000" pitchFamily="2" charset="-122"/>
              <a:ea typeface="方正正大黑简体" panose="02000000000000000000" pitchFamily="2" charset="-122"/>
            </a:endParaRPr>
          </a:p>
        </p:txBody>
      </p:sp>
      <p:cxnSp>
        <p:nvCxnSpPr>
          <p:cNvPr id="28" name="直接连接符 27"/>
          <p:cNvCxnSpPr/>
          <p:nvPr/>
        </p:nvCxnSpPr>
        <p:spPr>
          <a:xfrm>
            <a:off x="777449" y="3107579"/>
            <a:ext cx="7098103" cy="16391"/>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 name="组合 32"/>
          <p:cNvGrpSpPr/>
          <p:nvPr/>
        </p:nvGrpSpPr>
        <p:grpSpPr>
          <a:xfrm>
            <a:off x="756241" y="2860835"/>
            <a:ext cx="493486" cy="493486"/>
            <a:chOff x="2002971" y="3182257"/>
            <a:chExt cx="493486" cy="493486"/>
          </a:xfrm>
        </p:grpSpPr>
        <p:sp>
          <p:nvSpPr>
            <p:cNvPr id="43" name="椭圆 42"/>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46"/>
          <p:cNvGrpSpPr/>
          <p:nvPr/>
        </p:nvGrpSpPr>
        <p:grpSpPr>
          <a:xfrm>
            <a:off x="7522782" y="2818526"/>
            <a:ext cx="493486" cy="493486"/>
            <a:chOff x="2002971" y="3182257"/>
            <a:chExt cx="493486" cy="493486"/>
          </a:xfrm>
        </p:grpSpPr>
        <p:sp>
          <p:nvSpPr>
            <p:cNvPr id="48" name="椭圆 47"/>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53"/>
          <p:cNvSpPr/>
          <p:nvPr/>
        </p:nvSpPr>
        <p:spPr>
          <a:xfrm>
            <a:off x="317052" y="1802863"/>
            <a:ext cx="1580747" cy="1015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zh-CN" sz="2000" kern="100" dirty="0">
                <a:latin typeface="汉仪文黑-65W" panose="00020600040101010101" pitchFamily="18" charset="-122"/>
                <a:ea typeface="汉仪文黑-65W" panose="00020600040101010101" pitchFamily="18" charset="-122"/>
                <a:cs typeface="Times New Roman" panose="02020603050405020304" pitchFamily="18" charset="0"/>
              </a:rPr>
              <a:t>从党内政治生活本身提出来的</a:t>
            </a:r>
            <a:endParaRPr lang="zh-CN" altLang="en-US" sz="2000" dirty="0">
              <a:latin typeface="汉仪文黑-65W" panose="00020600040101010101" pitchFamily="18" charset="-122"/>
              <a:ea typeface="汉仪文黑-65W" panose="00020600040101010101" pitchFamily="18" charset="-122"/>
            </a:endParaRPr>
          </a:p>
        </p:txBody>
      </p:sp>
      <p:grpSp>
        <p:nvGrpSpPr>
          <p:cNvPr id="4" name="组合 56"/>
          <p:cNvGrpSpPr/>
          <p:nvPr/>
        </p:nvGrpSpPr>
        <p:grpSpPr>
          <a:xfrm>
            <a:off x="2833903" y="2840352"/>
            <a:ext cx="493486" cy="493486"/>
            <a:chOff x="2002971" y="3182257"/>
            <a:chExt cx="493486" cy="493486"/>
          </a:xfrm>
        </p:grpSpPr>
        <p:sp>
          <p:nvSpPr>
            <p:cNvPr id="58" name="椭圆 57"/>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59"/>
          <p:cNvGrpSpPr/>
          <p:nvPr/>
        </p:nvGrpSpPr>
        <p:grpSpPr>
          <a:xfrm>
            <a:off x="5107440" y="2834506"/>
            <a:ext cx="493486" cy="493486"/>
            <a:chOff x="2002971" y="3182257"/>
            <a:chExt cx="493486" cy="493486"/>
          </a:xfrm>
        </p:grpSpPr>
        <p:sp>
          <p:nvSpPr>
            <p:cNvPr id="61" name="椭圆 60"/>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235413" y="3411052"/>
            <a:ext cx="1878410" cy="1200329"/>
          </a:xfrm>
          <a:prstGeom prst="rect">
            <a:avLst/>
          </a:prstGeom>
        </p:spPr>
        <p:txBody>
          <a:bodyPr wrap="square">
            <a:spAutoFit/>
          </a:bodyPr>
          <a:lstStyle/>
          <a:p>
            <a:pPr algn="ctr"/>
            <a:r>
              <a:rPr lang="zh-CN" altLang="zh-CN" b="1" kern="100" dirty="0">
                <a:solidFill>
                  <a:srgbClr val="C00000"/>
                </a:solidFill>
                <a:latin typeface="汉仪文黑-65W" panose="00020600040101010101" pitchFamily="18" charset="-122"/>
                <a:ea typeface="汉仪文黑-65W" panose="00020600040101010101" pitchFamily="18" charset="-122"/>
                <a:cs typeface="Times New Roman" panose="02020603050405020304" pitchFamily="18" charset="0"/>
              </a:rPr>
              <a:t>着力</a:t>
            </a: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增强党内政治生活的政治性、时代性、原则性、战斗性</a:t>
            </a:r>
            <a:endParaRPr lang="zh-CN" altLang="en-US" kern="100" dirty="0">
              <a:latin typeface="汉仪文黑-65W" panose="00020600040101010101" pitchFamily="18" charset="-122"/>
              <a:ea typeface="汉仪文黑-65W" panose="00020600040101010101" pitchFamily="18" charset="-122"/>
              <a:cs typeface="Times New Roman" panose="02020603050405020304" pitchFamily="18" charset="0"/>
            </a:endParaRPr>
          </a:p>
        </p:txBody>
      </p:sp>
      <p:sp>
        <p:nvSpPr>
          <p:cNvPr id="66" name="矩形 65"/>
          <p:cNvSpPr/>
          <p:nvPr/>
        </p:nvSpPr>
        <p:spPr>
          <a:xfrm>
            <a:off x="2045792" y="1859628"/>
            <a:ext cx="2304886" cy="923330"/>
          </a:xfrm>
          <a:prstGeom prst="rect">
            <a:avLst/>
          </a:prstGeom>
        </p:spPr>
        <p:txBody>
          <a:bodyPr wrap="square">
            <a:spAutoFit/>
          </a:bodyPr>
          <a:lstStyle/>
          <a:p>
            <a:pPr algn="ctr"/>
            <a:r>
              <a:rPr lang="zh-CN" altLang="en-US" b="1" kern="100" dirty="0">
                <a:solidFill>
                  <a:srgbClr val="C00000"/>
                </a:solidFill>
                <a:latin typeface="汉仪文黑-65W" panose="00020600040101010101" pitchFamily="18" charset="-122"/>
                <a:ea typeface="汉仪文黑-65W" panose="00020600040101010101" pitchFamily="18" charset="-122"/>
                <a:cs typeface="Times New Roman" panose="02020603050405020304" pitchFamily="18" charset="0"/>
              </a:rPr>
              <a:t>着力</a:t>
            </a:r>
            <a:r>
              <a:rPr lang="zh-CN" altLang="en-US" kern="100" dirty="0">
                <a:latin typeface="汉仪文黑-65W" panose="00020600040101010101" pitchFamily="18" charset="-122"/>
                <a:ea typeface="汉仪文黑-65W" panose="00020600040101010101" pitchFamily="18" charset="-122"/>
                <a:cs typeface="Times New Roman" panose="02020603050405020304" pitchFamily="18" charset="0"/>
              </a:rPr>
              <a:t>增强党自我净化、自我完善、自我革新、自我提高能力</a:t>
            </a:r>
          </a:p>
        </p:txBody>
      </p:sp>
      <p:sp>
        <p:nvSpPr>
          <p:cNvPr id="67" name="矩形 66"/>
          <p:cNvSpPr/>
          <p:nvPr/>
        </p:nvSpPr>
        <p:spPr>
          <a:xfrm>
            <a:off x="2299063" y="3449141"/>
            <a:ext cx="1593406" cy="1015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kern="100" dirty="0">
                <a:latin typeface="汉仪文黑-65W" panose="00020600040101010101" pitchFamily="18" charset="-122"/>
                <a:ea typeface="汉仪文黑-65W" panose="00020600040101010101" pitchFamily="18" charset="-122"/>
                <a:cs typeface="Times New Roman" panose="02020603050405020304" pitchFamily="18" charset="0"/>
              </a:rPr>
              <a:t>是党保持先进性纯洁性的内生机制</a:t>
            </a:r>
            <a:endParaRPr lang="zh-CN" altLang="en-US" sz="2000" dirty="0">
              <a:latin typeface="汉仪文黑-65W" panose="00020600040101010101" pitchFamily="18" charset="-122"/>
              <a:ea typeface="汉仪文黑-65W" panose="00020600040101010101" pitchFamily="18" charset="-122"/>
            </a:endParaRPr>
          </a:p>
        </p:txBody>
      </p:sp>
      <p:sp>
        <p:nvSpPr>
          <p:cNvPr id="68" name="矩形 67"/>
          <p:cNvSpPr/>
          <p:nvPr/>
        </p:nvSpPr>
        <p:spPr>
          <a:xfrm>
            <a:off x="4094043" y="3455269"/>
            <a:ext cx="2526407" cy="923330"/>
          </a:xfrm>
          <a:prstGeom prst="rect">
            <a:avLst/>
          </a:prstGeom>
        </p:spPr>
        <p:txBody>
          <a:bodyPr wrap="square">
            <a:spAutoFit/>
          </a:bodyPr>
          <a:lstStyle/>
          <a:p>
            <a:pPr algn="ctr"/>
            <a:r>
              <a:rPr lang="zh-CN" altLang="en-US" b="1" kern="100" dirty="0">
                <a:solidFill>
                  <a:srgbClr val="C00000"/>
                </a:solidFill>
                <a:latin typeface="汉仪文黑-65W" panose="00020600040101010101" pitchFamily="18" charset="-122"/>
                <a:ea typeface="汉仪文黑-65W" panose="00020600040101010101" pitchFamily="18" charset="-122"/>
                <a:cs typeface="Times New Roman" panose="02020603050405020304" pitchFamily="18" charset="0"/>
              </a:rPr>
              <a:t>着力</a:t>
            </a:r>
            <a:r>
              <a:rPr lang="zh-CN" altLang="en-US" kern="100" dirty="0">
                <a:latin typeface="汉仪文黑-65W" panose="00020600040101010101" pitchFamily="18" charset="-122"/>
                <a:ea typeface="汉仪文黑-65W" panose="00020600040101010101" pitchFamily="18" charset="-122"/>
                <a:cs typeface="Times New Roman" panose="02020603050405020304" pitchFamily="18" charset="0"/>
              </a:rPr>
              <a:t>提高党的领导水平和执政水平、增强拒腐防变和抵御风险能力</a:t>
            </a:r>
          </a:p>
        </p:txBody>
      </p:sp>
      <p:sp>
        <p:nvSpPr>
          <p:cNvPr id="69" name="矩形 68"/>
          <p:cNvSpPr/>
          <p:nvPr/>
        </p:nvSpPr>
        <p:spPr>
          <a:xfrm>
            <a:off x="4419808" y="1762313"/>
            <a:ext cx="1870479" cy="1015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kern="100" dirty="0">
                <a:latin typeface="汉仪文黑-65W" panose="00020600040101010101" pitchFamily="18" charset="-122"/>
                <a:ea typeface="汉仪文黑-65W" panose="00020600040101010101" pitchFamily="18" charset="-122"/>
                <a:cs typeface="Times New Roman" panose="02020603050405020304" pitchFamily="18" charset="0"/>
              </a:rPr>
              <a:t>是维护和巩固党的执政安全的根本举措</a:t>
            </a:r>
            <a:endParaRPr lang="zh-CN" altLang="en-US" sz="2000" dirty="0">
              <a:latin typeface="汉仪文黑-65W" panose="00020600040101010101" pitchFamily="18" charset="-122"/>
              <a:ea typeface="汉仪文黑-65W" panose="00020600040101010101" pitchFamily="18" charset="-122"/>
            </a:endParaRPr>
          </a:p>
        </p:txBody>
      </p:sp>
      <p:sp>
        <p:nvSpPr>
          <p:cNvPr id="70" name="矩形 69"/>
          <p:cNvSpPr/>
          <p:nvPr/>
        </p:nvSpPr>
        <p:spPr>
          <a:xfrm>
            <a:off x="6496452" y="1851738"/>
            <a:ext cx="2526407" cy="923330"/>
          </a:xfrm>
          <a:prstGeom prst="rect">
            <a:avLst/>
          </a:prstGeom>
        </p:spPr>
        <p:txBody>
          <a:bodyPr wrap="square">
            <a:spAutoFit/>
          </a:bodyPr>
          <a:lstStyle/>
          <a:p>
            <a:pPr algn="ctr"/>
            <a:r>
              <a:rPr lang="zh-CN" altLang="en-US" b="1" kern="100" dirty="0">
                <a:solidFill>
                  <a:srgbClr val="C00000"/>
                </a:solidFill>
                <a:latin typeface="汉仪文黑-65W" panose="00020600040101010101" pitchFamily="18" charset="-122"/>
                <a:ea typeface="汉仪文黑-65W" panose="00020600040101010101" pitchFamily="18" charset="-122"/>
                <a:cs typeface="Times New Roman" panose="02020603050405020304" pitchFamily="18" charset="0"/>
              </a:rPr>
              <a:t>着力</a:t>
            </a:r>
            <a:r>
              <a:rPr lang="zh-CN" altLang="en-US" kern="100" dirty="0">
                <a:latin typeface="汉仪文黑-65W" panose="00020600040101010101" pitchFamily="18" charset="-122"/>
                <a:ea typeface="汉仪文黑-65W" panose="00020600040101010101" pitchFamily="18" charset="-122"/>
                <a:cs typeface="Times New Roman" panose="02020603050405020304" pitchFamily="18" charset="0"/>
              </a:rPr>
              <a:t>维护党中央权威、保证党的团结统一、保持党的先进性和纯洁性</a:t>
            </a:r>
          </a:p>
        </p:txBody>
      </p:sp>
      <p:sp>
        <p:nvSpPr>
          <p:cNvPr id="71" name="矩形 70"/>
          <p:cNvSpPr/>
          <p:nvPr/>
        </p:nvSpPr>
        <p:spPr>
          <a:xfrm>
            <a:off x="6710263" y="3349496"/>
            <a:ext cx="1896352" cy="13234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kern="100" dirty="0">
                <a:latin typeface="汉仪文黑-65W" panose="00020600040101010101" pitchFamily="18" charset="-122"/>
                <a:ea typeface="汉仪文黑-65W" panose="00020600040101010101" pitchFamily="18" charset="-122"/>
                <a:cs typeface="Times New Roman" panose="02020603050405020304" pitchFamily="18" charset="0"/>
              </a:rPr>
              <a:t>从党的集中统一与党的先进性纯洁性的关系上提出来的</a:t>
            </a:r>
            <a:endParaRPr lang="zh-CN" altLang="en-US" sz="2000" dirty="0">
              <a:latin typeface="汉仪文黑-65W" panose="00020600040101010101" pitchFamily="18" charset="-122"/>
              <a:ea typeface="汉仪文黑-65W" panose="00020600040101010101" pitchFamily="18" charset="-122"/>
            </a:endParaRPr>
          </a:p>
        </p:txBody>
      </p:sp>
      <p:sp>
        <p:nvSpPr>
          <p:cNvPr id="26" name="矩形 25"/>
          <p:cNvSpPr/>
          <p:nvPr/>
        </p:nvSpPr>
        <p:spPr>
          <a:xfrm>
            <a:off x="104318" y="667128"/>
            <a:ext cx="8604448" cy="430887"/>
          </a:xfrm>
          <a:prstGeom prst="rect">
            <a:avLst/>
          </a:prstGeom>
        </p:spPr>
        <p:txBody>
          <a:bodyPr wrap="square">
            <a:spAutoFit/>
          </a:bodyPr>
          <a:lstStyle/>
          <a:p>
            <a:r>
              <a:rPr lang="zh-CN" altLang="zh-CN" sz="2200" dirty="0">
                <a:latin typeface="方正正大黑简体" panose="02000000000000000000" pitchFamily="2" charset="-122"/>
                <a:ea typeface="方正正大黑简体" panose="02000000000000000000" pitchFamily="2" charset="-122"/>
              </a:rPr>
              <a:t>（一）把握新形势下加强和规范党内政治生活的总的方针要求</a:t>
            </a:r>
          </a:p>
        </p:txBody>
      </p:sp>
      <p:sp>
        <p:nvSpPr>
          <p:cNvPr id="27" name="文本框 26"/>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2434442292"/>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53" presetClass="entr" presetSubtype="16" fill="hold" nodeType="withEffect">
                                  <p:stCondLst>
                                    <p:cond delay="25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25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nodeType="withEffect">
                                  <p:stCondLst>
                                    <p:cond delay="25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接连接符 2"/>
          <p:cNvSpPr>
            <a:spLocks noChangeShapeType="1"/>
          </p:cNvSpPr>
          <p:nvPr/>
        </p:nvSpPr>
        <p:spPr bwMode="auto">
          <a:xfrm>
            <a:off x="251520" y="1406289"/>
            <a:ext cx="7056784" cy="0"/>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9" name="圆角矩形 3"/>
          <p:cNvSpPr>
            <a:spLocks noChangeArrowheads="1"/>
          </p:cNvSpPr>
          <p:nvPr/>
        </p:nvSpPr>
        <p:spPr bwMode="auto">
          <a:xfrm>
            <a:off x="107504" y="778733"/>
            <a:ext cx="7344815" cy="627555"/>
          </a:xfrm>
          <a:prstGeom prst="roundRect">
            <a:avLst>
              <a:gd name="adj" fmla="val 3099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4.</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努力</a:t>
            </a:r>
            <a:r>
              <a:rPr lang="zh-CN" altLang="en-US" sz="2000" dirty="0">
                <a:solidFill>
                  <a:srgbClr val="C00000"/>
                </a:solidFill>
                <a:latin typeface="方正正大黑简体" panose="02000000000000000000" pitchFamily="2" charset="-122"/>
                <a:ea typeface="方正正大黑简体" panose="02000000000000000000" pitchFamily="2" charset="-122"/>
                <a:sym typeface="微软雅黑" pitchFamily="34" charset="-122"/>
              </a:rPr>
              <a:t>在全党形成又有集中又有民主、又有纪律又有自由</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a:t>
            </a:r>
            <a:endParaRPr lang="en-US" altLang="zh-CN"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endParaRPr>
          </a:p>
          <a:p>
            <a:r>
              <a:rPr lang="en-US" altLang="zh-CN" sz="2000" dirty="0">
                <a:solidFill>
                  <a:srgbClr val="C00000"/>
                </a:solidFill>
                <a:latin typeface="方正正大黑简体" panose="02000000000000000000" pitchFamily="2" charset="-122"/>
                <a:ea typeface="方正正大黑简体" panose="02000000000000000000" pitchFamily="2" charset="-122"/>
                <a:sym typeface="微软雅黑" pitchFamily="34" charset="-122"/>
              </a:rPr>
              <a:t> </a:t>
            </a:r>
            <a:r>
              <a:rPr lang="en-US" altLang="zh-CN"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 </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 又</a:t>
            </a:r>
            <a:r>
              <a:rPr lang="zh-CN" altLang="en-US" sz="2000" dirty="0">
                <a:solidFill>
                  <a:srgbClr val="C00000"/>
                </a:solidFill>
                <a:latin typeface="方正正大黑简体" panose="02000000000000000000" pitchFamily="2" charset="-122"/>
                <a:ea typeface="方正正大黑简体" panose="02000000000000000000" pitchFamily="2" charset="-122"/>
                <a:sym typeface="微软雅黑" pitchFamily="34" charset="-122"/>
              </a:rPr>
              <a:t>有统一意志又有个人心情舒畅生动活泼的政治局</a:t>
            </a:r>
            <a:r>
              <a:rPr lang="zh-CN" altLang="en-US" sz="2000" dirty="0" smtClean="0">
                <a:solidFill>
                  <a:srgbClr val="C00000"/>
                </a:solidFill>
                <a:latin typeface="方正正大黑简体" panose="02000000000000000000" pitchFamily="2" charset="-122"/>
                <a:ea typeface="方正正大黑简体" panose="02000000000000000000" pitchFamily="2" charset="-122"/>
                <a:sym typeface="微软雅黑" pitchFamily="34" charset="-122"/>
              </a:rPr>
              <a:t>面</a:t>
            </a:r>
            <a:endParaRPr lang="zh-CN" altLang="en-US" dirty="0">
              <a:solidFill>
                <a:srgbClr val="C00000"/>
              </a:solidFill>
              <a:latin typeface="方正正大黑简体" panose="02000000000000000000" pitchFamily="2" charset="-122"/>
              <a:ea typeface="方正正大黑简体" panose="02000000000000000000" pitchFamily="2"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544" y="2219375"/>
            <a:ext cx="2740085" cy="2055064"/>
          </a:xfrm>
          <a:prstGeom prst="snip2DiagRect">
            <a:avLst/>
          </a:prstGeom>
          <a:solidFill>
            <a:srgbClr val="FFFFFF">
              <a:shade val="85000"/>
            </a:srgbClr>
          </a:solidFill>
          <a:ln w="28575" cap="sq">
            <a:solidFill>
              <a:srgbClr val="63252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2" name="组合 28"/>
          <p:cNvGrpSpPr/>
          <p:nvPr/>
        </p:nvGrpSpPr>
        <p:grpSpPr>
          <a:xfrm>
            <a:off x="3479215" y="1603569"/>
            <a:ext cx="5413265" cy="3198148"/>
            <a:chOff x="5605410" y="1238250"/>
            <a:chExt cx="6129895" cy="3438317"/>
          </a:xfrm>
        </p:grpSpPr>
        <p:sp>
          <p:nvSpPr>
            <p:cNvPr id="30" name="圆角矩形 29"/>
            <p:cNvSpPr/>
            <p:nvPr/>
          </p:nvSpPr>
          <p:spPr>
            <a:xfrm>
              <a:off x="5619751" y="1524000"/>
              <a:ext cx="6115554" cy="3152567"/>
            </a:xfrm>
            <a:prstGeom prst="roundRect">
              <a:avLst>
                <a:gd name="adj" fmla="val 620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1" name="矩形 30"/>
            <p:cNvSpPr/>
            <p:nvPr/>
          </p:nvSpPr>
          <p:spPr>
            <a:xfrm>
              <a:off x="5605410" y="1238250"/>
              <a:ext cx="4091376" cy="609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“六有”政治局面目标</a:t>
              </a:r>
            </a:p>
          </p:txBody>
        </p:sp>
        <p:sp>
          <p:nvSpPr>
            <p:cNvPr id="32" name="文本框 31"/>
            <p:cNvSpPr txBox="1"/>
            <p:nvPr/>
          </p:nvSpPr>
          <p:spPr>
            <a:xfrm>
              <a:off x="5886148" y="1900301"/>
              <a:ext cx="5704492" cy="2624850"/>
            </a:xfrm>
            <a:prstGeom prst="rect">
              <a:avLst/>
            </a:prstGeom>
            <a:noFill/>
          </p:spPr>
          <p:txBody>
            <a:bodyPr wrap="square" rtlCol="0">
              <a:spAutoFit/>
            </a:bodyPr>
            <a:lstStyle/>
            <a:p>
              <a:pPr algn="just">
                <a:lnSpc>
                  <a:spcPct val="120000"/>
                </a:lnSpc>
              </a:pPr>
              <a:r>
                <a:rPr lang="zh-CN" altLang="en-US" sz="2000" b="1" dirty="0">
                  <a:latin typeface="汉仪文黑-65W" panose="00020600040101010101" pitchFamily="18" charset="-122"/>
                  <a:ea typeface="汉仪文黑-65W" panose="00020600040101010101" pitchFamily="18" charset="-122"/>
                </a:rPr>
                <a:t>最早是</a:t>
              </a:r>
              <a:r>
                <a:rPr lang="en-US" altLang="zh-CN" sz="2000" b="1" dirty="0">
                  <a:latin typeface="汉仪文黑-65W" panose="00020600040101010101" pitchFamily="18" charset="-122"/>
                  <a:ea typeface="汉仪文黑-65W" panose="00020600040101010101" pitchFamily="18" charset="-122"/>
                </a:rPr>
                <a:t>1957</a:t>
              </a:r>
              <a:r>
                <a:rPr lang="zh-CN" altLang="en-US" sz="2000" b="1" dirty="0">
                  <a:latin typeface="汉仪文黑-65W" panose="00020600040101010101" pitchFamily="18" charset="-122"/>
                  <a:ea typeface="汉仪文黑-65W" panose="00020600040101010101" pitchFamily="18" charset="-122"/>
                </a:rPr>
                <a:t>年毛泽东提出</a:t>
              </a:r>
              <a:r>
                <a:rPr lang="zh-CN" altLang="en-US" sz="2000" b="1" dirty="0" smtClean="0">
                  <a:latin typeface="汉仪文黑-65W" panose="00020600040101010101" pitchFamily="18" charset="-122"/>
                  <a:ea typeface="汉仪文黑-65W" panose="00020600040101010101" pitchFamily="18" charset="-122"/>
                </a:rPr>
                <a:t>的</a:t>
              </a:r>
              <a:endParaRPr lang="zh-CN" altLang="en-US" sz="2000" b="1" dirty="0">
                <a:latin typeface="汉仪文黑-65W" panose="00020600040101010101" pitchFamily="18" charset="-122"/>
                <a:ea typeface="汉仪文黑-65W" panose="00020600040101010101" pitchFamily="18" charset="-122"/>
              </a:endParaRPr>
            </a:p>
            <a:p>
              <a:pPr algn="just">
                <a:lnSpc>
                  <a:spcPct val="120000"/>
                </a:lnSpc>
              </a:pPr>
              <a:r>
                <a:rPr lang="zh-CN" altLang="en-US" dirty="0">
                  <a:latin typeface="汉仪文黑-65W" panose="00020600040101010101" pitchFamily="18" charset="-122"/>
                  <a:ea typeface="汉仪文黑-65W" panose="00020600040101010101" pitchFamily="18" charset="-122"/>
                </a:rPr>
                <a:t>他强调：“我们的目标，是想造成一个又有集中又有民主，又有纪律又有自由</a:t>
              </a:r>
              <a:r>
                <a:rPr lang="zh-CN" altLang="en-US" dirty="0" smtClean="0">
                  <a:latin typeface="汉仪文黑-65W" panose="00020600040101010101" pitchFamily="18" charset="-122"/>
                  <a:ea typeface="汉仪文黑-65W" panose="00020600040101010101" pitchFamily="18" charset="-122"/>
                </a:rPr>
                <a:t>，又有统一意志，又有个人心情舒畅、生动活泼，那样</a:t>
              </a:r>
              <a:r>
                <a:rPr lang="zh-CN" altLang="en-US" dirty="0">
                  <a:latin typeface="汉仪文黑-65W" panose="00020600040101010101" pitchFamily="18" charset="-122"/>
                  <a:ea typeface="汉仪文黑-65W" panose="00020600040101010101" pitchFamily="18" charset="-122"/>
                </a:rPr>
                <a:t>一种政治局面，以利于社会主义革命</a:t>
              </a:r>
              <a:r>
                <a:rPr lang="zh-CN" altLang="en-US" dirty="0" smtClean="0">
                  <a:latin typeface="汉仪文黑-65W" panose="00020600040101010101" pitchFamily="18" charset="-122"/>
                  <a:ea typeface="汉仪文黑-65W" panose="00020600040101010101" pitchFamily="18" charset="-122"/>
                </a:rPr>
                <a:t>和社会主义建设</a:t>
              </a:r>
              <a:r>
                <a:rPr lang="zh-CN" altLang="en-US" dirty="0">
                  <a:latin typeface="汉仪文黑-65W" panose="00020600040101010101" pitchFamily="18" charset="-122"/>
                  <a:ea typeface="汉仪文黑-65W" panose="00020600040101010101" pitchFamily="18" charset="-122"/>
                </a:rPr>
                <a:t>，较易于克服困难，较快地建设我国的现代工业和现代农业，党和国家较为巩固，较为能够经受风险。”</a:t>
              </a:r>
            </a:p>
          </p:txBody>
        </p:sp>
      </p:grpSp>
      <p:sp>
        <p:nvSpPr>
          <p:cNvPr id="10" name="文本框 9"/>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2169255411"/>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par>
                                    <p:cTn id="13" presetID="2" presetClass="entr" presetSubtype="2" fill="hold" nodeType="withEffect" p14:presetBounceEnd="30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0000">
                                          <p:cBhvr additive="base">
                                            <p:cTn id="15" dur="500" fill="hold"/>
                                            <p:tgtEl>
                                              <p:spTgt spid="29"/>
                                            </p:tgtEl>
                                            <p:attrNameLst>
                                              <p:attrName>ppt_x</p:attrName>
                                            </p:attrNameLst>
                                          </p:cBhvr>
                                          <p:tavLst>
                                            <p:tav tm="0">
                                              <p:val>
                                                <p:strVal val="1+#ppt_w/2"/>
                                              </p:val>
                                            </p:tav>
                                            <p:tav tm="100000">
                                              <p:val>
                                                <p:strVal val="#ppt_x"/>
                                              </p:val>
                                            </p:tav>
                                          </p:tavLst>
                                        </p:anim>
                                        <p:anim calcmode="lin" valueType="num" p14:bounceEnd="30000">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custDataLst>
              <p:tags r:id="rId1"/>
            </p:custDataLst>
          </p:nvPr>
        </p:nvSpPr>
        <p:spPr>
          <a:xfrm>
            <a:off x="-30253" y="1895351"/>
            <a:ext cx="1584176" cy="1143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dirty="0">
                <a:solidFill>
                  <a:srgbClr val="FFFFFF"/>
                </a:solidFill>
                <a:latin typeface="Impact" panose="020B0806030902050204" pitchFamily="34" charset="0"/>
              </a:rPr>
              <a:t>Part 1</a:t>
            </a:r>
            <a:endParaRPr lang="zh-CN" altLang="en-US" sz="4000" dirty="0">
              <a:solidFill>
                <a:srgbClr val="FFFFFF"/>
              </a:solidFill>
              <a:latin typeface="Impact" panose="020B0806030902050204" pitchFamily="34" charset="0"/>
            </a:endParaRPr>
          </a:p>
        </p:txBody>
      </p:sp>
      <p:sp>
        <p:nvSpPr>
          <p:cNvPr id="28" name="直角三角形 27"/>
          <p:cNvSpPr/>
          <p:nvPr>
            <p:custDataLst>
              <p:tags r:id="rId2"/>
            </p:custDataLst>
          </p:nvPr>
        </p:nvSpPr>
        <p:spPr>
          <a:xfrm>
            <a:off x="1553923" y="1895351"/>
            <a:ext cx="87313" cy="1508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29" name="直角三角形 28"/>
          <p:cNvSpPr/>
          <p:nvPr>
            <p:custDataLst>
              <p:tags r:id="rId3"/>
            </p:custDataLst>
          </p:nvPr>
        </p:nvSpPr>
        <p:spPr>
          <a:xfrm flipV="1">
            <a:off x="1553923" y="2887539"/>
            <a:ext cx="87313" cy="1508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0" name="矩形 29"/>
          <p:cNvSpPr/>
          <p:nvPr>
            <p:custDataLst>
              <p:tags r:id="rId4"/>
            </p:custDataLst>
          </p:nvPr>
        </p:nvSpPr>
        <p:spPr>
          <a:xfrm>
            <a:off x="1553923" y="2046164"/>
            <a:ext cx="7497876" cy="5953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a:r>
              <a:rPr lang="zh-CN" altLang="zh-CN" sz="3200" dirty="0">
                <a:latin typeface="华康俪金黑W8(P)" panose="020B0800000000000000" pitchFamily="34" charset="-122"/>
                <a:ea typeface="华康俪金黑W8(P)" panose="020B0800000000000000" pitchFamily="34" charset="-122"/>
              </a:rPr>
              <a:t>新形势下加强和规范党内政治生活的重大意义</a:t>
            </a:r>
            <a:endParaRPr lang="zh-CN" altLang="en-US" sz="3200" dirty="0">
              <a:latin typeface="华康俪金黑W8(P)" panose="020B0800000000000000" pitchFamily="34" charset="-122"/>
              <a:ea typeface="华康俪金黑W8(P)" panose="020B0800000000000000" pitchFamily="34" charset="-122"/>
            </a:endParaRPr>
          </a:p>
        </p:txBody>
      </p:sp>
      <p:sp>
        <p:nvSpPr>
          <p:cNvPr id="31" name="矩形 30"/>
          <p:cNvSpPr/>
          <p:nvPr>
            <p:custDataLst>
              <p:tags r:id="rId5"/>
            </p:custDataLst>
          </p:nvPr>
        </p:nvSpPr>
        <p:spPr>
          <a:xfrm>
            <a:off x="1553923" y="2641476"/>
            <a:ext cx="7497876" cy="2460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endParaRPr lang="en-US" altLang="zh-CN" sz="1500" dirty="0">
              <a:solidFill>
                <a:srgbClr val="FFFFFF"/>
              </a:solidFill>
              <a:latin typeface="微软雅黑" panose="020B0503020204020204" pitchFamily="34" charset="-122"/>
              <a:ea typeface="微软雅黑" panose="020B0503020204020204" pitchFamily="34" charset="-122"/>
            </a:endParaRPr>
          </a:p>
        </p:txBody>
      </p:sp>
      <p:sp>
        <p:nvSpPr>
          <p:cNvPr id="32" name="矩形 31"/>
          <p:cNvSpPr/>
          <p:nvPr>
            <p:custDataLst>
              <p:tags r:id="rId6"/>
            </p:custDataLst>
          </p:nvPr>
        </p:nvSpPr>
        <p:spPr>
          <a:xfrm>
            <a:off x="9051800" y="1895351"/>
            <a:ext cx="111125" cy="11430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3" name="直角三角形 32"/>
          <p:cNvSpPr/>
          <p:nvPr>
            <p:custDataLst>
              <p:tags r:id="rId7"/>
            </p:custDataLst>
          </p:nvPr>
        </p:nvSpPr>
        <p:spPr>
          <a:xfrm flipH="1">
            <a:off x="8964488" y="1895351"/>
            <a:ext cx="87313" cy="150813"/>
          </a:xfrm>
          <a:prstGeom prst="rtTriangle">
            <a:avLst/>
          </a:prstGeom>
          <a:solidFill>
            <a:srgbClr val="6325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4" name="直角三角形 33"/>
          <p:cNvSpPr/>
          <p:nvPr>
            <p:custDataLst>
              <p:tags r:id="rId8"/>
            </p:custDataLst>
          </p:nvPr>
        </p:nvSpPr>
        <p:spPr>
          <a:xfrm flipH="1" flipV="1">
            <a:off x="8964488" y="2887539"/>
            <a:ext cx="87313" cy="150813"/>
          </a:xfrm>
          <a:prstGeom prst="rtTriangle">
            <a:avLst/>
          </a:prstGeom>
          <a:solidFill>
            <a:srgbClr val="6325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Tree>
    <p:extLst>
      <p:ext uri="{BB962C8B-B14F-4D97-AF65-F5344CB8AC3E}">
        <p14:creationId xmlns:p14="http://schemas.microsoft.com/office/powerpoint/2010/main" xmlns="" val="116237943"/>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直接连接符 2"/>
          <p:cNvSpPr>
            <a:spLocks noChangeShapeType="1"/>
          </p:cNvSpPr>
          <p:nvPr/>
        </p:nvSpPr>
        <p:spPr bwMode="auto">
          <a:xfrm>
            <a:off x="1115616" y="1561356"/>
            <a:ext cx="3456384" cy="0"/>
          </a:xfrm>
          <a:prstGeom prst="line">
            <a:avLst/>
          </a:prstGeom>
          <a:noFill/>
          <a:ln w="19050"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outerShdw blurRad="38100" dist="38100" dir="2700000" algn="tl">
                  <a:srgbClr val="000000">
                    <a:alpha val="43137"/>
                  </a:srgbClr>
                </a:outerShdw>
              </a:effectLst>
              <a:uLnTx/>
              <a:uFillTx/>
            </a:endParaRPr>
          </a:p>
        </p:txBody>
      </p:sp>
      <p:sp>
        <p:nvSpPr>
          <p:cNvPr id="26" name="TextBox 4"/>
          <p:cNvSpPr>
            <a:spLocks noChangeArrowheads="1"/>
          </p:cNvSpPr>
          <p:nvPr/>
        </p:nvSpPr>
        <p:spPr bwMode="auto">
          <a:xfrm>
            <a:off x="1115616" y="1671623"/>
            <a:ext cx="4824536"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just">
              <a:lnSpc>
                <a:spcPct val="150000"/>
              </a:lnSpc>
              <a:spcBef>
                <a:spcPts val="600"/>
              </a:spcBef>
              <a:spcAft>
                <a:spcPts val="600"/>
              </a:spcAft>
              <a:defRPr/>
            </a:pPr>
            <a:r>
              <a:rPr lang="zh-CN" altLang="en-US" kern="0" dirty="0" smtClean="0">
                <a:solidFill>
                  <a:srgbClr val="FF0000"/>
                </a:solidFill>
                <a:latin typeface="汉仪文黑-65W" panose="00020600040101010101" pitchFamily="18" charset="-122"/>
                <a:ea typeface="汉仪文黑-65W" panose="00020600040101010101" pitchFamily="18" charset="-122"/>
                <a:sym typeface="微软雅黑" pitchFamily="34" charset="-122"/>
              </a:rPr>
              <a:t>六</a:t>
            </a:r>
            <a:r>
              <a:rPr lang="zh-CN" altLang="en-US" kern="0" dirty="0">
                <a:solidFill>
                  <a:srgbClr val="FF0000"/>
                </a:solidFill>
                <a:latin typeface="汉仪文黑-65W" panose="00020600040101010101" pitchFamily="18" charset="-122"/>
                <a:ea typeface="汉仪文黑-65W" panose="00020600040101010101" pitchFamily="18" charset="-122"/>
                <a:sym typeface="微软雅黑" pitchFamily="34" charset="-122"/>
              </a:rPr>
              <a:t>中全会公报对新形势下党内政治生活从</a:t>
            </a:r>
            <a:r>
              <a:rPr lang="en-US" altLang="zh-CN" kern="0" dirty="0">
                <a:solidFill>
                  <a:srgbClr val="FF0000"/>
                </a:solidFill>
                <a:latin typeface="汉仪文黑-65W" panose="00020600040101010101" pitchFamily="18" charset="-122"/>
                <a:ea typeface="汉仪文黑-65W" panose="00020600040101010101" pitchFamily="18" charset="-122"/>
                <a:sym typeface="微软雅黑" pitchFamily="34" charset="-122"/>
              </a:rPr>
              <a:t>12</a:t>
            </a:r>
            <a:r>
              <a:rPr lang="zh-CN" altLang="en-US" kern="0" dirty="0">
                <a:solidFill>
                  <a:srgbClr val="FF0000"/>
                </a:solidFill>
                <a:latin typeface="汉仪文黑-65W" panose="00020600040101010101" pitchFamily="18" charset="-122"/>
                <a:ea typeface="汉仪文黑-65W" panose="00020600040101010101" pitchFamily="18" charset="-122"/>
                <a:sym typeface="微软雅黑" pitchFamily="34" charset="-122"/>
              </a:rPr>
              <a:t>个方面进行了规范，从首要任务、根本保证、重要目的、重要内容、根本要求、重要制度保障、重要基础、组织保证、重要内容和载体、重要手段、重要举措、重要任务等角度对其进行了准确定位，提出了具体要求。</a:t>
            </a:r>
          </a:p>
        </p:txBody>
      </p:sp>
      <p:pic>
        <p:nvPicPr>
          <p:cNvPr id="8" name="图片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5629614" y="3144412"/>
            <a:ext cx="3502342" cy="1620554"/>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
        <p:nvSpPr>
          <p:cNvPr id="9" name="矩形 8"/>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Tree>
    <p:extLst>
      <p:ext uri="{BB962C8B-B14F-4D97-AF65-F5344CB8AC3E}">
        <p14:creationId xmlns:p14="http://schemas.microsoft.com/office/powerpoint/2010/main" xmlns="" val="168387078"/>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1263504"/>
            <a:ext cx="7632848" cy="400110"/>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1.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必须把坚定理想信念作为开展党内政治生活的首要</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任务？</a:t>
            </a:r>
            <a:endParaRPr lang="zh-CN" altLang="en-US" sz="2000" dirty="0">
              <a:solidFill>
                <a:srgbClr val="C00000"/>
              </a:solidFill>
              <a:latin typeface="方正正大黑简体" panose="02000000000000000000" pitchFamily="2" charset="-122"/>
              <a:ea typeface="方正正大黑简体" panose="02000000000000000000" pitchFamily="2" charset="-122"/>
            </a:endParaRPr>
          </a:p>
        </p:txBody>
      </p:sp>
      <p:sp>
        <p:nvSpPr>
          <p:cNvPr id="6" name="矩形 5"/>
          <p:cNvSpPr/>
          <p:nvPr/>
        </p:nvSpPr>
        <p:spPr>
          <a:xfrm>
            <a:off x="4189111" y="2052653"/>
            <a:ext cx="3456384" cy="216982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latin typeface="汉仪文黑-65W" panose="00020600040101010101" pitchFamily="18" charset="-122"/>
                <a:ea typeface="汉仪文黑-65W" panose="00020600040101010101" pitchFamily="18" charset="-122"/>
              </a:rPr>
              <a:t>习近平总书记指出：“理想信念就是共产党人精神上的‘钙’，没有理想信念，理想信念不坚定，精神上就会‘缺钙’，就会得‘软骨病’”。</a:t>
            </a:r>
          </a:p>
        </p:txBody>
      </p:sp>
      <p:sp>
        <p:nvSpPr>
          <p:cNvPr id="7" name="矩形 6"/>
          <p:cNvSpPr/>
          <p:nvPr/>
        </p:nvSpPr>
        <p:spPr>
          <a:xfrm>
            <a:off x="1043608" y="4445559"/>
            <a:ext cx="6264696" cy="400110"/>
          </a:xfrm>
          <a:prstGeom prst="rect">
            <a:avLst/>
          </a:prstGeom>
        </p:spPr>
        <p:txBody>
          <a:bodyPr wrap="square">
            <a:spAutoFit/>
          </a:bodyPr>
          <a:lstStyle/>
          <a:p>
            <a:pPr marL="342900" indent="-342900">
              <a:buFont typeface="Wingdings" panose="05000000000000000000" pitchFamily="2" charset="2"/>
              <a:buChar char="n"/>
            </a:pPr>
            <a:r>
              <a:rPr lang="zh-CN" altLang="zh-CN" sz="2000" kern="100" dirty="0">
                <a:solidFill>
                  <a:srgbClr val="C00000"/>
                </a:solidFill>
                <a:latin typeface="方正正大黑简体" panose="02000000000000000000" pitchFamily="2" charset="-122"/>
                <a:ea typeface="方正正大黑简体" panose="02000000000000000000" pitchFamily="2" charset="-122"/>
                <a:cs typeface="Times New Roman" panose="02020603050405020304" pitchFamily="18" charset="0"/>
              </a:rPr>
              <a:t>理想信念就像钙一样对人的精神世界起着支柱作用。</a:t>
            </a:r>
            <a:endParaRPr lang="zh-CN" altLang="en-US" sz="2000" dirty="0">
              <a:solidFill>
                <a:srgbClr val="C00000"/>
              </a:solidFill>
              <a:latin typeface="方正正大黑简体" panose="02000000000000000000" pitchFamily="2" charset="-122"/>
              <a:ea typeface="方正正大黑简体" panose="02000000000000000000" pitchFamily="2"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1640" y="2137420"/>
            <a:ext cx="2556284" cy="2000292"/>
          </a:xfrm>
          <a:prstGeom prst="round2DiagRect">
            <a:avLst>
              <a:gd name="adj1" fmla="val 0"/>
              <a:gd name="adj2" fmla="val 0"/>
            </a:avLst>
          </a:prstGeom>
          <a:ln w="12700" cap="sq">
            <a:solidFill>
              <a:srgbClr val="632523"/>
            </a:solidFill>
            <a:miter lim="800000"/>
          </a:ln>
          <a:effectLst>
            <a:outerShdw blurRad="254000" algn="tl" rotWithShape="0">
              <a:srgbClr val="000000">
                <a:alpha val="43000"/>
              </a:srgbClr>
            </a:outerShdw>
          </a:effectLst>
        </p:spPr>
      </p:pic>
      <p:sp>
        <p:nvSpPr>
          <p:cNvPr id="10" name="矩形 9"/>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11" name="文本框 10"/>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1450892595"/>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1243838"/>
            <a:ext cx="7272808" cy="707886"/>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2.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说党在社会主义初级阶段的基本路线是党和国家的生命线、人民的幸福线，也是党内政治生活正常开展的根本保证。</a:t>
            </a:r>
          </a:p>
        </p:txBody>
      </p:sp>
      <p:sp>
        <p:nvSpPr>
          <p:cNvPr id="6" name="矩形 5"/>
          <p:cNvSpPr/>
          <p:nvPr/>
        </p:nvSpPr>
        <p:spPr>
          <a:xfrm>
            <a:off x="359532" y="2281436"/>
            <a:ext cx="7632848" cy="2585323"/>
          </a:xfrm>
          <a:prstGeom prst="rect">
            <a:avLst/>
          </a:prstGeom>
        </p:spPr>
        <p:txBody>
          <a:bodyPr wrap="square">
            <a:spAutoFit/>
          </a:bodyPr>
          <a:lstStyle/>
          <a:p>
            <a:pPr marL="285750" indent="-285750" algn="just">
              <a:lnSpc>
                <a:spcPct val="150000"/>
              </a:lnSpc>
              <a:buFont typeface="Wingdings" panose="05000000000000000000" pitchFamily="2" charset="2"/>
              <a:buChar char="p"/>
            </a:pPr>
            <a:r>
              <a:rPr lang="zh-CN" altLang="en-US" dirty="0">
                <a:latin typeface="汉仪文黑-65W" panose="00020600040101010101" pitchFamily="18" charset="-122"/>
                <a:ea typeface="汉仪文黑-65W" panose="00020600040101010101" pitchFamily="18" charset="-122"/>
              </a:rPr>
              <a:t>党在社会主义初级阶段的基本路线是党在一定历史时期或阶段的行动纲领，它反映我国社会主义现代化建设的基本规律，集中体现全国各族人民的根本利益和共同诉求。因此，党的基本路线是党和国家的生命线、是人民的幸福线</a:t>
            </a:r>
            <a:r>
              <a:rPr lang="zh-CN" altLang="en-US" dirty="0" smtClean="0">
                <a:latin typeface="汉仪文黑-65W" panose="00020600040101010101" pitchFamily="18" charset="-122"/>
                <a:ea typeface="汉仪文黑-65W" panose="00020600040101010101" pitchFamily="18" charset="-122"/>
              </a:rPr>
              <a:t>。</a:t>
            </a:r>
            <a:endParaRPr lang="en-US" altLang="zh-CN" dirty="0" smtClean="0">
              <a:latin typeface="汉仪文黑-65W" panose="00020600040101010101" pitchFamily="18" charset="-122"/>
              <a:ea typeface="汉仪文黑-65W" panose="00020600040101010101" pitchFamily="18" charset="-122"/>
            </a:endParaRPr>
          </a:p>
          <a:p>
            <a:pPr marL="285750" indent="-285750" algn="just">
              <a:lnSpc>
                <a:spcPct val="150000"/>
              </a:lnSpc>
              <a:buFont typeface="Wingdings" panose="05000000000000000000" pitchFamily="2" charset="2"/>
              <a:buChar char="p"/>
            </a:pPr>
            <a:r>
              <a:rPr lang="zh-CN" altLang="en-US" dirty="0">
                <a:latin typeface="汉仪文黑-65W" panose="00020600040101010101" pitchFamily="18" charset="-122"/>
                <a:ea typeface="汉仪文黑-65W" panose="00020600040101010101" pitchFamily="18" charset="-122"/>
              </a:rPr>
              <a:t>党在社会主义初级阶段的基本路线是党内政治生活正常开展的根本保证，这是由基本路线对党内政治生活的规范作用决定的</a:t>
            </a:r>
            <a:r>
              <a:rPr lang="zh-CN" altLang="en-US" dirty="0" smtClean="0">
                <a:latin typeface="汉仪文黑-65W" panose="00020600040101010101" pitchFamily="18" charset="-122"/>
                <a:ea typeface="汉仪文黑-65W" panose="00020600040101010101" pitchFamily="18" charset="-122"/>
              </a:rPr>
              <a:t>。</a:t>
            </a:r>
            <a:endParaRPr lang="zh-CN" altLang="en-US" dirty="0">
              <a:latin typeface="汉仪文黑-65W" panose="00020600040101010101" pitchFamily="18" charset="-122"/>
              <a:ea typeface="汉仪文黑-65W" panose="00020600040101010101" pitchFamily="18" charset="-122"/>
            </a:endParaRPr>
          </a:p>
        </p:txBody>
      </p:sp>
      <p:sp>
        <p:nvSpPr>
          <p:cNvPr id="7" name="矩形 6"/>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9" name="文本框 8"/>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83793604"/>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11270" t="200" r="21110" b="-200"/>
          <a:stretch/>
        </p:blipFill>
        <p:spPr>
          <a:xfrm>
            <a:off x="4788024" y="1879779"/>
            <a:ext cx="1728192" cy="1226772"/>
          </a:xfrm>
          <a:prstGeom prst="ellipse">
            <a:avLst/>
          </a:prstGeom>
          <a:ln>
            <a:noFill/>
          </a:ln>
          <a:effectLst>
            <a:outerShdw blurRad="292100" dist="139700" dir="2700000" algn="tl" rotWithShape="0">
              <a:srgbClr val="333333">
                <a:alpha val="65000"/>
              </a:srgbClr>
            </a:outerShdw>
          </a:effectLst>
        </p:spPr>
      </p:pic>
      <p:sp>
        <p:nvSpPr>
          <p:cNvPr id="5" name="矩形 4"/>
          <p:cNvSpPr/>
          <p:nvPr/>
        </p:nvSpPr>
        <p:spPr>
          <a:xfrm>
            <a:off x="466640" y="1192366"/>
            <a:ext cx="7704856" cy="1015663"/>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3.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说坚决维护党中央权威、保证全党令行禁止，是党和国家前途命运所系，是全国各族人民根本利益所在，也是加强和规范党内政治生活的重要目的。</a:t>
            </a:r>
          </a:p>
        </p:txBody>
      </p:sp>
      <p:sp>
        <p:nvSpPr>
          <p:cNvPr id="7" name="矩形 6"/>
          <p:cNvSpPr/>
          <p:nvPr/>
        </p:nvSpPr>
        <p:spPr>
          <a:xfrm>
            <a:off x="606955" y="2347180"/>
            <a:ext cx="3970017" cy="2788456"/>
          </a:xfrm>
          <a:prstGeom prst="rect">
            <a:avLst/>
          </a:prstGeom>
        </p:spPr>
        <p:txBody>
          <a:bodyPr wrap="square">
            <a:spAutoFit/>
          </a:bodyPr>
          <a:lstStyle/>
          <a:p>
            <a:pPr algn="just">
              <a:lnSpc>
                <a:spcPct val="120000"/>
              </a:lnSpc>
            </a:pPr>
            <a:r>
              <a:rPr lang="zh-CN" altLang="en-US" sz="2000" dirty="0">
                <a:solidFill>
                  <a:srgbClr val="C00000"/>
                </a:solidFill>
                <a:latin typeface="方正正大黑简体" panose="02000000000000000000" pitchFamily="2" charset="-122"/>
                <a:ea typeface="方正正大黑简体" panose="02000000000000000000" pitchFamily="2" charset="-122"/>
              </a:rPr>
              <a:t>“事在四方，要在中央。</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a:t>
            </a:r>
            <a:endParaRPr lang="en-US" altLang="zh-CN" sz="2000" dirty="0" smtClean="0">
              <a:solidFill>
                <a:srgbClr val="C00000"/>
              </a:solidFill>
              <a:latin typeface="方正正大黑简体" panose="02000000000000000000" pitchFamily="2" charset="-122"/>
              <a:ea typeface="方正正大黑简体" panose="02000000000000000000" pitchFamily="2" charset="-122"/>
            </a:endParaRPr>
          </a:p>
          <a:p>
            <a:pPr algn="just">
              <a:lnSpc>
                <a:spcPct val="120000"/>
              </a:lnSpc>
            </a:pPr>
            <a:r>
              <a:rPr lang="zh-CN" altLang="en-US" dirty="0" smtClean="0">
                <a:latin typeface="汉仪文黑-65W" panose="00020600040101010101" pitchFamily="18" charset="-122"/>
                <a:ea typeface="汉仪文黑-65W" panose="00020600040101010101" pitchFamily="18" charset="-122"/>
              </a:rPr>
              <a:t>我们</a:t>
            </a:r>
            <a:r>
              <a:rPr lang="zh-CN" altLang="en-US" dirty="0">
                <a:latin typeface="汉仪文黑-65W" panose="00020600040101010101" pitchFamily="18" charset="-122"/>
                <a:ea typeface="汉仪文黑-65W" panose="00020600040101010101" pitchFamily="18" charset="-122"/>
              </a:rPr>
              <a:t>统筹推进“五位一体”总体布局和协调推进“四个全面”战略布局，战胜来自内部和外部的复杂</a:t>
            </a:r>
            <a:r>
              <a:rPr lang="zh-CN" altLang="en-US" dirty="0" smtClean="0">
                <a:latin typeface="汉仪文黑-65W" panose="00020600040101010101" pitchFamily="18" charset="-122"/>
                <a:ea typeface="汉仪文黑-65W" panose="00020600040101010101" pitchFamily="18" charset="-122"/>
              </a:rPr>
              <a:t>挑战与困难</a:t>
            </a:r>
            <a:r>
              <a:rPr lang="zh-CN" altLang="en-US" dirty="0">
                <a:latin typeface="汉仪文黑-65W" panose="00020600040101010101" pitchFamily="18" charset="-122"/>
                <a:ea typeface="汉仪文黑-65W" panose="00020600040101010101" pitchFamily="18" charset="-122"/>
              </a:rPr>
              <a:t>，决胜全面建成小康社会，实现中华民族伟大复兴这“关键一跃”，所有这一切的关键在党，都在维护党中央权威、全党令行禁止、统一行动。</a:t>
            </a:r>
          </a:p>
        </p:txBody>
      </p:sp>
      <p:sp>
        <p:nvSpPr>
          <p:cNvPr id="9" name="矩形 8"/>
          <p:cNvSpPr/>
          <p:nvPr/>
        </p:nvSpPr>
        <p:spPr>
          <a:xfrm>
            <a:off x="5943825" y="2924078"/>
            <a:ext cx="2880320" cy="1739772"/>
          </a:xfrm>
          <a:prstGeom prst="rect">
            <a:avLst/>
          </a:prstGeom>
        </p:spPr>
        <p:txBody>
          <a:bodyPr wrap="square">
            <a:spAutoFit/>
          </a:bodyPr>
          <a:lstStyle/>
          <a:p>
            <a:pPr algn="just">
              <a:lnSpc>
                <a:spcPct val="120000"/>
              </a:lnSpc>
            </a:pPr>
            <a:r>
              <a:rPr lang="zh-CN" altLang="en-US" dirty="0">
                <a:latin typeface="汉仪文黑-65W" panose="00020600040101010101" pitchFamily="18" charset="-122"/>
                <a:ea typeface="汉仪文黑-65W" panose="00020600040101010101" pitchFamily="18" charset="-122"/>
              </a:rPr>
              <a:t>坚决维护党中央权威、保证全党令行禁止，就必须在全党形成一个成熟的高度权威的领导核心，坚持党中央的集中统一领导。</a:t>
            </a:r>
          </a:p>
        </p:txBody>
      </p:sp>
      <p:sp>
        <p:nvSpPr>
          <p:cNvPr id="8" name="矩形 7"/>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10" name="文本框 9"/>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3822548232"/>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150840"/>
            <a:ext cx="6413668" cy="646331"/>
          </a:xfrm>
          <a:prstGeom prst="rect">
            <a:avLst/>
          </a:prstGeom>
        </p:spPr>
        <p:txBody>
          <a:bodyPr wrap="square">
            <a:spAutoFit/>
          </a:bodyPr>
          <a:lstStyle/>
          <a:p>
            <a:r>
              <a:rPr lang="en-US" altLang="zh-CN" dirty="0" smtClean="0">
                <a:solidFill>
                  <a:srgbClr val="C00000"/>
                </a:solidFill>
                <a:latin typeface="方正正大黑简体" panose="02000000000000000000" pitchFamily="2" charset="-122"/>
                <a:ea typeface="方正正大黑简体" panose="02000000000000000000" pitchFamily="2" charset="-122"/>
              </a:rPr>
              <a:t>4. </a:t>
            </a:r>
            <a:r>
              <a:rPr lang="zh-CN" altLang="en-US"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dirty="0">
                <a:solidFill>
                  <a:srgbClr val="C00000"/>
                </a:solidFill>
                <a:latin typeface="方正正大黑简体" panose="02000000000000000000" pitchFamily="2" charset="-122"/>
                <a:ea typeface="方正正大黑简体" panose="02000000000000000000" pitchFamily="2" charset="-122"/>
              </a:rPr>
              <a:t>纪律严明是全党统一意志、统一行动、步调一致前进的重要保障，是党内政治生活的重要内容。</a:t>
            </a:r>
          </a:p>
        </p:txBody>
      </p:sp>
      <p:sp>
        <p:nvSpPr>
          <p:cNvPr id="6" name="矩形 5"/>
          <p:cNvSpPr/>
          <p:nvPr/>
        </p:nvSpPr>
        <p:spPr>
          <a:xfrm>
            <a:off x="1952836" y="2028346"/>
            <a:ext cx="5238328" cy="2631490"/>
          </a:xfrm>
          <a:prstGeom prst="rect">
            <a:avLst/>
          </a:prstGeom>
        </p:spPr>
        <p:txBody>
          <a:bodyPr wrap="square">
            <a:spAutoFit/>
          </a:bodyPr>
          <a:lstStyle/>
          <a:p>
            <a:pPr algn="just">
              <a:lnSpc>
                <a:spcPct val="150000"/>
              </a:lnSpc>
            </a:pPr>
            <a:r>
              <a:rPr lang="zh-CN" altLang="en-US" dirty="0">
                <a:latin typeface="汉仪文黑-65W" panose="00020600040101010101" pitchFamily="18" charset="-122"/>
                <a:ea typeface="汉仪文黑-65W" panose="00020600040101010101" pitchFamily="18" charset="-122"/>
              </a:rPr>
              <a:t>党的纪律是各级党组织和全体党员必须遵守的行为规则，对于全党统一意志、统一行动、步调一致前进至关重要。我们党是靠共同理想和铁的纪律组织起来的马克思主义政党。具有严密的组织性和纪律性，是我党的鲜明特征和取得胜利的一个重要保证。</a:t>
            </a:r>
            <a:r>
              <a:rPr lang="zh-CN" altLang="en-US" sz="2000" dirty="0">
                <a:solidFill>
                  <a:srgbClr val="C00000"/>
                </a:solidFill>
                <a:latin typeface="方正正大黑简体" panose="02000000000000000000" pitchFamily="2" charset="-122"/>
                <a:ea typeface="方正正大黑简体" panose="02000000000000000000" pitchFamily="2" charset="-122"/>
              </a:rPr>
              <a:t>纪律严明，党的事业就能无往而不胜。</a:t>
            </a:r>
            <a:endParaRPr lang="zh-CN" altLang="en-US" dirty="0">
              <a:solidFill>
                <a:srgbClr val="C00000"/>
              </a:solidFill>
              <a:latin typeface="方正正大黑简体" panose="02000000000000000000" pitchFamily="2" charset="-122"/>
              <a:ea typeface="方正正大黑简体" panose="02000000000000000000" pitchFamily="2" charset="-122"/>
            </a:endParaRPr>
          </a:p>
        </p:txBody>
      </p:sp>
      <p:sp>
        <p:nvSpPr>
          <p:cNvPr id="7" name="矩形 6"/>
          <p:cNvSpPr/>
          <p:nvPr/>
        </p:nvSpPr>
        <p:spPr>
          <a:xfrm>
            <a:off x="1763688" y="1832091"/>
            <a:ext cx="5616624" cy="3024000"/>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indent="352425" algn="just">
              <a:lnSpc>
                <a:spcPts val="2600"/>
              </a:lnSpc>
              <a:spcAft>
                <a:spcPts val="0"/>
              </a:spcAft>
            </a:pPr>
            <a:endParaRPr lang="en-US" altLang="zh-CN" kern="100" dirty="0">
              <a:latin typeface="Times New Roman" panose="02020603050405020304" pitchFamily="18" charset="0"/>
              <a:ea typeface="宋体" panose="02010600030101010101" pitchFamily="2" charset="-122"/>
            </a:endParaRPr>
          </a:p>
          <a:p>
            <a:pPr indent="352425" algn="just">
              <a:lnSpc>
                <a:spcPts val="2600"/>
              </a:lnSpc>
              <a:spcAft>
                <a:spcPts val="0"/>
              </a:spcAft>
            </a:pPr>
            <a:endParaRPr lang="en-US" altLang="zh-CN" kern="100" dirty="0" smtClean="0">
              <a:latin typeface="Times New Roman" panose="02020603050405020304" pitchFamily="18" charset="0"/>
              <a:ea typeface="宋体" panose="02010600030101010101" pitchFamily="2" charset="-122"/>
            </a:endParaRPr>
          </a:p>
          <a:p>
            <a:pPr indent="352425" algn="just">
              <a:lnSpc>
                <a:spcPts val="2600"/>
              </a:lnSpc>
              <a:spcAft>
                <a:spcPts val="0"/>
              </a:spcAft>
            </a:pPr>
            <a:endParaRPr lang="en-US" altLang="zh-CN" kern="100" dirty="0">
              <a:latin typeface="Times New Roman" panose="02020603050405020304" pitchFamily="18" charset="0"/>
              <a:ea typeface="宋体" panose="02010600030101010101" pitchFamily="2" charset="-122"/>
            </a:endParaRPr>
          </a:p>
          <a:p>
            <a:pPr indent="352425" algn="just">
              <a:lnSpc>
                <a:spcPts val="2600"/>
              </a:lnSpc>
              <a:spcAft>
                <a:spcPts val="0"/>
              </a:spcAft>
            </a:pPr>
            <a:endParaRPr lang="en-US" altLang="zh-CN" kern="100" dirty="0" smtClean="0">
              <a:latin typeface="Times New Roman" panose="02020603050405020304" pitchFamily="18" charset="0"/>
              <a:ea typeface="宋体" panose="02010600030101010101" pitchFamily="2" charset="-122"/>
            </a:endParaRPr>
          </a:p>
          <a:p>
            <a:pPr indent="352425" algn="just">
              <a:lnSpc>
                <a:spcPts val="2600"/>
              </a:lnSpc>
              <a:spcAft>
                <a:spcPts val="0"/>
              </a:spcAft>
            </a:pPr>
            <a:endParaRPr lang="en-US" altLang="zh-CN" kern="100" dirty="0">
              <a:latin typeface="Times New Roman" panose="02020603050405020304" pitchFamily="18" charset="0"/>
              <a:ea typeface="宋体" panose="02010600030101010101" pitchFamily="2" charset="-122"/>
            </a:endParaRPr>
          </a:p>
          <a:p>
            <a:pPr indent="352425" algn="just">
              <a:lnSpc>
                <a:spcPts val="2600"/>
              </a:lnSpc>
              <a:spcAft>
                <a:spcPts val="0"/>
              </a:spcAft>
            </a:pPr>
            <a:endParaRPr lang="en-US" altLang="zh-CN" kern="100" dirty="0" smtClean="0">
              <a:latin typeface="Times New Roman" panose="02020603050405020304" pitchFamily="18" charset="0"/>
              <a:ea typeface="宋体" panose="02010600030101010101" pitchFamily="2" charset="-122"/>
            </a:endParaRPr>
          </a:p>
          <a:p>
            <a:pPr indent="352425" algn="just">
              <a:lnSpc>
                <a:spcPts val="2600"/>
              </a:lnSpc>
              <a:spcAft>
                <a:spcPts val="0"/>
              </a:spcAft>
            </a:pPr>
            <a:endParaRPr lang="en-US" altLang="zh-CN" kern="100" dirty="0">
              <a:latin typeface="Times New Roman" panose="02020603050405020304" pitchFamily="18" charset="0"/>
              <a:ea typeface="宋体" panose="02010600030101010101" pitchFamily="2" charset="-122"/>
            </a:endParaRPr>
          </a:p>
          <a:p>
            <a:pPr indent="352425" algn="just">
              <a:lnSpc>
                <a:spcPts val="2600"/>
              </a:lnSpc>
              <a:spcAft>
                <a:spcPts val="0"/>
              </a:spcAft>
            </a:pPr>
            <a:endParaRPr lang="en-US" altLang="zh-CN" kern="100" dirty="0" smtClean="0">
              <a:latin typeface="Times New Roman" panose="02020603050405020304" pitchFamily="18" charset="0"/>
              <a:ea typeface="宋体" panose="02010600030101010101" pitchFamily="2" charset="-122"/>
            </a:endParaRPr>
          </a:p>
          <a:p>
            <a:pPr indent="352425" algn="just">
              <a:lnSpc>
                <a:spcPts val="2600"/>
              </a:lnSpc>
              <a:spcAft>
                <a:spcPts val="0"/>
              </a:spcAft>
            </a:pPr>
            <a:endParaRPr lang="en-US" altLang="zh-CN" kern="100" dirty="0">
              <a:latin typeface="Times New Roman" panose="02020603050405020304" pitchFamily="18" charset="0"/>
              <a:ea typeface="宋体" panose="02010600030101010101" pitchFamily="2" charset="-122"/>
            </a:endParaRPr>
          </a:p>
          <a:p>
            <a:pPr indent="352425" algn="just">
              <a:lnSpc>
                <a:spcPts val="2600"/>
              </a:lnSpc>
              <a:spcAft>
                <a:spcPts val="0"/>
              </a:spcAft>
            </a:pPr>
            <a:endParaRPr lang="zh-CN" altLang="zh-CN" kern="100" dirty="0" smtClean="0">
              <a:latin typeface="Times New Roman" panose="02020603050405020304" pitchFamily="18" charset="0"/>
              <a:ea typeface="宋体" panose="02010600030101010101" pitchFamily="2" charset="-122"/>
            </a:endParaRPr>
          </a:p>
        </p:txBody>
      </p:sp>
      <p:sp>
        <p:nvSpPr>
          <p:cNvPr id="9" name="矩形 8"/>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10" name="文本框 9"/>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2648284442"/>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3365" y="1225691"/>
            <a:ext cx="7405182" cy="707886"/>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5.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必须把坚持全心全意为人民服务的根本宗旨、保持党同人民群众的血肉联系作为加强和规范党内政治生活的根本要求。</a:t>
            </a:r>
          </a:p>
        </p:txBody>
      </p:sp>
      <p:sp>
        <p:nvSpPr>
          <p:cNvPr id="6" name="矩形 5"/>
          <p:cNvSpPr/>
          <p:nvPr/>
        </p:nvSpPr>
        <p:spPr>
          <a:xfrm>
            <a:off x="749152" y="1917264"/>
            <a:ext cx="7351240" cy="1089529"/>
          </a:xfrm>
          <a:prstGeom prst="rect">
            <a:avLst/>
          </a:prstGeom>
        </p:spPr>
        <p:txBody>
          <a:bodyPr wrap="square">
            <a:spAutoFit/>
          </a:bodyPr>
          <a:lstStyle/>
          <a:p>
            <a:pPr marL="285750" indent="-285750" algn="just">
              <a:lnSpc>
                <a:spcPct val="120000"/>
              </a:lnSpc>
              <a:buFont typeface="Wingdings" panose="05000000000000000000" pitchFamily="2" charset="2"/>
              <a:buChar char="Ø"/>
            </a:pPr>
            <a:r>
              <a:rPr lang="zh-CN" altLang="en-US" dirty="0">
                <a:latin typeface="汉仪文黑-65W" panose="00020600040101010101" pitchFamily="18" charset="-122"/>
                <a:ea typeface="汉仪文黑-65W" panose="00020600040101010101" pitchFamily="18" charset="-122"/>
              </a:rPr>
              <a:t>全心全意为人民服务是我们党的根本宗旨，也是党的事业兴旺发达的力量源泉，坚持全心全意为人民服务的根本宗旨、保持党同人民群众的血肉联系，体现我党价值观与真理观的统一、目的和途径的统一。</a:t>
            </a:r>
          </a:p>
        </p:txBody>
      </p:sp>
      <p:sp>
        <p:nvSpPr>
          <p:cNvPr id="8" name="矩形 7"/>
          <p:cNvSpPr/>
          <p:nvPr/>
        </p:nvSpPr>
        <p:spPr>
          <a:xfrm>
            <a:off x="4406542" y="3233503"/>
            <a:ext cx="3096344" cy="1495794"/>
          </a:xfrm>
          <a:prstGeom prst="rect">
            <a:avLst/>
          </a:prstGeom>
        </p:spPr>
        <p:txBody>
          <a:bodyPr wrap="square">
            <a:spAutoFit/>
          </a:bodyPr>
          <a:lstStyle/>
          <a:p>
            <a:pPr algn="just">
              <a:lnSpc>
                <a:spcPct val="120000"/>
              </a:lnSpc>
            </a:pPr>
            <a:r>
              <a:rPr lang="zh-CN" altLang="en-US" dirty="0">
                <a:latin typeface="汉仪文黑-65W" panose="00020600040101010101" pitchFamily="18" charset="-122"/>
                <a:ea typeface="汉仪文黑-65W" panose="00020600040101010101" pitchFamily="18" charset="-122"/>
              </a:rPr>
              <a:t>习近平总书记在接受记者采访时说：我的执政理念，概括起来说就是</a:t>
            </a:r>
            <a:r>
              <a:rPr lang="zh-CN" altLang="en-US" sz="2000" dirty="0">
                <a:solidFill>
                  <a:srgbClr val="C00000"/>
                </a:solidFill>
                <a:latin typeface="方正正大黑简体" panose="02000000000000000000" pitchFamily="2" charset="-122"/>
                <a:ea typeface="方正正大黑简体" panose="02000000000000000000" pitchFamily="2" charset="-122"/>
              </a:rPr>
              <a:t>“为人民服务，担当起该担当的责任”</a:t>
            </a:r>
            <a:r>
              <a:rPr lang="zh-CN" altLang="en-US" dirty="0">
                <a:latin typeface="汉仪文黑-65W" panose="00020600040101010101" pitchFamily="18" charset="-122"/>
                <a:ea typeface="汉仪文黑-65W" panose="00020600040101010101" pitchFamily="18" charset="-122"/>
              </a:rPr>
              <a:t>。</a:t>
            </a:r>
          </a:p>
        </p:txBody>
      </p:sp>
      <p:pic>
        <p:nvPicPr>
          <p:cNvPr id="11" name="图片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91680" y="3145531"/>
            <a:ext cx="2274475" cy="1671739"/>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矩形 8"/>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12" name="文本框 11"/>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2007861085"/>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1278775"/>
            <a:ext cx="5400600" cy="707886"/>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6.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说民主集中制是党的根本组织原则，是党内政治生活正常开展的重要制度保障。</a:t>
            </a:r>
          </a:p>
        </p:txBody>
      </p:sp>
      <p:sp>
        <p:nvSpPr>
          <p:cNvPr id="6" name="矩形 5"/>
          <p:cNvSpPr/>
          <p:nvPr/>
        </p:nvSpPr>
        <p:spPr>
          <a:xfrm>
            <a:off x="467544" y="2063164"/>
            <a:ext cx="4608512" cy="2573012"/>
          </a:xfrm>
          <a:prstGeom prst="rect">
            <a:avLst/>
          </a:prstGeom>
        </p:spPr>
        <p:txBody>
          <a:bodyPr wrap="square">
            <a:spAutoFit/>
          </a:bodyPr>
          <a:lstStyle/>
          <a:p>
            <a:pPr marL="285750" indent="-285750" algn="just">
              <a:lnSpc>
                <a:spcPct val="120000"/>
              </a:lnSpc>
              <a:spcBef>
                <a:spcPts val="1200"/>
              </a:spcBef>
              <a:buFont typeface="Wingdings" panose="05000000000000000000" pitchFamily="2" charset="2"/>
              <a:buChar char="Ø"/>
            </a:pPr>
            <a:r>
              <a:rPr lang="zh-CN" altLang="en-US" dirty="0">
                <a:latin typeface="汉仪文黑-65W" panose="00020600040101010101" pitchFamily="18" charset="-122"/>
                <a:ea typeface="汉仪文黑-65W" panose="00020600040101010101" pitchFamily="18" charset="-122"/>
              </a:rPr>
              <a:t>民主集中制是中国共产党的最大制度优势、中国特色社会主义的最大制度特点，也是严肃党内政治生活的根本制度保障</a:t>
            </a:r>
            <a:r>
              <a:rPr lang="zh-CN" altLang="en-US" dirty="0" smtClean="0">
                <a:latin typeface="汉仪文黑-65W" panose="00020600040101010101" pitchFamily="18" charset="-122"/>
                <a:ea typeface="汉仪文黑-65W" panose="00020600040101010101" pitchFamily="18" charset="-122"/>
              </a:rPr>
              <a:t>。</a:t>
            </a:r>
            <a:endParaRPr lang="en-US" altLang="zh-CN" dirty="0" smtClean="0">
              <a:latin typeface="汉仪文黑-65W" panose="00020600040101010101" pitchFamily="18" charset="-122"/>
              <a:ea typeface="汉仪文黑-65W" panose="00020600040101010101" pitchFamily="18" charset="-122"/>
            </a:endParaRPr>
          </a:p>
          <a:p>
            <a:pPr marL="285750" indent="-285750" algn="just">
              <a:lnSpc>
                <a:spcPct val="120000"/>
              </a:lnSpc>
              <a:spcBef>
                <a:spcPts val="1200"/>
              </a:spcBef>
              <a:buFont typeface="Wingdings" panose="05000000000000000000" pitchFamily="2" charset="2"/>
              <a:buChar char="Ø"/>
            </a:pPr>
            <a:r>
              <a:rPr lang="zh-CN" altLang="en-US" dirty="0" smtClean="0">
                <a:latin typeface="汉仪文黑-65W" panose="00020600040101010101" pitchFamily="18" charset="-122"/>
                <a:ea typeface="汉仪文黑-65W" panose="00020600040101010101" pitchFamily="18" charset="-122"/>
              </a:rPr>
              <a:t>民主集中制</a:t>
            </a:r>
            <a:r>
              <a:rPr lang="zh-CN" altLang="en-US" dirty="0">
                <a:latin typeface="汉仪文黑-65W" panose="00020600040101010101" pitchFamily="18" charset="-122"/>
                <a:ea typeface="汉仪文黑-65W" panose="00020600040101010101" pitchFamily="18" charset="-122"/>
              </a:rPr>
              <a:t>集中了民主制和集中制的优点</a:t>
            </a:r>
            <a:r>
              <a:rPr lang="zh-CN" altLang="en-US" dirty="0" smtClean="0">
                <a:latin typeface="汉仪文黑-65W" panose="00020600040101010101" pitchFamily="18" charset="-122"/>
                <a:ea typeface="汉仪文黑-65W" panose="00020600040101010101" pitchFamily="18" charset="-122"/>
              </a:rPr>
              <a:t>，</a:t>
            </a:r>
            <a:r>
              <a:rPr lang="zh-CN" altLang="en-US" dirty="0">
                <a:latin typeface="汉仪文黑-65W" panose="00020600040101010101" pitchFamily="18" charset="-122"/>
                <a:ea typeface="汉仪文黑-65W" panose="00020600040101010101" pitchFamily="18" charset="-122"/>
              </a:rPr>
              <a:t>又很</a:t>
            </a:r>
            <a:r>
              <a:rPr lang="zh-CN" altLang="en-US" dirty="0" smtClean="0">
                <a:latin typeface="汉仪文黑-65W" panose="00020600040101010101" pitchFamily="18" charset="-122"/>
                <a:ea typeface="汉仪文黑-65W" panose="00020600040101010101" pitchFamily="18" charset="-122"/>
              </a:rPr>
              <a:t>好</a:t>
            </a:r>
            <a:r>
              <a:rPr lang="zh-CN" altLang="en-US" dirty="0">
                <a:latin typeface="汉仪文黑-65W" panose="00020600040101010101" pitchFamily="18" charset="-122"/>
                <a:ea typeface="汉仪文黑-65W" panose="00020600040101010101" pitchFamily="18" charset="-122"/>
              </a:rPr>
              <a:t>地克服了两者的缺点，既有利于党的集中统一领导，也能够充分尊重党员群众的主体地位，发挥大家的聪明才智。</a:t>
            </a: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1" r="1473"/>
          <a:stretch/>
        </p:blipFill>
        <p:spPr>
          <a:xfrm>
            <a:off x="5243023" y="2209428"/>
            <a:ext cx="3488108" cy="2120222"/>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9" name="文本框 8"/>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3282382131"/>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4193" y="1287574"/>
            <a:ext cx="8204698" cy="400110"/>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7.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说党内民主是党的生命，是党内政治生活积极健康的重要基础。</a:t>
            </a:r>
          </a:p>
        </p:txBody>
      </p:sp>
      <p:sp>
        <p:nvSpPr>
          <p:cNvPr id="6" name="矩形 5"/>
          <p:cNvSpPr/>
          <p:nvPr/>
        </p:nvSpPr>
        <p:spPr>
          <a:xfrm>
            <a:off x="3946293" y="2065412"/>
            <a:ext cx="4784838" cy="2573012"/>
          </a:xfrm>
          <a:prstGeom prst="rect">
            <a:avLst/>
          </a:prstGeom>
        </p:spPr>
        <p:txBody>
          <a:bodyPr wrap="square">
            <a:spAutoFit/>
          </a:bodyPr>
          <a:lstStyle/>
          <a:p>
            <a:pPr algn="just">
              <a:lnSpc>
                <a:spcPct val="120000"/>
              </a:lnSpc>
              <a:spcBef>
                <a:spcPts val="1200"/>
              </a:spcBef>
            </a:pPr>
            <a:r>
              <a:rPr lang="zh-CN" altLang="en-US" dirty="0">
                <a:latin typeface="汉仪文黑-65W" panose="00020600040101010101" pitchFamily="18" charset="-122"/>
                <a:ea typeface="汉仪文黑-65W" panose="00020600040101010101" pitchFamily="18" charset="-122"/>
              </a:rPr>
              <a:t>毛泽东把民主集中制中“民主”与“集中”的关系概括为“在民主基础上的集中，在集中指导下的民主”。</a:t>
            </a:r>
            <a:r>
              <a:rPr lang="zh-CN" altLang="en-US" b="1" dirty="0">
                <a:solidFill>
                  <a:srgbClr val="C00000"/>
                </a:solidFill>
                <a:latin typeface="方正正大黑简体" panose="02000000000000000000" pitchFamily="2" charset="-122"/>
                <a:ea typeface="方正正大黑简体" panose="02000000000000000000" pitchFamily="2" charset="-122"/>
              </a:rPr>
              <a:t>两者辩证统一，缺一不可</a:t>
            </a:r>
            <a:r>
              <a:rPr lang="zh-CN" altLang="en-US" b="1" dirty="0" smtClean="0">
                <a:solidFill>
                  <a:srgbClr val="C00000"/>
                </a:solidFill>
                <a:latin typeface="方正正大黑简体" panose="02000000000000000000" pitchFamily="2" charset="-122"/>
                <a:ea typeface="方正正大黑简体" panose="02000000000000000000" pitchFamily="2" charset="-122"/>
              </a:rPr>
              <a:t>。</a:t>
            </a:r>
            <a:endParaRPr lang="en-US" altLang="zh-CN" b="1" dirty="0" smtClean="0">
              <a:solidFill>
                <a:srgbClr val="C00000"/>
              </a:solidFill>
              <a:latin typeface="方正正大黑简体" panose="02000000000000000000" pitchFamily="2" charset="-122"/>
              <a:ea typeface="方正正大黑简体" panose="02000000000000000000" pitchFamily="2" charset="-122"/>
            </a:endParaRPr>
          </a:p>
          <a:p>
            <a:pPr algn="just">
              <a:lnSpc>
                <a:spcPct val="120000"/>
              </a:lnSpc>
              <a:spcBef>
                <a:spcPts val="1200"/>
              </a:spcBef>
            </a:pPr>
            <a:r>
              <a:rPr lang="zh-CN" altLang="en-US" dirty="0" smtClean="0">
                <a:latin typeface="汉仪文黑-65W" panose="00020600040101010101" pitchFamily="18" charset="-122"/>
                <a:ea typeface="汉仪文黑-65W" panose="00020600040101010101" pitchFamily="18" charset="-122"/>
              </a:rPr>
              <a:t>处理</a:t>
            </a:r>
            <a:r>
              <a:rPr lang="zh-CN" altLang="en-US" dirty="0">
                <a:latin typeface="汉仪文黑-65W" panose="00020600040101010101" pitchFamily="18" charset="-122"/>
                <a:ea typeface="汉仪文黑-65W" panose="00020600040101010101" pitchFamily="18" charset="-122"/>
              </a:rPr>
              <a:t>好民主与集中的关系，在当前，尤其注意做到两点。一是坚持集体领导制度，实行集体领导和个人分工负责相结合。</a:t>
            </a:r>
            <a:r>
              <a:rPr lang="zh-CN" altLang="zh-CN" dirty="0">
                <a:latin typeface="汉仪文黑-65W" panose="00020600040101010101" pitchFamily="18" charset="-122"/>
                <a:ea typeface="汉仪文黑-65W" panose="00020600040101010101" pitchFamily="18" charset="-122"/>
              </a:rPr>
              <a:t>再一点是</a:t>
            </a:r>
            <a:r>
              <a:rPr lang="zh-CN" altLang="zh-CN" b="1" dirty="0">
                <a:solidFill>
                  <a:srgbClr val="C00000"/>
                </a:solidFill>
                <a:latin typeface="汉仪文黑-65W" panose="00020600040101010101" pitchFamily="18" charset="-122"/>
                <a:ea typeface="汉仪文黑-65W" panose="00020600040101010101" pitchFamily="18" charset="-122"/>
              </a:rPr>
              <a:t>充分保障党员的民主权利</a:t>
            </a:r>
            <a:r>
              <a:rPr lang="zh-CN" altLang="zh-CN" dirty="0">
                <a:latin typeface="汉仪文黑-65W" panose="00020600040101010101" pitchFamily="18" charset="-122"/>
                <a:ea typeface="汉仪文黑-65W" panose="00020600040101010101" pitchFamily="18" charset="-122"/>
              </a:rPr>
              <a:t>。</a:t>
            </a:r>
            <a:endParaRPr lang="zh-CN" altLang="en-US" dirty="0">
              <a:latin typeface="汉仪文黑-65W" panose="00020600040101010101" pitchFamily="18" charset="-122"/>
              <a:ea typeface="汉仪文黑-65W" panose="00020600040101010101" pitchFamily="18"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2281436"/>
            <a:ext cx="2773609" cy="1841677"/>
          </a:xfrm>
          <a:prstGeom prst="round2DiagRect">
            <a:avLst>
              <a:gd name="adj1" fmla="val 8698"/>
              <a:gd name="adj2" fmla="val 0"/>
            </a:avLst>
          </a:prstGeom>
          <a:ln w="19050" cap="sq">
            <a:solidFill>
              <a:srgbClr val="C00000"/>
            </a:solidFill>
            <a:miter lim="800000"/>
          </a:ln>
          <a:effectLst>
            <a:outerShdw blurRad="254000" algn="tl" rotWithShape="0">
              <a:srgbClr val="000000">
                <a:alpha val="43000"/>
              </a:srgbClr>
            </a:outerShdw>
          </a:effectLst>
        </p:spPr>
      </p:pic>
      <p:sp>
        <p:nvSpPr>
          <p:cNvPr id="7" name="矩形 6"/>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10" name="文本框 9"/>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379695715"/>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744" y="1345677"/>
            <a:ext cx="7694423" cy="400110"/>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8.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坚持正确选人用人导向，是严肃党内政治生活的组织保证。</a:t>
            </a:r>
          </a:p>
        </p:txBody>
      </p:sp>
      <p:sp>
        <p:nvSpPr>
          <p:cNvPr id="6" name="矩形 5"/>
          <p:cNvSpPr/>
          <p:nvPr/>
        </p:nvSpPr>
        <p:spPr>
          <a:xfrm>
            <a:off x="688678" y="2024226"/>
            <a:ext cx="4361685" cy="2631490"/>
          </a:xfrm>
          <a:prstGeom prst="rect">
            <a:avLst/>
          </a:prstGeom>
        </p:spPr>
        <p:txBody>
          <a:bodyPr wrap="square">
            <a:spAutoFit/>
          </a:bodyPr>
          <a:lstStyle/>
          <a:p>
            <a:pPr marL="285750" indent="-285750" algn="just">
              <a:lnSpc>
                <a:spcPct val="150000"/>
              </a:lnSpc>
              <a:spcBef>
                <a:spcPts val="1200"/>
              </a:spcBef>
              <a:buFont typeface="Wingdings" panose="05000000000000000000" pitchFamily="2" charset="2"/>
              <a:buChar char="p"/>
            </a:pPr>
            <a:r>
              <a:rPr lang="zh-CN" altLang="en-US" sz="2000" dirty="0">
                <a:solidFill>
                  <a:srgbClr val="C00000"/>
                </a:solidFill>
                <a:latin typeface="方正正大黑简体" panose="02000000000000000000" pitchFamily="2" charset="-122"/>
                <a:ea typeface="方正正大黑简体" panose="02000000000000000000" pitchFamily="2" charset="-122"/>
              </a:rPr>
              <a:t>“为政之要，惟在得人”。</a:t>
            </a:r>
            <a:r>
              <a:rPr lang="zh-CN" altLang="en-US" dirty="0">
                <a:latin typeface="汉仪文黑-65W" panose="00020600040101010101" pitchFamily="18" charset="-122"/>
                <a:ea typeface="汉仪文黑-65W" panose="00020600040101010101" pitchFamily="18" charset="-122"/>
              </a:rPr>
              <a:t>选什么人、用什么人，关系事业兴衰。正确的选人用人导向是党风向好的根本导向。用一个好干部，就会激发更多干部干事创业的积极性；用一个投机钻营的干部，就会极大挫伤党员群众的积极性。</a:t>
            </a: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xmlns="" val="0"/>
              </a:ext>
            </a:extLst>
          </a:blip>
          <a:srcRect l="21135" t="6688" r="32131" b="8657"/>
          <a:stretch/>
        </p:blipFill>
        <p:spPr>
          <a:xfrm rot="474410">
            <a:off x="7194346" y="1946837"/>
            <a:ext cx="864673" cy="1093557"/>
          </a:xfrm>
          <a:prstGeom prst="rect">
            <a:avLst/>
          </a:prstGeom>
          <a:ln w="88900" cap="sq" cmpd="thickThin">
            <a:solidFill>
              <a:srgbClr val="C00000"/>
            </a:solidFill>
            <a:prstDash val="solid"/>
            <a:miter lim="800000"/>
          </a:ln>
          <a:effectLst>
            <a:innerShdw blurRad="76200">
              <a:srgbClr val="000000"/>
            </a:innerShdw>
          </a:effectLst>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xmlns="" val="0"/>
              </a:ext>
            </a:extLst>
          </a:blip>
          <a:srcRect t="5795" r="1966" b="17345"/>
          <a:stretch/>
        </p:blipFill>
        <p:spPr>
          <a:xfrm rot="20310742">
            <a:off x="5656278" y="3195973"/>
            <a:ext cx="861046" cy="1032844"/>
          </a:xfrm>
          <a:prstGeom prst="rect">
            <a:avLst/>
          </a:prstGeom>
          <a:ln w="88900" cap="sq" cmpd="thickThin">
            <a:solidFill>
              <a:srgbClr val="C00000"/>
            </a:solidFill>
            <a:prstDash val="solid"/>
            <a:miter lim="800000"/>
          </a:ln>
          <a:effectLst>
            <a:innerShdw blurRad="76200">
              <a:srgbClr val="000000"/>
            </a:innerShdw>
          </a:effectLst>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t="2547" b="20873"/>
          <a:stretch/>
        </p:blipFill>
        <p:spPr>
          <a:xfrm rot="1256065">
            <a:off x="6049131" y="1978143"/>
            <a:ext cx="779676" cy="919507"/>
          </a:xfrm>
          <a:prstGeom prst="rect">
            <a:avLst/>
          </a:prstGeom>
          <a:ln w="88900" cap="sq" cmpd="thickThin">
            <a:solidFill>
              <a:srgbClr val="C00000"/>
            </a:solidFill>
            <a:prstDash val="solid"/>
            <a:miter lim="800000"/>
          </a:ln>
          <a:effectLst>
            <a:innerShdw blurRad="76200">
              <a:srgbClr val="000000"/>
            </a:innerShdw>
          </a:effectLst>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xmlns="" val="0"/>
              </a:ext>
            </a:extLst>
          </a:blip>
          <a:srcRect l="18639" t="8158" r="15154" b="23849"/>
          <a:stretch/>
        </p:blipFill>
        <p:spPr>
          <a:xfrm rot="1218730">
            <a:off x="6954249" y="3280142"/>
            <a:ext cx="967606" cy="1324092"/>
          </a:xfrm>
          <a:prstGeom prst="rect">
            <a:avLst/>
          </a:prstGeom>
          <a:ln w="88900" cap="sq" cmpd="thickThin">
            <a:solidFill>
              <a:srgbClr val="C00000"/>
            </a:solidFill>
            <a:prstDash val="solid"/>
            <a:miter lim="800000"/>
          </a:ln>
          <a:effectLst>
            <a:innerShdw blurRad="76200">
              <a:srgbClr val="000000"/>
            </a:innerShdw>
          </a:effectLst>
        </p:spPr>
      </p:pic>
      <p:sp>
        <p:nvSpPr>
          <p:cNvPr id="13" name="矩形 12"/>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14" name="文本框 13"/>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2787722905"/>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101" y="1205442"/>
            <a:ext cx="7109639" cy="400110"/>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9.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说党的组织生活是党内政治生活的重要内容和载体。</a:t>
            </a:r>
          </a:p>
        </p:txBody>
      </p:sp>
      <p:sp>
        <p:nvSpPr>
          <p:cNvPr id="6" name="矩形 5"/>
          <p:cNvSpPr/>
          <p:nvPr/>
        </p:nvSpPr>
        <p:spPr>
          <a:xfrm>
            <a:off x="719101" y="1621430"/>
            <a:ext cx="3960440" cy="1407373"/>
          </a:xfrm>
          <a:prstGeom prst="rect">
            <a:avLst/>
          </a:prstGeom>
        </p:spPr>
        <p:txBody>
          <a:bodyPr wrap="square">
            <a:spAutoFit/>
          </a:bodyPr>
          <a:lstStyle/>
          <a:p>
            <a:pPr algn="just">
              <a:lnSpc>
                <a:spcPct val="120000"/>
              </a:lnSpc>
              <a:spcBef>
                <a:spcPts val="1200"/>
              </a:spcBef>
            </a:pPr>
            <a:r>
              <a:rPr lang="zh-CN" altLang="en-US" dirty="0">
                <a:latin typeface="汉仪文黑-65W" panose="00020600040101010101" pitchFamily="18" charset="-122"/>
                <a:ea typeface="汉仪文黑-65W" panose="00020600040101010101" pitchFamily="18" charset="-122"/>
              </a:rPr>
              <a:t>严格党的组织生活，重点在认真落实“三会一课”、民主生活会、组织生活会、民主评议党员等制度，关键要用好批评和自我批评这个锐利武器。</a:t>
            </a:r>
          </a:p>
        </p:txBody>
      </p:sp>
      <p:sp>
        <p:nvSpPr>
          <p:cNvPr id="8" name="矩形 7"/>
          <p:cNvSpPr/>
          <p:nvPr/>
        </p:nvSpPr>
        <p:spPr>
          <a:xfrm>
            <a:off x="4288639" y="3189267"/>
            <a:ext cx="4104456" cy="1739772"/>
          </a:xfrm>
          <a:prstGeom prst="rect">
            <a:avLst/>
          </a:prstGeom>
        </p:spPr>
        <p:txBody>
          <a:bodyPr wrap="square">
            <a:spAutoFit/>
          </a:bodyPr>
          <a:lstStyle/>
          <a:p>
            <a:pPr algn="just">
              <a:lnSpc>
                <a:spcPct val="120000"/>
              </a:lnSpc>
              <a:spcBef>
                <a:spcPts val="1200"/>
              </a:spcBef>
            </a:pPr>
            <a:r>
              <a:rPr lang="zh-CN" altLang="en-US" dirty="0">
                <a:latin typeface="汉仪文黑-65W" panose="00020600040101010101" pitchFamily="18" charset="-122"/>
                <a:ea typeface="汉仪文黑-65W" panose="00020600040101010101" pitchFamily="18" charset="-122"/>
              </a:rPr>
              <a:t>必须深入学习贯彻习近平总书记提出的“坚持”“加强”“创新”要求，坚持“团结</a:t>
            </a:r>
            <a:r>
              <a:rPr lang="en-US" altLang="zh-CN" dirty="0">
                <a:latin typeface="汉仪文黑-65W" panose="00020600040101010101" pitchFamily="18" charset="-122"/>
                <a:ea typeface="汉仪文黑-65W" panose="00020600040101010101" pitchFamily="18" charset="-122"/>
              </a:rPr>
              <a:t>—</a:t>
            </a:r>
            <a:r>
              <a:rPr lang="zh-CN" altLang="en-US" dirty="0">
                <a:latin typeface="汉仪文黑-65W" panose="00020600040101010101" pitchFamily="18" charset="-122"/>
                <a:ea typeface="汉仪文黑-65W" panose="00020600040101010101" pitchFamily="18" charset="-122"/>
              </a:rPr>
              <a:t>批评</a:t>
            </a:r>
            <a:r>
              <a:rPr lang="en-US" altLang="zh-CN" dirty="0">
                <a:latin typeface="汉仪文黑-65W" panose="00020600040101010101" pitchFamily="18" charset="-122"/>
                <a:ea typeface="汉仪文黑-65W" panose="00020600040101010101" pitchFamily="18" charset="-122"/>
              </a:rPr>
              <a:t>—</a:t>
            </a:r>
            <a:r>
              <a:rPr lang="zh-CN" altLang="en-US" dirty="0">
                <a:latin typeface="汉仪文黑-65W" panose="00020600040101010101" pitchFamily="18" charset="-122"/>
                <a:ea typeface="汉仪文黑-65W" panose="00020600040101010101" pitchFamily="18" charset="-122"/>
              </a:rPr>
              <a:t>团结”的公式，用够用好批评和自我批评这个利器，着力清除党内各种政治灰尘和政治微生物。</a:t>
            </a:r>
          </a:p>
        </p:txBody>
      </p:sp>
      <p:pic>
        <p:nvPicPr>
          <p:cNvPr id="11" name="图片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36711" y="1676898"/>
            <a:ext cx="1921083" cy="1296436"/>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图片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69177" y="3204624"/>
            <a:ext cx="2330769" cy="1572210"/>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矩形 8"/>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13" name="文本框 12"/>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4216206630"/>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接连接符 2"/>
          <p:cNvSpPr>
            <a:spLocks noChangeShapeType="1"/>
          </p:cNvSpPr>
          <p:nvPr/>
        </p:nvSpPr>
        <p:spPr bwMode="auto">
          <a:xfrm flipV="1">
            <a:off x="395536" y="1865944"/>
            <a:ext cx="4896544" cy="0"/>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 name="圆角矩形 3"/>
          <p:cNvSpPr>
            <a:spLocks noChangeArrowheads="1"/>
          </p:cNvSpPr>
          <p:nvPr/>
        </p:nvSpPr>
        <p:spPr bwMode="auto">
          <a:xfrm>
            <a:off x="179512" y="1458226"/>
            <a:ext cx="5256584" cy="292810"/>
          </a:xfrm>
          <a:prstGeom prst="roundRect">
            <a:avLst>
              <a:gd name="adj" fmla="val 3099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lvl="0">
              <a:defRPr/>
            </a:pPr>
            <a:r>
              <a:rPr lang="zh-CN" altLang="en-US" sz="2800" b="1" kern="0" dirty="0">
                <a:latin typeface="方正正大黑简体" panose="02000000000000000000" pitchFamily="2" charset="-122"/>
                <a:ea typeface="方正正大黑简体" panose="02000000000000000000" pitchFamily="2" charset="-122"/>
                <a:sym typeface="微软雅黑" pitchFamily="34" charset="-122"/>
              </a:rPr>
              <a:t>十八届六中</a:t>
            </a:r>
            <a:r>
              <a:rPr lang="zh-CN" altLang="en-US" sz="2800" b="1" kern="0" dirty="0" smtClean="0">
                <a:latin typeface="方正正大黑简体" panose="02000000000000000000" pitchFamily="2" charset="-122"/>
                <a:ea typeface="方正正大黑简体" panose="02000000000000000000" pitchFamily="2" charset="-122"/>
                <a:sym typeface="微软雅黑" pitchFamily="34" charset="-122"/>
              </a:rPr>
              <a:t>全会</a:t>
            </a:r>
            <a:r>
              <a:rPr lang="en-US" altLang="zh-CN" sz="2800" b="1" kern="0" dirty="0" smtClean="0">
                <a:latin typeface="方正正大黑简体" panose="02000000000000000000" pitchFamily="2" charset="-122"/>
                <a:ea typeface="方正正大黑简体" panose="02000000000000000000" pitchFamily="2" charset="-122"/>
                <a:sym typeface="微软雅黑" pitchFamily="34" charset="-122"/>
              </a:rPr>
              <a:t>·</a:t>
            </a:r>
            <a:r>
              <a:rPr lang="zh-CN" altLang="en-US" sz="2800" b="1" kern="0" dirty="0">
                <a:solidFill>
                  <a:srgbClr val="FF0000"/>
                </a:solidFill>
                <a:latin typeface="方正正大黑简体" panose="02000000000000000000" pitchFamily="2" charset="-122"/>
                <a:ea typeface="方正正大黑简体" panose="02000000000000000000" pitchFamily="2" charset="-122"/>
                <a:sym typeface="微软雅黑" pitchFamily="34" charset="-122"/>
              </a:rPr>
              <a:t>全面从严治党</a:t>
            </a:r>
            <a:endParaRPr kumimoji="0" lang="zh-CN" altLang="en-US" sz="2400" b="0" i="0" u="none" strike="noStrike" kern="0" cap="none" spc="0" normalizeH="0" baseline="0" noProof="0" dirty="0" smtClean="0">
              <a:ln>
                <a:noFill/>
              </a:ln>
              <a:solidFill>
                <a:srgbClr val="FF0000"/>
              </a:solidFill>
              <a:effectLst/>
              <a:uLnTx/>
              <a:uFillTx/>
              <a:latin typeface="方正正大黑简体" panose="02000000000000000000" pitchFamily="2" charset="-122"/>
              <a:ea typeface="方正正大黑简体" panose="02000000000000000000" pitchFamily="2" charset="-122"/>
            </a:endParaRPr>
          </a:p>
        </p:txBody>
      </p:sp>
      <p:sp>
        <p:nvSpPr>
          <p:cNvPr id="11" name="TextBox 4"/>
          <p:cNvSpPr>
            <a:spLocks noChangeArrowheads="1"/>
          </p:cNvSpPr>
          <p:nvPr/>
        </p:nvSpPr>
        <p:spPr bwMode="auto">
          <a:xfrm>
            <a:off x="755576" y="2009960"/>
            <a:ext cx="4104456" cy="228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just">
              <a:lnSpc>
                <a:spcPct val="120000"/>
              </a:lnSpc>
              <a:spcBef>
                <a:spcPts val="600"/>
              </a:spcBef>
              <a:spcAft>
                <a:spcPts val="600"/>
              </a:spcAft>
              <a:defRPr/>
            </a:pPr>
            <a:r>
              <a:rPr lang="en-US" altLang="zh-CN" sz="2000" kern="0" dirty="0">
                <a:solidFill>
                  <a:srgbClr val="FF0000"/>
                </a:solidFill>
                <a:latin typeface="汉仪文黑-65W" panose="00020600040101010101" pitchFamily="18" charset="-122"/>
                <a:ea typeface="汉仪文黑-65W" panose="00020600040101010101" pitchFamily="18" charset="-122"/>
                <a:sym typeface="微软雅黑" pitchFamily="34" charset="-122"/>
              </a:rPr>
              <a:t>《</a:t>
            </a:r>
            <a:r>
              <a:rPr lang="zh-CN" altLang="en-US" sz="2000" kern="0" dirty="0">
                <a:solidFill>
                  <a:srgbClr val="FF0000"/>
                </a:solidFill>
                <a:latin typeface="汉仪文黑-65W" panose="00020600040101010101" pitchFamily="18" charset="-122"/>
                <a:ea typeface="汉仪文黑-65W" panose="00020600040101010101" pitchFamily="18" charset="-122"/>
                <a:sym typeface="微软雅黑" pitchFamily="34" charset="-122"/>
              </a:rPr>
              <a:t>关于新形势下党内政治生活的若干准则</a:t>
            </a:r>
            <a:r>
              <a:rPr lang="en-US" altLang="zh-CN" sz="2000" kern="0" dirty="0">
                <a:solidFill>
                  <a:srgbClr val="FF0000"/>
                </a:solidFill>
                <a:latin typeface="汉仪文黑-65W" panose="00020600040101010101" pitchFamily="18" charset="-122"/>
                <a:ea typeface="汉仪文黑-65W" panose="00020600040101010101" pitchFamily="18" charset="-122"/>
                <a:sym typeface="微软雅黑" pitchFamily="34" charset="-122"/>
              </a:rPr>
              <a:t>》</a:t>
            </a:r>
            <a:r>
              <a:rPr lang="zh-CN" altLang="en-US" sz="2000" kern="0" dirty="0">
                <a:solidFill>
                  <a:srgbClr val="FF0000"/>
                </a:solidFill>
                <a:latin typeface="汉仪文黑-65W" panose="00020600040101010101" pitchFamily="18" charset="-122"/>
                <a:ea typeface="汉仪文黑-65W" panose="00020600040101010101" pitchFamily="18" charset="-122"/>
                <a:sym typeface="微软雅黑" pitchFamily="34" charset="-122"/>
              </a:rPr>
              <a:t>，总结全面从严治党取得的成就，加强和规范党内政治生活，为全面从严治党提供基本法规，为开展党内政治生活提供基本遵循，必将对全面从严治党产生深远影响。</a:t>
            </a:r>
            <a:endParaRPr kumimoji="0" lang="zh-CN" altLang="en-US" sz="2000" b="0" i="0" u="none" strike="noStrike" kern="0" cap="none" spc="0" normalizeH="0" baseline="0" noProof="0" dirty="0" smtClean="0">
              <a:ln>
                <a:noFill/>
              </a:ln>
              <a:solidFill>
                <a:srgbClr val="FF0000"/>
              </a:solidFill>
              <a:effectLst/>
              <a:uLnTx/>
              <a:uFillTx/>
              <a:latin typeface="汉仪文黑-65W" panose="00020600040101010101" pitchFamily="18" charset="-122"/>
              <a:ea typeface="汉仪文黑-65W" panose="00020600040101010101" pitchFamily="18"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xmlns="" val="0"/>
              </a:ext>
            </a:extLst>
          </a:blip>
          <a:srcRect l="16750" r="12376" b="17188"/>
          <a:stretch/>
        </p:blipFill>
        <p:spPr>
          <a:xfrm>
            <a:off x="5292080" y="2074579"/>
            <a:ext cx="3463692" cy="2158462"/>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611560" y="121196"/>
            <a:ext cx="568863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序言</a:t>
            </a:r>
            <a:endParaRPr lang="zh-CN" altLang="en-US" dirty="0">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891471405"/>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07604" y="1224070"/>
            <a:ext cx="6984776" cy="707886"/>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10.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说批评和自我批评是我们党强身治病、保持肌体健康的锐利武器，也是加强和规范党内政治生活的重要手段。</a:t>
            </a:r>
          </a:p>
        </p:txBody>
      </p:sp>
      <p:sp>
        <p:nvSpPr>
          <p:cNvPr id="6" name="矩形 5"/>
          <p:cNvSpPr/>
          <p:nvPr/>
        </p:nvSpPr>
        <p:spPr>
          <a:xfrm>
            <a:off x="827584" y="2088788"/>
            <a:ext cx="7344816" cy="1754326"/>
          </a:xfrm>
          <a:prstGeom prst="rect">
            <a:avLst/>
          </a:prstGeom>
        </p:spPr>
        <p:txBody>
          <a:bodyPr wrap="square">
            <a:spAutoFit/>
          </a:bodyPr>
          <a:lstStyle/>
          <a:p>
            <a:pPr algn="just">
              <a:lnSpc>
                <a:spcPct val="150000"/>
              </a:lnSpc>
              <a:spcBef>
                <a:spcPts val="1200"/>
              </a:spcBef>
            </a:pPr>
            <a:r>
              <a:rPr lang="zh-CN" altLang="en-US" dirty="0">
                <a:latin typeface="汉仪文黑-65W" panose="00020600040101010101" pitchFamily="18" charset="-122"/>
                <a:ea typeface="汉仪文黑-65W" panose="00020600040101010101" pitchFamily="18" charset="-122"/>
              </a:rPr>
              <a:t>关于党内批评的作用，我们党有四个非常形象的比喻。一个是“坚强党的组织、增强党的战斗力的武器”，一个是“解决党内矛盾的有力武器”，一个是“清除党内政治灰尘和政治微生物的有力武器”，还有一个就是这次全会上提出的“强身治病、保持肌体健康的锐利武器”。</a:t>
            </a:r>
          </a:p>
        </p:txBody>
      </p:sp>
      <p:sp>
        <p:nvSpPr>
          <p:cNvPr id="8" name="矩形 7"/>
          <p:cNvSpPr/>
          <p:nvPr/>
        </p:nvSpPr>
        <p:spPr>
          <a:xfrm>
            <a:off x="1007604" y="3941334"/>
            <a:ext cx="6480720" cy="923330"/>
          </a:xfrm>
          <a:prstGeom prst="rect">
            <a:avLst/>
          </a:prstGeom>
        </p:spPr>
        <p:txBody>
          <a:bodyPr wrap="square">
            <a:spAutoFit/>
          </a:bodyPr>
          <a:lstStyle/>
          <a:p>
            <a:pPr marL="285750" indent="-285750" algn="just">
              <a:lnSpc>
                <a:spcPct val="150000"/>
              </a:lnSpc>
              <a:spcBef>
                <a:spcPts val="1200"/>
              </a:spcBef>
              <a:buFont typeface="Wingdings" panose="05000000000000000000" pitchFamily="2" charset="2"/>
              <a:buChar char="u"/>
            </a:pPr>
            <a:r>
              <a:rPr lang="zh-CN" altLang="en-US" dirty="0">
                <a:solidFill>
                  <a:srgbClr val="C00000"/>
                </a:solidFill>
                <a:latin typeface="方正正大黑简体" panose="02000000000000000000" pitchFamily="2" charset="-122"/>
                <a:ea typeface="方正正大黑简体" panose="02000000000000000000" pitchFamily="2" charset="-122"/>
              </a:rPr>
              <a:t>毛主席还把批评自我批评作为我们党的三大作风</a:t>
            </a:r>
            <a:r>
              <a:rPr lang="zh-CN" altLang="en-US" dirty="0" smtClean="0">
                <a:solidFill>
                  <a:srgbClr val="C00000"/>
                </a:solidFill>
                <a:latin typeface="方正正大黑简体" panose="02000000000000000000" pitchFamily="2" charset="-122"/>
                <a:ea typeface="方正正大黑简体" panose="02000000000000000000" pitchFamily="2" charset="-122"/>
              </a:rPr>
              <a:t>之一。习</a:t>
            </a:r>
            <a:r>
              <a:rPr lang="zh-CN" altLang="en-US" dirty="0">
                <a:solidFill>
                  <a:srgbClr val="C00000"/>
                </a:solidFill>
                <a:latin typeface="方正正大黑简体" panose="02000000000000000000" pitchFamily="2" charset="-122"/>
                <a:ea typeface="方正正大黑简体" panose="02000000000000000000" pitchFamily="2" charset="-122"/>
              </a:rPr>
              <a:t>近平总书记指出，批评和自我批评是我们党的建设的一个法宝。</a:t>
            </a:r>
          </a:p>
        </p:txBody>
      </p:sp>
      <p:sp>
        <p:nvSpPr>
          <p:cNvPr id="7" name="矩形 6"/>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9" name="文本框 8"/>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
        <p:nvSpPr>
          <p:cNvPr id="11" name="直接连接符 2"/>
          <p:cNvSpPr>
            <a:spLocks noChangeShapeType="1"/>
          </p:cNvSpPr>
          <p:nvPr/>
        </p:nvSpPr>
        <p:spPr bwMode="auto">
          <a:xfrm>
            <a:off x="755576" y="1921396"/>
            <a:ext cx="6941319" cy="0"/>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12" name="直接连接符 2"/>
          <p:cNvSpPr>
            <a:spLocks noChangeShapeType="1"/>
          </p:cNvSpPr>
          <p:nvPr/>
        </p:nvSpPr>
        <p:spPr bwMode="auto">
          <a:xfrm>
            <a:off x="755576" y="3865612"/>
            <a:ext cx="6941319" cy="0"/>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Tree>
    <p:extLst>
      <p:ext uri="{BB962C8B-B14F-4D97-AF65-F5344CB8AC3E}">
        <p14:creationId xmlns:p14="http://schemas.microsoft.com/office/powerpoint/2010/main" xmlns="" val="3976940024"/>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1580" y="1067238"/>
            <a:ext cx="6768752" cy="707886"/>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11.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说监督是权力正确运行的根本保证，是加强和规范党内政治生活的重要举措。</a:t>
            </a:r>
          </a:p>
        </p:txBody>
      </p:sp>
      <p:sp>
        <p:nvSpPr>
          <p:cNvPr id="8" name="矩形 7"/>
          <p:cNvSpPr/>
          <p:nvPr/>
        </p:nvSpPr>
        <p:spPr>
          <a:xfrm>
            <a:off x="4860032" y="2181154"/>
            <a:ext cx="3672408" cy="2404569"/>
          </a:xfrm>
          <a:prstGeom prst="rect">
            <a:avLst/>
          </a:prstGeom>
        </p:spPr>
        <p:txBody>
          <a:bodyPr wrap="square">
            <a:spAutoFit/>
          </a:bodyPr>
          <a:lstStyle/>
          <a:p>
            <a:pPr algn="just">
              <a:lnSpc>
                <a:spcPct val="120000"/>
              </a:lnSpc>
              <a:spcBef>
                <a:spcPts val="1200"/>
              </a:spcBef>
            </a:pPr>
            <a:r>
              <a:rPr lang="zh-CN" altLang="en-US" dirty="0">
                <a:latin typeface="汉仪文黑-65W" panose="00020600040101010101" pitchFamily="18" charset="-122"/>
                <a:ea typeface="汉仪文黑-65W" panose="00020600040101010101" pitchFamily="18" charset="-122"/>
              </a:rPr>
              <a:t>从权力的产生看，权力本身不是坏东西，它本身不会产生腐败。但是，不受制约和监督的</a:t>
            </a:r>
            <a:r>
              <a:rPr lang="zh-CN" altLang="en-US" dirty="0" smtClean="0">
                <a:latin typeface="汉仪文黑-65W" panose="00020600040101010101" pitchFamily="18" charset="-122"/>
                <a:ea typeface="汉仪文黑-65W" panose="00020600040101010101" pitchFamily="18" charset="-122"/>
              </a:rPr>
              <a:t>权力是一定</a:t>
            </a:r>
            <a:r>
              <a:rPr lang="zh-CN" altLang="en-US" dirty="0">
                <a:latin typeface="汉仪文黑-65W" panose="00020600040101010101" pitchFamily="18" charset="-122"/>
                <a:ea typeface="汉仪文黑-65W" panose="00020600040101010101" pitchFamily="18" charset="-122"/>
              </a:rPr>
              <a:t>会走向</a:t>
            </a:r>
            <a:r>
              <a:rPr lang="zh-CN" altLang="en-US" dirty="0" smtClean="0">
                <a:latin typeface="汉仪文黑-65W" panose="00020600040101010101" pitchFamily="18" charset="-122"/>
                <a:ea typeface="汉仪文黑-65W" panose="00020600040101010101" pitchFamily="18" charset="-122"/>
              </a:rPr>
              <a:t>腐败的，</a:t>
            </a:r>
            <a:r>
              <a:rPr lang="zh-CN" altLang="en-US" dirty="0">
                <a:latin typeface="汉仪文黑-65W" panose="00020600040101010101" pitchFamily="18" charset="-122"/>
                <a:ea typeface="汉仪文黑-65W" panose="00020600040101010101" pitchFamily="18" charset="-122"/>
              </a:rPr>
              <a:t>绝对的权力导致绝对的腐败。这就要完善权力运行制约和监督机制，形成有权必有责、用权必担责、滥权必追责的制度安排。</a:t>
            </a:r>
          </a:p>
        </p:txBody>
      </p:sp>
      <p:cxnSp>
        <p:nvCxnSpPr>
          <p:cNvPr id="11" name="MH_Other_1"/>
          <p:cNvCxnSpPr/>
          <p:nvPr>
            <p:custDataLst>
              <p:tags r:id="rId1"/>
            </p:custDataLst>
          </p:nvPr>
        </p:nvCxnSpPr>
        <p:spPr bwMode="auto">
          <a:xfrm>
            <a:off x="3204535" y="2929508"/>
            <a:ext cx="1290000" cy="0"/>
          </a:xfrm>
          <a:prstGeom prst="line">
            <a:avLst/>
          </a:prstGeom>
          <a:solidFill>
            <a:srgbClr val="49ACC1"/>
          </a:solidFill>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MH_Other_2"/>
          <p:cNvSpPr/>
          <p:nvPr>
            <p:custDataLst>
              <p:tags r:id="rId2"/>
            </p:custDataLst>
          </p:nvPr>
        </p:nvSpPr>
        <p:spPr>
          <a:xfrm rot="18925946">
            <a:off x="2408397" y="2100408"/>
            <a:ext cx="676675" cy="507507"/>
          </a:xfrm>
          <a:prstGeom prst="notchedRightArrow">
            <a:avLst>
              <a:gd name="adj1" fmla="val 46829"/>
              <a:gd name="adj2" fmla="val 50000"/>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rgbClr val="FEFFFF"/>
                </a:solidFill>
              </a:rPr>
              <a:t>A</a:t>
            </a:r>
            <a:endParaRPr lang="zh-CN" altLang="en-US" sz="1500" dirty="0">
              <a:solidFill>
                <a:srgbClr val="FEFFFF"/>
              </a:solidFill>
            </a:endParaRPr>
          </a:p>
        </p:txBody>
      </p:sp>
      <p:sp>
        <p:nvSpPr>
          <p:cNvPr id="13" name="MH_SubTitle_1"/>
          <p:cNvSpPr/>
          <p:nvPr>
            <p:custDataLst>
              <p:tags r:id="rId3"/>
            </p:custDataLst>
          </p:nvPr>
        </p:nvSpPr>
        <p:spPr>
          <a:xfrm>
            <a:off x="3204535" y="2005597"/>
            <a:ext cx="1290000" cy="837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000" dirty="0">
                <a:solidFill>
                  <a:srgbClr val="FEFFFF"/>
                </a:solidFill>
                <a:latin typeface="方正正大黑简体" panose="02000000000000000000" pitchFamily="2" charset="-122"/>
                <a:ea typeface="方正正大黑简体" panose="02000000000000000000" pitchFamily="2" charset="-122"/>
              </a:rPr>
              <a:t>体现党</a:t>
            </a:r>
            <a:r>
              <a:rPr lang="zh-CN" altLang="en-US" sz="2000" dirty="0" smtClean="0">
                <a:solidFill>
                  <a:srgbClr val="FEFFFF"/>
                </a:solidFill>
                <a:latin typeface="方正正大黑简体" panose="02000000000000000000" pitchFamily="2" charset="-122"/>
                <a:ea typeface="方正正大黑简体" panose="02000000000000000000" pitchFamily="2" charset="-122"/>
              </a:rPr>
              <a:t>的</a:t>
            </a:r>
            <a:endParaRPr lang="en-US" altLang="zh-CN" sz="2000" dirty="0" smtClean="0">
              <a:solidFill>
                <a:srgbClr val="FEFFFF"/>
              </a:solidFill>
              <a:latin typeface="方正正大黑简体" panose="02000000000000000000" pitchFamily="2" charset="-122"/>
              <a:ea typeface="方正正大黑简体" panose="02000000000000000000" pitchFamily="2" charset="-122"/>
            </a:endParaRPr>
          </a:p>
          <a:p>
            <a:pPr algn="ctr"/>
            <a:r>
              <a:rPr lang="zh-CN" altLang="en-US" sz="2000" dirty="0" smtClean="0">
                <a:solidFill>
                  <a:srgbClr val="FEFFFF"/>
                </a:solidFill>
                <a:latin typeface="方正正大黑简体" panose="02000000000000000000" pitchFamily="2" charset="-122"/>
                <a:ea typeface="方正正大黑简体" panose="02000000000000000000" pitchFamily="2" charset="-122"/>
              </a:rPr>
              <a:t>建设</a:t>
            </a:r>
            <a:r>
              <a:rPr lang="zh-CN" altLang="en-US" sz="2000" dirty="0">
                <a:solidFill>
                  <a:srgbClr val="FEFFFF"/>
                </a:solidFill>
                <a:latin typeface="方正正大黑简体" panose="02000000000000000000" pitchFamily="2" charset="-122"/>
                <a:ea typeface="方正正大黑简体" panose="02000000000000000000" pitchFamily="2" charset="-122"/>
              </a:rPr>
              <a:t>理念</a:t>
            </a:r>
          </a:p>
        </p:txBody>
      </p:sp>
      <p:cxnSp>
        <p:nvCxnSpPr>
          <p:cNvPr id="14" name="MH_Other_3"/>
          <p:cNvCxnSpPr/>
          <p:nvPr>
            <p:custDataLst>
              <p:tags r:id="rId4"/>
            </p:custDataLst>
          </p:nvPr>
        </p:nvCxnSpPr>
        <p:spPr bwMode="auto">
          <a:xfrm>
            <a:off x="3209992" y="3967521"/>
            <a:ext cx="1290000" cy="0"/>
          </a:xfrm>
          <a:prstGeom prst="line">
            <a:avLst/>
          </a:prstGeom>
          <a:solidFill>
            <a:srgbClr val="BAD328"/>
          </a:solid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MH_Other_4"/>
          <p:cNvSpPr/>
          <p:nvPr>
            <p:custDataLst>
              <p:tags r:id="rId5"/>
            </p:custDataLst>
          </p:nvPr>
        </p:nvSpPr>
        <p:spPr>
          <a:xfrm>
            <a:off x="2408398" y="3138420"/>
            <a:ext cx="676675" cy="507507"/>
          </a:xfrm>
          <a:prstGeom prst="notchedRightArrow">
            <a:avLst>
              <a:gd name="adj1" fmla="val 46829"/>
              <a:gd name="adj2" fmla="val 5000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rgbClr val="FEFFFF"/>
                </a:solidFill>
              </a:rPr>
              <a:t>B</a:t>
            </a:r>
            <a:endParaRPr lang="zh-CN" altLang="en-US" sz="1500" dirty="0">
              <a:solidFill>
                <a:srgbClr val="FEFFFF"/>
              </a:solidFill>
            </a:endParaRPr>
          </a:p>
        </p:txBody>
      </p:sp>
      <p:sp>
        <p:nvSpPr>
          <p:cNvPr id="16" name="MH_SubTitle_2"/>
          <p:cNvSpPr/>
          <p:nvPr>
            <p:custDataLst>
              <p:tags r:id="rId6"/>
            </p:custDataLst>
          </p:nvPr>
        </p:nvSpPr>
        <p:spPr>
          <a:xfrm>
            <a:off x="3209992" y="3071266"/>
            <a:ext cx="1290000" cy="809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000" dirty="0" smtClean="0">
                <a:solidFill>
                  <a:srgbClr val="FEFFFF"/>
                </a:solidFill>
                <a:latin typeface="方正正大黑简体" panose="02000000000000000000" pitchFamily="2" charset="-122"/>
                <a:ea typeface="方正正大黑简体" panose="02000000000000000000" pitchFamily="2" charset="-122"/>
              </a:rPr>
              <a:t>体现党的</a:t>
            </a:r>
            <a:endParaRPr lang="en-US" altLang="zh-CN" sz="2000" dirty="0" smtClean="0">
              <a:solidFill>
                <a:srgbClr val="FEFFFF"/>
              </a:solidFill>
              <a:latin typeface="方正正大黑简体" panose="02000000000000000000" pitchFamily="2" charset="-122"/>
              <a:ea typeface="方正正大黑简体" panose="02000000000000000000" pitchFamily="2" charset="-122"/>
            </a:endParaRPr>
          </a:p>
          <a:p>
            <a:pPr algn="ctr"/>
            <a:r>
              <a:rPr lang="zh-CN" altLang="en-US" sz="2000" dirty="0" smtClean="0">
                <a:solidFill>
                  <a:srgbClr val="FEFFFF"/>
                </a:solidFill>
                <a:latin typeface="方正正大黑简体" panose="02000000000000000000" pitchFamily="2" charset="-122"/>
                <a:ea typeface="方正正大黑简体" panose="02000000000000000000" pitchFamily="2" charset="-122"/>
              </a:rPr>
              <a:t>实践</a:t>
            </a:r>
            <a:r>
              <a:rPr lang="zh-CN" altLang="en-US" sz="2000" dirty="0">
                <a:solidFill>
                  <a:srgbClr val="FEFFFF"/>
                </a:solidFill>
                <a:latin typeface="方正正大黑简体" panose="02000000000000000000" pitchFamily="2" charset="-122"/>
                <a:ea typeface="方正正大黑简体" panose="02000000000000000000" pitchFamily="2" charset="-122"/>
              </a:rPr>
              <a:t>经验</a:t>
            </a:r>
          </a:p>
        </p:txBody>
      </p:sp>
      <p:cxnSp>
        <p:nvCxnSpPr>
          <p:cNvPr id="17" name="MH_Other_5"/>
          <p:cNvCxnSpPr/>
          <p:nvPr>
            <p:custDataLst>
              <p:tags r:id="rId7"/>
            </p:custDataLst>
          </p:nvPr>
        </p:nvCxnSpPr>
        <p:spPr bwMode="auto">
          <a:xfrm>
            <a:off x="3204535" y="5004089"/>
            <a:ext cx="1290000" cy="0"/>
          </a:xfrm>
          <a:prstGeom prst="line">
            <a:avLst/>
          </a:prstGeom>
          <a:solidFill>
            <a:srgbClr val="40C2A2"/>
          </a:solidFill>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MH_Other_6"/>
          <p:cNvSpPr/>
          <p:nvPr>
            <p:custDataLst>
              <p:tags r:id="rId8"/>
            </p:custDataLst>
          </p:nvPr>
        </p:nvSpPr>
        <p:spPr>
          <a:xfrm rot="2725946">
            <a:off x="2408397" y="4174986"/>
            <a:ext cx="676675" cy="507507"/>
          </a:xfrm>
          <a:prstGeom prst="notchedRightArrow">
            <a:avLst>
              <a:gd name="adj1" fmla="val 46829"/>
              <a:gd name="adj2" fmla="val 50000"/>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rgbClr val="FEFFFF"/>
                </a:solidFill>
              </a:rPr>
              <a:t>C</a:t>
            </a:r>
            <a:endParaRPr lang="zh-CN" altLang="en-US" sz="1500" dirty="0">
              <a:solidFill>
                <a:srgbClr val="FEFFFF"/>
              </a:solidFill>
            </a:endParaRPr>
          </a:p>
        </p:txBody>
      </p:sp>
      <p:sp>
        <p:nvSpPr>
          <p:cNvPr id="19" name="MH_SubTitle_3"/>
          <p:cNvSpPr/>
          <p:nvPr>
            <p:custDataLst>
              <p:tags r:id="rId9"/>
            </p:custDataLst>
          </p:nvPr>
        </p:nvSpPr>
        <p:spPr>
          <a:xfrm>
            <a:off x="3204535" y="4111510"/>
            <a:ext cx="1290000" cy="80612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000" dirty="0">
                <a:solidFill>
                  <a:srgbClr val="FEFFFF"/>
                </a:solidFill>
                <a:latin typeface="方正正大黑简体" panose="02000000000000000000" pitchFamily="2" charset="-122"/>
                <a:ea typeface="方正正大黑简体" panose="02000000000000000000" pitchFamily="2" charset="-122"/>
              </a:rPr>
              <a:t>体现</a:t>
            </a:r>
            <a:r>
              <a:rPr lang="zh-CN" altLang="en-US" sz="2000" dirty="0" smtClean="0">
                <a:solidFill>
                  <a:srgbClr val="FEFFFF"/>
                </a:solidFill>
                <a:latin typeface="方正正大黑简体" panose="02000000000000000000" pitchFamily="2" charset="-122"/>
                <a:ea typeface="方正正大黑简体" panose="02000000000000000000" pitchFamily="2" charset="-122"/>
              </a:rPr>
              <a:t>现实</a:t>
            </a:r>
            <a:endParaRPr lang="en-US" altLang="zh-CN" sz="2000" dirty="0" smtClean="0">
              <a:solidFill>
                <a:srgbClr val="FEFFFF"/>
              </a:solidFill>
              <a:latin typeface="方正正大黑简体" panose="02000000000000000000" pitchFamily="2" charset="-122"/>
              <a:ea typeface="方正正大黑简体" panose="02000000000000000000" pitchFamily="2" charset="-122"/>
            </a:endParaRPr>
          </a:p>
          <a:p>
            <a:pPr algn="ctr"/>
            <a:r>
              <a:rPr lang="zh-CN" altLang="en-US" sz="2000" dirty="0" smtClean="0">
                <a:solidFill>
                  <a:srgbClr val="FEFFFF"/>
                </a:solidFill>
                <a:latin typeface="方正正大黑简体" panose="02000000000000000000" pitchFamily="2" charset="-122"/>
                <a:ea typeface="方正正大黑简体" panose="02000000000000000000" pitchFamily="2" charset="-122"/>
              </a:rPr>
              <a:t>针对性</a:t>
            </a:r>
            <a:endParaRPr lang="zh-CN" altLang="en-US" sz="2000" dirty="0">
              <a:solidFill>
                <a:srgbClr val="FEFFFF"/>
              </a:solidFill>
              <a:latin typeface="方正正大黑简体" panose="02000000000000000000" pitchFamily="2" charset="-122"/>
              <a:ea typeface="方正正大黑简体" panose="02000000000000000000" pitchFamily="2" charset="-122"/>
            </a:endParaRPr>
          </a:p>
        </p:txBody>
      </p:sp>
      <p:sp>
        <p:nvSpPr>
          <p:cNvPr id="20" name="矩形 19"/>
          <p:cNvSpPr/>
          <p:nvPr/>
        </p:nvSpPr>
        <p:spPr>
          <a:xfrm>
            <a:off x="908646" y="2697109"/>
            <a:ext cx="1460160" cy="1384995"/>
          </a:xfrm>
          <a:prstGeom prst="rect">
            <a:avLst/>
          </a:prstGeom>
        </p:spPr>
        <p:txBody>
          <a:bodyPr wrap="square">
            <a:spAutoFit/>
          </a:bodyPr>
          <a:lstStyle/>
          <a:p>
            <a:pPr algn="ctr"/>
            <a:r>
              <a:rPr lang="zh-CN" altLang="en-US" sz="2800" b="1" dirty="0" smtClean="0">
                <a:latin typeface="华康俪金黑W8(P)" panose="020B0800000000000000" pitchFamily="34" charset="-122"/>
                <a:ea typeface="华康俪金黑W8(P)" panose="020B0800000000000000" pitchFamily="34" charset="-122"/>
              </a:rPr>
              <a:t>强调</a:t>
            </a:r>
            <a:endParaRPr lang="en-US" altLang="zh-CN" sz="2800" b="1" dirty="0" smtClean="0">
              <a:latin typeface="华康俪金黑W8(P)" panose="020B0800000000000000" pitchFamily="34" charset="-122"/>
              <a:ea typeface="华康俪金黑W8(P)" panose="020B0800000000000000" pitchFamily="34" charset="-122"/>
            </a:endParaRPr>
          </a:p>
          <a:p>
            <a:pPr algn="ctr"/>
            <a:r>
              <a:rPr lang="zh-CN" altLang="en-US" sz="2800" b="1" dirty="0" smtClean="0">
                <a:solidFill>
                  <a:srgbClr val="C00000"/>
                </a:solidFill>
                <a:latin typeface="华康俪金黑W8(P)" panose="020B0800000000000000" pitchFamily="34" charset="-122"/>
                <a:ea typeface="华康俪金黑W8(P)" panose="020B0800000000000000" pitchFamily="34" charset="-122"/>
              </a:rPr>
              <a:t>对</a:t>
            </a:r>
            <a:r>
              <a:rPr lang="zh-CN" altLang="en-US" sz="2800" b="1" dirty="0">
                <a:solidFill>
                  <a:srgbClr val="C00000"/>
                </a:solidFill>
                <a:latin typeface="华康俪金黑W8(P)" panose="020B0800000000000000" pitchFamily="34" charset="-122"/>
                <a:ea typeface="华康俪金黑W8(P)" panose="020B0800000000000000" pitchFamily="34" charset="-122"/>
              </a:rPr>
              <a:t>权力的监督</a:t>
            </a:r>
          </a:p>
        </p:txBody>
      </p:sp>
      <p:sp>
        <p:nvSpPr>
          <p:cNvPr id="21" name="矩形 20"/>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22" name="文本框 21"/>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2288642740"/>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1470983"/>
            <a:ext cx="5742384" cy="707886"/>
          </a:xfrm>
          <a:prstGeom prst="rect">
            <a:avLst/>
          </a:prstGeom>
        </p:spPr>
        <p:txBody>
          <a:bodyPr wrap="square">
            <a:spAutoFit/>
          </a:bodyPr>
          <a:lstStyle/>
          <a:p>
            <a:r>
              <a:rPr lang="en-US" altLang="zh-CN" sz="2000" dirty="0" smtClean="0">
                <a:solidFill>
                  <a:srgbClr val="C00000"/>
                </a:solidFill>
                <a:latin typeface="方正正大黑简体" panose="02000000000000000000" pitchFamily="2" charset="-122"/>
                <a:ea typeface="方正正大黑简体" panose="02000000000000000000" pitchFamily="2" charset="-122"/>
              </a:rPr>
              <a:t>12. </a:t>
            </a:r>
            <a:r>
              <a:rPr lang="zh-CN" altLang="en-US" sz="2000" dirty="0" smtClean="0">
                <a:solidFill>
                  <a:srgbClr val="C00000"/>
                </a:solidFill>
                <a:latin typeface="方正正大黑简体" panose="02000000000000000000" pitchFamily="2" charset="-122"/>
                <a:ea typeface="方正正大黑简体" panose="02000000000000000000" pitchFamily="2" charset="-122"/>
              </a:rPr>
              <a:t>为什么</a:t>
            </a:r>
            <a:r>
              <a:rPr lang="zh-CN" altLang="en-US" sz="2000" dirty="0">
                <a:solidFill>
                  <a:srgbClr val="C00000"/>
                </a:solidFill>
                <a:latin typeface="方正正大黑简体" panose="02000000000000000000" pitchFamily="2" charset="-122"/>
                <a:ea typeface="方正正大黑简体" panose="02000000000000000000" pitchFamily="2" charset="-122"/>
              </a:rPr>
              <a:t>说建设廉洁政治，坚决反对腐败，是加强和规范党内政治生活的重要任务。</a:t>
            </a:r>
          </a:p>
        </p:txBody>
      </p:sp>
      <p:sp>
        <p:nvSpPr>
          <p:cNvPr id="6" name="矩形 5"/>
          <p:cNvSpPr/>
          <p:nvPr/>
        </p:nvSpPr>
        <p:spPr>
          <a:xfrm>
            <a:off x="1078927" y="2353444"/>
            <a:ext cx="3123220" cy="2169825"/>
          </a:xfrm>
          <a:prstGeom prst="rect">
            <a:avLst/>
          </a:prstGeom>
        </p:spPr>
        <p:txBody>
          <a:bodyPr wrap="square">
            <a:spAutoFit/>
          </a:bodyPr>
          <a:lstStyle/>
          <a:p>
            <a:pPr marL="285750" indent="-285750" algn="just">
              <a:lnSpc>
                <a:spcPct val="150000"/>
              </a:lnSpc>
              <a:spcBef>
                <a:spcPts val="1200"/>
              </a:spcBef>
              <a:buFont typeface="Wingdings" panose="05000000000000000000" pitchFamily="2" charset="2"/>
              <a:buChar char="u"/>
            </a:pPr>
            <a:r>
              <a:rPr lang="zh-CN" altLang="en-US" dirty="0">
                <a:latin typeface="汉仪文黑-65W" panose="00020600040101010101" pitchFamily="18" charset="-122"/>
                <a:ea typeface="汉仪文黑-65W" panose="00020600040101010101" pitchFamily="18" charset="-122"/>
              </a:rPr>
              <a:t>腐败是社会毒瘤。如果任凭腐败问题愈演愈烈，最终必然亡党亡国。腐败也是影响党内政治生活、破坏政治生态的“污染源”。</a:t>
            </a:r>
          </a:p>
        </p:txBody>
      </p:sp>
      <p:pic>
        <p:nvPicPr>
          <p:cNvPr id="9" name="图片 8"/>
          <p:cNvPicPr>
            <a:picLocks noChangeAspect="1"/>
          </p:cNvPicPr>
          <p:nvPr/>
        </p:nvPicPr>
        <p:blipFill rotWithShape="1">
          <a:blip r:embed="rId2">
            <a:extLst>
              <a:ext uri="{28A0092B-C50C-407E-A947-70E740481C1C}">
                <a14:useLocalDpi xmlns:a14="http://schemas.microsoft.com/office/drawing/2010/main" xmlns="" val="0"/>
              </a:ext>
            </a:extLst>
          </a:blip>
          <a:srcRect l="5145" t="2121" r="5145" b="10940"/>
          <a:stretch/>
        </p:blipFill>
        <p:spPr>
          <a:xfrm>
            <a:off x="5076056" y="2178869"/>
            <a:ext cx="2592288" cy="2235849"/>
          </a:xfrm>
          <a:prstGeom prst="rect">
            <a:avLst/>
          </a:prstGeom>
        </p:spPr>
      </p:pic>
      <p:sp>
        <p:nvSpPr>
          <p:cNvPr id="7" name="矩形 6"/>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10" name="文本框 9"/>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1745487752"/>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752" y="1633364"/>
            <a:ext cx="5184576" cy="3000821"/>
          </a:xfrm>
          <a:prstGeom prst="rect">
            <a:avLst/>
          </a:prstGeom>
        </p:spPr>
        <p:txBody>
          <a:bodyPr wrap="square">
            <a:spAutoFit/>
          </a:bodyPr>
          <a:lstStyle/>
          <a:p>
            <a:pPr algn="just">
              <a:lnSpc>
                <a:spcPct val="150000"/>
              </a:lnSpc>
              <a:spcBef>
                <a:spcPts val="1200"/>
              </a:spcBef>
            </a:pPr>
            <a:r>
              <a:rPr lang="zh-CN" altLang="en-US" dirty="0" smtClean="0">
                <a:latin typeface="汉仪文黑-65W" panose="00020600040101010101" pitchFamily="18" charset="-122"/>
                <a:ea typeface="汉仪文黑-65W" panose="00020600040101010101" pitchFamily="18" charset="-122"/>
              </a:rPr>
              <a:t>党</a:t>
            </a:r>
            <a:r>
              <a:rPr lang="zh-CN" altLang="en-US" dirty="0">
                <a:latin typeface="汉仪文黑-65W" panose="00020600040101010101" pitchFamily="18" charset="-122"/>
                <a:ea typeface="汉仪文黑-65W" panose="00020600040101010101" pitchFamily="18" charset="-122"/>
              </a:rPr>
              <a:t>的十八届六中全会公报，对党内政治生活的内容要求实际上就是对党内政治生活的一个系统规范，规范总的要求、各方面的定位和具体内容；也是对党内政治生活运行机理的揭示，揭示了党内政治生活各要素之间的关系，以及相互作用规律。把这个系统规范和作用机理搞明白了，加强和落实党内政治生活就有了理论自觉、行动自觉。</a:t>
            </a:r>
          </a:p>
        </p:txBody>
      </p:sp>
      <p:sp>
        <p:nvSpPr>
          <p:cNvPr id="5" name="文本框 4"/>
          <p:cNvSpPr txBox="1"/>
          <p:nvPr/>
        </p:nvSpPr>
        <p:spPr>
          <a:xfrm>
            <a:off x="971600" y="1211926"/>
            <a:ext cx="1005403" cy="584775"/>
          </a:xfrm>
          <a:prstGeom prst="rect">
            <a:avLst/>
          </a:prstGeom>
          <a:noFill/>
        </p:spPr>
        <p:txBody>
          <a:bodyPr wrap="none" rtlCol="0">
            <a:spAutoFit/>
          </a:bodyPr>
          <a:lstStyle/>
          <a:p>
            <a:r>
              <a:rPr lang="zh-CN" altLang="en-US" sz="3200" dirty="0">
                <a:ln w="0"/>
                <a:solidFill>
                  <a:srgbClr val="C00000"/>
                </a:solidFill>
                <a:effectLst>
                  <a:reflection blurRad="6350" stA="53000" endA="300" endPos="35500" dir="5400000" sy="-90000" algn="bl" rotWithShape="0"/>
                </a:effectLst>
                <a:latin typeface="华康俪金黑W8(P)" panose="020B0800000000000000" pitchFamily="34" charset="-122"/>
                <a:ea typeface="华康俪金黑W8(P)" panose="020B0800000000000000" pitchFamily="34" charset="-122"/>
              </a:rPr>
              <a:t>小结</a:t>
            </a:r>
          </a:p>
        </p:txBody>
      </p:sp>
      <p:sp>
        <p:nvSpPr>
          <p:cNvPr id="7" name="直接连接符 2"/>
          <p:cNvSpPr>
            <a:spLocks noChangeShapeType="1"/>
          </p:cNvSpPr>
          <p:nvPr/>
        </p:nvSpPr>
        <p:spPr bwMode="auto">
          <a:xfrm>
            <a:off x="899592" y="1839796"/>
            <a:ext cx="1150773" cy="0"/>
          </a:xfrm>
          <a:prstGeom prst="line">
            <a:avLst/>
          </a:prstGeom>
          <a:noFill/>
          <a:ln w="76200"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 name="矩形 5"/>
          <p:cNvSpPr/>
          <p:nvPr/>
        </p:nvSpPr>
        <p:spPr>
          <a:xfrm>
            <a:off x="104318" y="667128"/>
            <a:ext cx="8604448"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（二）把握新形势下党内政治生活各主要方面的准确定位和具体要求</a:t>
            </a:r>
          </a:p>
        </p:txBody>
      </p:sp>
      <p:sp>
        <p:nvSpPr>
          <p:cNvPr id="8" name="文本框 7"/>
          <p:cNvSpPr txBox="1"/>
          <p:nvPr/>
        </p:nvSpPr>
        <p:spPr>
          <a:xfrm>
            <a:off x="611560" y="121196"/>
            <a:ext cx="712879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二、全面准确把握新形势下加强和规范党内政治生活的内容要求</a:t>
            </a:r>
          </a:p>
        </p:txBody>
      </p:sp>
    </p:spTree>
    <p:extLst>
      <p:ext uri="{BB962C8B-B14F-4D97-AF65-F5344CB8AC3E}">
        <p14:creationId xmlns:p14="http://schemas.microsoft.com/office/powerpoint/2010/main" xmlns="" val="4281112960"/>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custDataLst>
              <p:tags r:id="rId1"/>
            </p:custDataLst>
          </p:nvPr>
        </p:nvSpPr>
        <p:spPr>
          <a:xfrm>
            <a:off x="-108520" y="1895351"/>
            <a:ext cx="1584176" cy="1143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dirty="0">
                <a:solidFill>
                  <a:srgbClr val="FFFFFF"/>
                </a:solidFill>
                <a:latin typeface="Impact" panose="020B0806030902050204" pitchFamily="34" charset="0"/>
              </a:rPr>
              <a:t>Part </a:t>
            </a:r>
            <a:r>
              <a:rPr lang="en-US" altLang="zh-CN" sz="4000" dirty="0" smtClean="0">
                <a:solidFill>
                  <a:srgbClr val="FFFFFF"/>
                </a:solidFill>
                <a:latin typeface="Impact" panose="020B0806030902050204" pitchFamily="34" charset="0"/>
              </a:rPr>
              <a:t>3</a:t>
            </a:r>
            <a:endParaRPr lang="zh-CN" altLang="en-US" sz="4000" dirty="0">
              <a:solidFill>
                <a:srgbClr val="FFFFFF"/>
              </a:solidFill>
              <a:latin typeface="Impact" panose="020B0806030902050204" pitchFamily="34" charset="0"/>
            </a:endParaRPr>
          </a:p>
        </p:txBody>
      </p:sp>
      <p:sp>
        <p:nvSpPr>
          <p:cNvPr id="28" name="直角三角形 27"/>
          <p:cNvSpPr/>
          <p:nvPr>
            <p:custDataLst>
              <p:tags r:id="rId2"/>
            </p:custDataLst>
          </p:nvPr>
        </p:nvSpPr>
        <p:spPr>
          <a:xfrm>
            <a:off x="1475656" y="1895351"/>
            <a:ext cx="87313" cy="1508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29" name="直角三角形 28"/>
          <p:cNvSpPr/>
          <p:nvPr>
            <p:custDataLst>
              <p:tags r:id="rId3"/>
            </p:custDataLst>
          </p:nvPr>
        </p:nvSpPr>
        <p:spPr>
          <a:xfrm flipV="1">
            <a:off x="1475656" y="2887539"/>
            <a:ext cx="87313" cy="1508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0" name="矩形 29"/>
          <p:cNvSpPr/>
          <p:nvPr>
            <p:custDataLst>
              <p:tags r:id="rId4"/>
            </p:custDataLst>
          </p:nvPr>
        </p:nvSpPr>
        <p:spPr>
          <a:xfrm>
            <a:off x="1475655" y="2046164"/>
            <a:ext cx="7576144" cy="5953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zh-CN" sz="2400" dirty="0">
                <a:latin typeface="华康俪金黑W8(P)" panose="020B0800000000000000" pitchFamily="34" charset="-122"/>
                <a:ea typeface="华康俪金黑W8(P)" panose="020B0800000000000000" pitchFamily="34" charset="-122"/>
              </a:rPr>
              <a:t>全党动手把加强和规范党内政治生活各项任务落到实处</a:t>
            </a:r>
            <a:endParaRPr lang="zh-CN" altLang="en-US" sz="2400" dirty="0">
              <a:latin typeface="华康俪金黑W8(P)" panose="020B0800000000000000" pitchFamily="34" charset="-122"/>
              <a:ea typeface="华康俪金黑W8(P)" panose="020B0800000000000000" pitchFamily="34" charset="-122"/>
            </a:endParaRPr>
          </a:p>
        </p:txBody>
      </p:sp>
      <p:sp>
        <p:nvSpPr>
          <p:cNvPr id="31" name="矩形 30"/>
          <p:cNvSpPr/>
          <p:nvPr>
            <p:custDataLst>
              <p:tags r:id="rId5"/>
            </p:custDataLst>
          </p:nvPr>
        </p:nvSpPr>
        <p:spPr>
          <a:xfrm>
            <a:off x="1475655" y="2641476"/>
            <a:ext cx="7576144" cy="2460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endParaRPr lang="en-US" altLang="zh-CN" sz="1500" dirty="0">
              <a:solidFill>
                <a:srgbClr val="FFFFFF"/>
              </a:solidFill>
              <a:latin typeface="微软雅黑" panose="020B0503020204020204" pitchFamily="34" charset="-122"/>
              <a:ea typeface="微软雅黑" panose="020B0503020204020204" pitchFamily="34" charset="-122"/>
            </a:endParaRPr>
          </a:p>
        </p:txBody>
      </p:sp>
      <p:sp>
        <p:nvSpPr>
          <p:cNvPr id="32" name="矩形 31"/>
          <p:cNvSpPr/>
          <p:nvPr>
            <p:custDataLst>
              <p:tags r:id="rId6"/>
            </p:custDataLst>
          </p:nvPr>
        </p:nvSpPr>
        <p:spPr>
          <a:xfrm>
            <a:off x="9051800" y="1895351"/>
            <a:ext cx="111125" cy="11430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3" name="直角三角形 32"/>
          <p:cNvSpPr/>
          <p:nvPr>
            <p:custDataLst>
              <p:tags r:id="rId7"/>
            </p:custDataLst>
          </p:nvPr>
        </p:nvSpPr>
        <p:spPr>
          <a:xfrm flipH="1">
            <a:off x="8964488" y="1895351"/>
            <a:ext cx="87313" cy="150813"/>
          </a:xfrm>
          <a:prstGeom prst="rtTriangle">
            <a:avLst/>
          </a:prstGeom>
          <a:solidFill>
            <a:srgbClr val="6325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34" name="直角三角形 33"/>
          <p:cNvSpPr/>
          <p:nvPr>
            <p:custDataLst>
              <p:tags r:id="rId8"/>
            </p:custDataLst>
          </p:nvPr>
        </p:nvSpPr>
        <p:spPr>
          <a:xfrm flipH="1" flipV="1">
            <a:off x="8964488" y="2887539"/>
            <a:ext cx="87313" cy="150813"/>
          </a:xfrm>
          <a:prstGeom prst="rtTriangle">
            <a:avLst/>
          </a:prstGeom>
          <a:solidFill>
            <a:srgbClr val="6325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Tree>
    <p:extLst>
      <p:ext uri="{BB962C8B-B14F-4D97-AF65-F5344CB8AC3E}">
        <p14:creationId xmlns:p14="http://schemas.microsoft.com/office/powerpoint/2010/main" xmlns="" val="1925940662"/>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直接连接符 2"/>
          <p:cNvSpPr>
            <a:spLocks noChangeShapeType="1"/>
          </p:cNvSpPr>
          <p:nvPr/>
        </p:nvSpPr>
        <p:spPr bwMode="auto">
          <a:xfrm>
            <a:off x="809448" y="2060637"/>
            <a:ext cx="6941319" cy="0"/>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3" name="矩形 2"/>
          <p:cNvSpPr/>
          <p:nvPr/>
        </p:nvSpPr>
        <p:spPr>
          <a:xfrm>
            <a:off x="179512" y="799044"/>
            <a:ext cx="8165455"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（一）</a:t>
            </a:r>
            <a:r>
              <a:rPr lang="zh-CN" altLang="zh-CN" sz="2000" dirty="0">
                <a:latin typeface="方正正大黑简体" panose="02000000000000000000" pitchFamily="2" charset="-122"/>
                <a:ea typeface="方正正大黑简体" panose="02000000000000000000" pitchFamily="2" charset="-122"/>
              </a:rPr>
              <a:t>加强和规范党内政治生活是当前和今后一段时间全党的重要任务</a:t>
            </a:r>
            <a:endParaRPr lang="zh-CN" altLang="en-US" sz="2000" dirty="0">
              <a:latin typeface="方正正大黑简体" panose="02000000000000000000" pitchFamily="2" charset="-122"/>
              <a:ea typeface="方正正大黑简体" panose="02000000000000000000" pitchFamily="2" charset="-122"/>
            </a:endParaRPr>
          </a:p>
        </p:txBody>
      </p:sp>
      <p:sp>
        <p:nvSpPr>
          <p:cNvPr id="31" name="矩形 30"/>
          <p:cNvSpPr/>
          <p:nvPr/>
        </p:nvSpPr>
        <p:spPr>
          <a:xfrm>
            <a:off x="792088" y="1343169"/>
            <a:ext cx="6948264" cy="646331"/>
          </a:xfrm>
          <a:prstGeom prst="rect">
            <a:avLst/>
          </a:prstGeom>
        </p:spPr>
        <p:txBody>
          <a:bodyPr wrap="square">
            <a:spAutoFit/>
          </a:bodyPr>
          <a:lstStyle/>
          <a:p>
            <a:pPr marL="285750" indent="-285750" algn="just">
              <a:spcAft>
                <a:spcPts val="0"/>
              </a:spcAft>
              <a:buFont typeface="Wingdings" panose="05000000000000000000" pitchFamily="2" charset="2"/>
              <a:buChar char="n"/>
            </a:pPr>
            <a:r>
              <a:rPr lang="zh-CN" altLang="zh-CN" kern="100" dirty="0" smtClean="0">
                <a:latin typeface="方正正大黑简体" panose="02000000000000000000" pitchFamily="2" charset="-122"/>
                <a:ea typeface="方正正大黑简体" panose="02000000000000000000" pitchFamily="2" charset="-122"/>
              </a:rPr>
              <a:t>从</a:t>
            </a:r>
            <a:r>
              <a:rPr lang="zh-CN" altLang="zh-CN" kern="100" dirty="0">
                <a:latin typeface="方正正大黑简体" panose="02000000000000000000" pitchFamily="2" charset="-122"/>
                <a:ea typeface="方正正大黑简体" panose="02000000000000000000" pitchFamily="2" charset="-122"/>
              </a:rPr>
              <a:t>法规的角度讲，我们要把加强和规范党内政治生活作为当前和今后一段时间全党的重要任务落实好。</a:t>
            </a:r>
            <a:endParaRPr lang="zh-CN" altLang="zh-CN" kern="100" dirty="0">
              <a:effectLst/>
              <a:latin typeface="方正正大黑简体" panose="02000000000000000000" pitchFamily="2" charset="-122"/>
              <a:ea typeface="方正正大黑简体" panose="02000000000000000000" pitchFamily="2" charset="-122"/>
            </a:endParaRPr>
          </a:p>
        </p:txBody>
      </p:sp>
      <p:sp>
        <p:nvSpPr>
          <p:cNvPr id="32" name="矩形 31"/>
          <p:cNvSpPr/>
          <p:nvPr/>
        </p:nvSpPr>
        <p:spPr>
          <a:xfrm>
            <a:off x="3502295" y="2348669"/>
            <a:ext cx="5184576" cy="2783391"/>
          </a:xfrm>
          <a:prstGeom prst="rect">
            <a:avLst/>
          </a:prstGeom>
        </p:spPr>
        <p:txBody>
          <a:bodyPr wrap="square">
            <a:spAutoFit/>
          </a:bodyPr>
          <a:lstStyle/>
          <a:p>
            <a:pPr marL="285750" indent="-285750" algn="just">
              <a:lnSpc>
                <a:spcPts val="2200"/>
              </a:lnSpc>
              <a:spcBef>
                <a:spcPts val="600"/>
              </a:spcBef>
              <a:spcAft>
                <a:spcPts val="0"/>
              </a:spcAft>
              <a:buFont typeface="Wingdings" panose="05000000000000000000" pitchFamily="2" charset="2"/>
              <a:buChar char="Ø"/>
            </a:pPr>
            <a:r>
              <a:rPr lang="zh-CN" altLang="zh-CN" kern="100" dirty="0">
                <a:latin typeface="汉仪文黑-65W" panose="00020600040101010101" pitchFamily="18" charset="-122"/>
                <a:ea typeface="汉仪文黑-65W" panose="00020600040101010101" pitchFamily="18" charset="-122"/>
              </a:rPr>
              <a:t>从</a:t>
            </a:r>
            <a:r>
              <a:rPr lang="zh-CN" altLang="zh-CN" kern="100" dirty="0" smtClean="0">
                <a:latin typeface="汉仪文黑-65W" panose="00020600040101010101" pitchFamily="18" charset="-122"/>
                <a:ea typeface="汉仪文黑-65W" panose="00020600040101010101" pitchFamily="18" charset="-122"/>
              </a:rPr>
              <a:t>组织学角度，</a:t>
            </a:r>
            <a:r>
              <a:rPr lang="zh-CN" altLang="zh-CN" kern="100" dirty="0">
                <a:latin typeface="汉仪文黑-65W" panose="00020600040101010101" pitchFamily="18" charset="-122"/>
                <a:ea typeface="汉仪文黑-65W" panose="00020600040101010101" pitchFamily="18" charset="-122"/>
              </a:rPr>
              <a:t>政党全部的工作，就是如何处理好党员与党员、党员与党组织、上级党组织与下级党组织</a:t>
            </a:r>
            <a:r>
              <a:rPr lang="zh-CN" altLang="zh-CN" kern="100" dirty="0" smtClean="0">
                <a:latin typeface="汉仪文黑-65W" panose="00020600040101010101" pitchFamily="18" charset="-122"/>
                <a:ea typeface="汉仪文黑-65W" panose="00020600040101010101" pitchFamily="18" charset="-122"/>
              </a:rPr>
              <a:t>等党内</a:t>
            </a:r>
            <a:r>
              <a:rPr lang="zh-CN" altLang="zh-CN" kern="100" dirty="0">
                <a:latin typeface="汉仪文黑-65W" panose="00020600040101010101" pitchFamily="18" charset="-122"/>
                <a:ea typeface="汉仪文黑-65W" panose="00020600040101010101" pitchFamily="18" charset="-122"/>
              </a:rPr>
              <a:t>主体的关系，以及如何处理好党</a:t>
            </a:r>
            <a:r>
              <a:rPr lang="zh-CN" altLang="zh-CN" kern="100" dirty="0" smtClean="0">
                <a:latin typeface="汉仪文黑-65W" panose="00020600040101010101" pitchFamily="18" charset="-122"/>
                <a:ea typeface="汉仪文黑-65W" panose="00020600040101010101" pitchFamily="18" charset="-122"/>
              </a:rPr>
              <a:t>内外</a:t>
            </a:r>
            <a:r>
              <a:rPr lang="zh-CN" altLang="en-US" kern="100" dirty="0" smtClean="0">
                <a:latin typeface="汉仪文黑-65W" panose="00020600040101010101" pitchFamily="18" charset="-122"/>
                <a:ea typeface="汉仪文黑-65W" panose="00020600040101010101" pitchFamily="18" charset="-122"/>
              </a:rPr>
              <a:t>的</a:t>
            </a:r>
            <a:r>
              <a:rPr lang="zh-CN" altLang="zh-CN" kern="100" dirty="0" smtClean="0">
                <a:latin typeface="汉仪文黑-65W" panose="00020600040101010101" pitchFamily="18" charset="-122"/>
                <a:ea typeface="汉仪文黑-65W" panose="00020600040101010101" pitchFamily="18" charset="-122"/>
              </a:rPr>
              <a:t>关系。</a:t>
            </a:r>
            <a:endParaRPr lang="en-US" altLang="zh-CN" kern="100" dirty="0" smtClean="0">
              <a:latin typeface="汉仪文黑-65W" panose="00020600040101010101" pitchFamily="18" charset="-122"/>
              <a:ea typeface="汉仪文黑-65W" panose="00020600040101010101" pitchFamily="18" charset="-122"/>
            </a:endParaRPr>
          </a:p>
          <a:p>
            <a:pPr marL="285750" indent="-285750" algn="just">
              <a:lnSpc>
                <a:spcPts val="2200"/>
              </a:lnSpc>
              <a:spcBef>
                <a:spcPts val="600"/>
              </a:spcBef>
              <a:spcAft>
                <a:spcPts val="0"/>
              </a:spcAft>
              <a:buFont typeface="Wingdings" panose="05000000000000000000" pitchFamily="2" charset="2"/>
              <a:buChar char="Ø"/>
            </a:pPr>
            <a:r>
              <a:rPr lang="zh-CN" altLang="zh-CN" kern="100" dirty="0" smtClean="0">
                <a:latin typeface="汉仪文黑-65W" panose="00020600040101010101" pitchFamily="18" charset="-122"/>
                <a:ea typeface="汉仪文黑-65W" panose="00020600040101010101" pitchFamily="18" charset="-122"/>
              </a:rPr>
              <a:t>一定</a:t>
            </a:r>
            <a:r>
              <a:rPr lang="zh-CN" altLang="zh-CN" kern="100" dirty="0">
                <a:latin typeface="汉仪文黑-65W" panose="00020600040101010101" pitchFamily="18" charset="-122"/>
                <a:ea typeface="汉仪文黑-65W" panose="00020600040101010101" pitchFamily="18" charset="-122"/>
              </a:rPr>
              <a:t>意义上，加强党的建设，就是按照《准则》要求，科学地捋顺这些关系</a:t>
            </a:r>
            <a:r>
              <a:rPr lang="zh-CN" altLang="zh-CN" kern="100" dirty="0" smtClean="0">
                <a:latin typeface="汉仪文黑-65W" panose="00020600040101010101" pitchFamily="18" charset="-122"/>
                <a:ea typeface="汉仪文黑-65W" panose="00020600040101010101" pitchFamily="18" charset="-122"/>
              </a:rPr>
              <a:t>。</a:t>
            </a:r>
            <a:endParaRPr lang="en-US" altLang="zh-CN" kern="100" dirty="0" smtClean="0">
              <a:latin typeface="汉仪文黑-65W" panose="00020600040101010101" pitchFamily="18" charset="-122"/>
              <a:ea typeface="汉仪文黑-65W" panose="00020600040101010101" pitchFamily="18" charset="-122"/>
            </a:endParaRPr>
          </a:p>
          <a:p>
            <a:pPr marL="285750" indent="-285750" algn="just">
              <a:lnSpc>
                <a:spcPts val="2200"/>
              </a:lnSpc>
              <a:spcBef>
                <a:spcPts val="600"/>
              </a:spcBef>
              <a:spcAft>
                <a:spcPts val="0"/>
              </a:spcAft>
              <a:buFont typeface="Wingdings" panose="05000000000000000000" pitchFamily="2" charset="2"/>
              <a:buChar char="Ø"/>
            </a:pPr>
            <a:r>
              <a:rPr lang="zh-CN" altLang="zh-CN" kern="100" dirty="0" smtClean="0">
                <a:latin typeface="汉仪文黑-65W" panose="00020600040101010101" pitchFamily="18" charset="-122"/>
                <a:ea typeface="汉仪文黑-65W" panose="00020600040101010101" pitchFamily="18" charset="-122"/>
              </a:rPr>
              <a:t>党</a:t>
            </a:r>
            <a:r>
              <a:rPr lang="zh-CN" altLang="zh-CN" kern="100" dirty="0">
                <a:latin typeface="汉仪文黑-65W" panose="00020600040101010101" pitchFamily="18" charset="-122"/>
                <a:ea typeface="汉仪文黑-65W" panose="00020600040101010101" pitchFamily="18" charset="-122"/>
              </a:rPr>
              <a:t>要管党，就是要管理好这些关系；从严治党，就是要严格按这些关系的</a:t>
            </a:r>
            <a:r>
              <a:rPr lang="zh-CN" altLang="zh-CN" kern="100" dirty="0" smtClean="0">
                <a:latin typeface="汉仪文黑-65W" panose="00020600040101010101" pitchFamily="18" charset="-122"/>
                <a:ea typeface="汉仪文黑-65W" panose="00020600040101010101" pitchFamily="18" charset="-122"/>
              </a:rPr>
              <a:t>内</a:t>
            </a:r>
            <a:r>
              <a:rPr lang="zh-CN" altLang="en-US" kern="100" dirty="0" smtClean="0">
                <a:latin typeface="汉仪文黑-65W" panose="00020600040101010101" pitchFamily="18" charset="-122"/>
                <a:ea typeface="汉仪文黑-65W" panose="00020600040101010101" pitchFamily="18" charset="-122"/>
              </a:rPr>
              <a:t>在</a:t>
            </a:r>
            <a:r>
              <a:rPr lang="zh-CN" altLang="zh-CN" kern="100" dirty="0" smtClean="0">
                <a:latin typeface="汉仪文黑-65W" panose="00020600040101010101" pitchFamily="18" charset="-122"/>
                <a:ea typeface="汉仪文黑-65W" panose="00020600040101010101" pitchFamily="18" charset="-122"/>
              </a:rPr>
              <a:t>要求</a:t>
            </a:r>
            <a:r>
              <a:rPr lang="zh-CN" altLang="zh-CN" kern="100" dirty="0">
                <a:latin typeface="汉仪文黑-65W" panose="00020600040101010101" pitchFamily="18" charset="-122"/>
                <a:ea typeface="汉仪文黑-65W" panose="00020600040101010101" pitchFamily="18" charset="-122"/>
              </a:rPr>
              <a:t>来处理相互之间的交往。</a:t>
            </a:r>
            <a:endParaRPr lang="zh-CN" altLang="zh-CN" sz="1100" kern="100" dirty="0">
              <a:effectLst/>
              <a:latin typeface="汉仪文黑-65W" panose="00020600040101010101" pitchFamily="18" charset="-122"/>
              <a:ea typeface="汉仪文黑-65W" panose="00020600040101010101" pitchFamily="18" charset="-122"/>
            </a:endParaRPr>
          </a:p>
        </p:txBody>
      </p:sp>
      <p:sp>
        <p:nvSpPr>
          <p:cNvPr id="34" name="MH_Desc_1"/>
          <p:cNvSpPr/>
          <p:nvPr>
            <p:custDataLst>
              <p:tags r:id="rId1"/>
            </p:custDataLst>
          </p:nvPr>
        </p:nvSpPr>
        <p:spPr>
          <a:xfrm>
            <a:off x="953464" y="2691193"/>
            <a:ext cx="2376264" cy="1571989"/>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rgbClr val="C00000"/>
          </a:solidFill>
        </p:spPr>
        <p:txBody>
          <a:bodyPr lIns="144000" tIns="108000" rIns="144000" bIns="72000" anchor="ctr">
            <a:noAutofit/>
          </a:bodyPr>
          <a:lstStyle/>
          <a:p>
            <a:pPr algn="just"/>
            <a:r>
              <a:rPr lang="zh-CN" altLang="zh-CN" sz="2000" kern="100" dirty="0">
                <a:latin typeface="方正正大黑简体" panose="02000000000000000000" pitchFamily="2" charset="-122"/>
                <a:ea typeface="方正正大黑简体" panose="02000000000000000000" pitchFamily="2" charset="-122"/>
                <a:cs typeface="Times New Roman" panose="02020603050405020304" pitchFamily="18" charset="0"/>
              </a:rPr>
              <a:t>《准则》是对党内政治生活实践的规律总结，是一项管长远的基本法规。</a:t>
            </a:r>
            <a:endParaRPr lang="zh-CN" altLang="en-US" sz="2000" dirty="0">
              <a:latin typeface="方正正大黑简体" panose="02000000000000000000" pitchFamily="2" charset="-122"/>
              <a:ea typeface="方正正大黑简体" panose="02000000000000000000" pitchFamily="2" charset="-122"/>
            </a:endParaRPr>
          </a:p>
        </p:txBody>
      </p:sp>
      <p:sp>
        <p:nvSpPr>
          <p:cNvPr id="7" name="文本框 6"/>
          <p:cNvSpPr txBox="1"/>
          <p:nvPr/>
        </p:nvSpPr>
        <p:spPr>
          <a:xfrm>
            <a:off x="611560" y="121196"/>
            <a:ext cx="712879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三、</a:t>
            </a:r>
            <a:r>
              <a:rPr lang="zh-CN" altLang="zh-CN" dirty="0" smtClean="0">
                <a:latin typeface="华康俪金黑W8(P)" panose="020B0800000000000000" pitchFamily="34" charset="-122"/>
                <a:ea typeface="华康俪金黑W8(P)" panose="020B0800000000000000" pitchFamily="34" charset="-122"/>
              </a:rPr>
              <a:t>全党</a:t>
            </a:r>
            <a:r>
              <a:rPr lang="zh-CN" altLang="zh-CN" dirty="0">
                <a:latin typeface="华康俪金黑W8(P)" panose="020B0800000000000000" pitchFamily="34" charset="-122"/>
                <a:ea typeface="华康俪金黑W8(P)" panose="020B0800000000000000" pitchFamily="34" charset="-122"/>
              </a:rPr>
              <a:t>动手把加强和规范党内政治生活各项任务落到</a:t>
            </a:r>
            <a:r>
              <a:rPr lang="zh-CN" altLang="zh-CN" dirty="0" smtClean="0">
                <a:latin typeface="华康俪金黑W8(P)" panose="020B0800000000000000" pitchFamily="34" charset="-122"/>
                <a:ea typeface="华康俪金黑W8(P)" panose="020B0800000000000000" pitchFamily="34" charset="-122"/>
              </a:rPr>
              <a:t>实处</a:t>
            </a:r>
            <a:endParaRPr lang="zh-CN" altLang="en-US" dirty="0">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815193220"/>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直接连接符 2"/>
          <p:cNvSpPr>
            <a:spLocks noChangeShapeType="1"/>
          </p:cNvSpPr>
          <p:nvPr/>
        </p:nvSpPr>
        <p:spPr bwMode="auto">
          <a:xfrm>
            <a:off x="755576" y="2060425"/>
            <a:ext cx="6941319" cy="0"/>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31" name="矩形 30"/>
          <p:cNvSpPr/>
          <p:nvPr/>
        </p:nvSpPr>
        <p:spPr>
          <a:xfrm>
            <a:off x="755576" y="1368552"/>
            <a:ext cx="6948264" cy="646331"/>
          </a:xfrm>
          <a:prstGeom prst="rect">
            <a:avLst/>
          </a:prstGeom>
        </p:spPr>
        <p:txBody>
          <a:bodyPr wrap="square">
            <a:spAutoFit/>
          </a:bodyPr>
          <a:lstStyle/>
          <a:p>
            <a:pPr marL="285750" indent="-285750" algn="just">
              <a:spcAft>
                <a:spcPts val="0"/>
              </a:spcAft>
              <a:buFont typeface="Wingdings" panose="05000000000000000000" pitchFamily="2" charset="2"/>
              <a:buChar char="n"/>
            </a:pPr>
            <a:r>
              <a:rPr lang="zh-CN" altLang="zh-CN" kern="100" dirty="0">
                <a:latin typeface="方正正大黑简体" panose="02000000000000000000" pitchFamily="2" charset="-122"/>
                <a:ea typeface="方正正大黑简体" panose="02000000000000000000" pitchFamily="2" charset="-122"/>
              </a:rPr>
              <a:t>从良好党内政治生态的形成看，也需要把加强和规范党内政治生活持之以恒地抓紧</a:t>
            </a:r>
            <a:r>
              <a:rPr lang="zh-CN" altLang="zh-CN" kern="100" dirty="0" smtClean="0">
                <a:latin typeface="方正正大黑简体" panose="02000000000000000000" pitchFamily="2" charset="-122"/>
                <a:ea typeface="方正正大黑简体" panose="02000000000000000000" pitchFamily="2" charset="-122"/>
              </a:rPr>
              <a:t>抓好</a:t>
            </a:r>
            <a:r>
              <a:rPr lang="zh-CN" altLang="en-US" kern="100" dirty="0" smtClean="0">
                <a:latin typeface="方正正大黑简体" panose="02000000000000000000" pitchFamily="2" charset="-122"/>
                <a:ea typeface="方正正大黑简体" panose="02000000000000000000" pitchFamily="2" charset="-122"/>
              </a:rPr>
              <a:t>。</a:t>
            </a:r>
            <a:endParaRPr lang="zh-CN" altLang="zh-CN" kern="100" dirty="0">
              <a:latin typeface="方正正大黑简体" panose="02000000000000000000" pitchFamily="2" charset="-122"/>
              <a:ea typeface="方正正大黑简体" panose="02000000000000000000" pitchFamily="2"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2402388"/>
            <a:ext cx="2430016" cy="2052378"/>
          </a:xfrm>
          <a:prstGeom prst="ellipse">
            <a:avLst/>
          </a:prstGeom>
          <a:ln w="19050" cap="sq">
            <a:solidFill>
              <a:srgbClr val="C00000"/>
            </a:solidFill>
            <a:miter lim="800000"/>
          </a:ln>
          <a:effectLst>
            <a:outerShdw blurRad="254000" algn="tl" rotWithShape="0">
              <a:srgbClr val="000000">
                <a:alpha val="43000"/>
              </a:srgbClr>
            </a:outerShdw>
          </a:effectLst>
        </p:spPr>
      </p:pic>
      <p:sp>
        <p:nvSpPr>
          <p:cNvPr id="4" name="矩形 3"/>
          <p:cNvSpPr/>
          <p:nvPr/>
        </p:nvSpPr>
        <p:spPr>
          <a:xfrm>
            <a:off x="3563888" y="2121738"/>
            <a:ext cx="3600400" cy="923330"/>
          </a:xfrm>
          <a:prstGeom prst="rect">
            <a:avLst/>
          </a:prstGeom>
        </p:spPr>
        <p:txBody>
          <a:bodyPr wrap="square">
            <a:spAutoFit/>
          </a:bodyPr>
          <a:lstStyle/>
          <a:p>
            <a:pPr algn="just">
              <a:lnSpc>
                <a:spcPct val="150000"/>
              </a:lnSpc>
            </a:pPr>
            <a:r>
              <a:rPr lang="zh-CN" altLang="zh-CN" kern="100" dirty="0">
                <a:solidFill>
                  <a:srgbClr val="C00000"/>
                </a:solidFill>
                <a:latin typeface="华康俪金黑W8(P)" panose="020B0800000000000000" pitchFamily="34" charset="-122"/>
                <a:ea typeface="华康俪金黑W8(P)" panose="020B0800000000000000" pitchFamily="34" charset="-122"/>
                <a:cs typeface="Times New Roman" panose="02020603050405020304" pitchFamily="18" charset="0"/>
              </a:rPr>
              <a:t>严肃党内政治生活，贵在经常，重在认真，要在</a:t>
            </a:r>
            <a:r>
              <a:rPr lang="zh-CN" altLang="zh-CN" kern="100" dirty="0" smtClean="0">
                <a:solidFill>
                  <a:srgbClr val="C00000"/>
                </a:solidFill>
                <a:latin typeface="华康俪金黑W8(P)" panose="020B0800000000000000" pitchFamily="34" charset="-122"/>
                <a:ea typeface="华康俪金黑W8(P)" panose="020B0800000000000000" pitchFamily="34" charset="-122"/>
                <a:cs typeface="Times New Roman" panose="02020603050405020304" pitchFamily="18" charset="0"/>
              </a:rPr>
              <a:t>细节</a:t>
            </a:r>
            <a:r>
              <a:rPr lang="zh-CN" altLang="en-US" kern="100" dirty="0" smtClean="0">
                <a:solidFill>
                  <a:srgbClr val="C00000"/>
                </a:solidFill>
                <a:latin typeface="华康俪金黑W8(P)" panose="020B0800000000000000" pitchFamily="34" charset="-122"/>
                <a:ea typeface="华康俪金黑W8(P)" panose="020B0800000000000000" pitchFamily="34" charset="-122"/>
                <a:cs typeface="Times New Roman" panose="02020603050405020304" pitchFamily="18" charset="0"/>
              </a:rPr>
              <a:t>。</a:t>
            </a:r>
            <a:r>
              <a:rPr lang="en-US" altLang="zh-CN" sz="1600" kern="100" dirty="0" smtClean="0">
                <a:latin typeface="华康俪金黑W8(P)" panose="020B0800000000000000" pitchFamily="34" charset="-122"/>
                <a:ea typeface="华康俪金黑W8(P)" panose="020B0800000000000000" pitchFamily="34" charset="-122"/>
                <a:cs typeface="Times New Roman" panose="02020603050405020304" pitchFamily="18" charset="0"/>
              </a:rPr>
              <a:t>——</a:t>
            </a:r>
            <a:r>
              <a:rPr lang="zh-CN" altLang="en-US" sz="1600" kern="100" dirty="0" smtClean="0">
                <a:latin typeface="华康俪金黑W8(P)" panose="020B0800000000000000" pitchFamily="34" charset="-122"/>
                <a:ea typeface="华康俪金黑W8(P)" panose="020B0800000000000000" pitchFamily="34" charset="-122"/>
                <a:cs typeface="Times New Roman" panose="02020603050405020304" pitchFamily="18" charset="0"/>
              </a:rPr>
              <a:t>习近平</a:t>
            </a:r>
            <a:endParaRPr lang="zh-CN" altLang="en-US" sz="1600" dirty="0">
              <a:latin typeface="华康俪金黑W8(P)" panose="020B0800000000000000" pitchFamily="34" charset="-122"/>
              <a:ea typeface="华康俪金黑W8(P)" panose="020B0800000000000000" pitchFamily="34" charset="-122"/>
            </a:endParaRPr>
          </a:p>
        </p:txBody>
      </p:sp>
      <p:sp>
        <p:nvSpPr>
          <p:cNvPr id="5" name="矩形 4"/>
          <p:cNvSpPr/>
          <p:nvPr/>
        </p:nvSpPr>
        <p:spPr>
          <a:xfrm>
            <a:off x="3563888" y="3106380"/>
            <a:ext cx="4220270" cy="1695336"/>
          </a:xfrm>
          <a:prstGeom prst="rect">
            <a:avLst/>
          </a:prstGeom>
        </p:spPr>
        <p:txBody>
          <a:bodyPr wrap="square">
            <a:spAutoFit/>
          </a:bodyPr>
          <a:lstStyle/>
          <a:p>
            <a:pPr algn="just">
              <a:lnSpc>
                <a:spcPts val="2500"/>
              </a:lnSpc>
            </a:pP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加强和规范党内政治生活、形成健康洁净的党内政治生态、解决党内政治生活中出现的问题决非一朝一夕之功，需要全党持续用力、久久为功，锲而不舍把这项党的建设基础工程抓紧抓实抓好。</a:t>
            </a:r>
            <a:endParaRPr lang="zh-CN" altLang="en-US" dirty="0">
              <a:latin typeface="汉仪文黑-65W" panose="00020600040101010101" pitchFamily="18" charset="-122"/>
              <a:ea typeface="汉仪文黑-65W" panose="00020600040101010101" pitchFamily="18" charset="-122"/>
            </a:endParaRPr>
          </a:p>
        </p:txBody>
      </p:sp>
      <p:sp>
        <p:nvSpPr>
          <p:cNvPr id="8" name="文本框 7"/>
          <p:cNvSpPr txBox="1"/>
          <p:nvPr/>
        </p:nvSpPr>
        <p:spPr>
          <a:xfrm>
            <a:off x="611560" y="121196"/>
            <a:ext cx="712879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三、</a:t>
            </a:r>
            <a:r>
              <a:rPr lang="zh-CN" altLang="zh-CN" dirty="0" smtClean="0">
                <a:latin typeface="华康俪金黑W8(P)" panose="020B0800000000000000" pitchFamily="34" charset="-122"/>
                <a:ea typeface="华康俪金黑W8(P)" panose="020B0800000000000000" pitchFamily="34" charset="-122"/>
              </a:rPr>
              <a:t>全党</a:t>
            </a:r>
            <a:r>
              <a:rPr lang="zh-CN" altLang="zh-CN" dirty="0">
                <a:latin typeface="华康俪金黑W8(P)" panose="020B0800000000000000" pitchFamily="34" charset="-122"/>
                <a:ea typeface="华康俪金黑W8(P)" panose="020B0800000000000000" pitchFamily="34" charset="-122"/>
              </a:rPr>
              <a:t>动手把加强和规范党内政治生活各项任务落到</a:t>
            </a:r>
            <a:r>
              <a:rPr lang="zh-CN" altLang="zh-CN" dirty="0" smtClean="0">
                <a:latin typeface="华康俪金黑W8(P)" panose="020B0800000000000000" pitchFamily="34" charset="-122"/>
                <a:ea typeface="华康俪金黑W8(P)" panose="020B0800000000000000" pitchFamily="34" charset="-122"/>
              </a:rPr>
              <a:t>实处</a:t>
            </a:r>
            <a:endParaRPr lang="zh-CN" altLang="en-US" dirty="0">
              <a:latin typeface="华康俪金黑W8(P)" panose="020B0800000000000000" pitchFamily="34" charset="-122"/>
              <a:ea typeface="华康俪金黑W8(P)" panose="020B0800000000000000" pitchFamily="34" charset="-122"/>
            </a:endParaRPr>
          </a:p>
        </p:txBody>
      </p:sp>
      <p:sp>
        <p:nvSpPr>
          <p:cNvPr id="9" name="矩形 8"/>
          <p:cNvSpPr/>
          <p:nvPr/>
        </p:nvSpPr>
        <p:spPr>
          <a:xfrm>
            <a:off x="179512" y="799044"/>
            <a:ext cx="8165455"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（一）</a:t>
            </a:r>
            <a:r>
              <a:rPr lang="zh-CN" altLang="zh-CN" sz="2000" dirty="0">
                <a:latin typeface="方正正大黑简体" panose="02000000000000000000" pitchFamily="2" charset="-122"/>
                <a:ea typeface="方正正大黑简体" panose="02000000000000000000" pitchFamily="2" charset="-122"/>
              </a:rPr>
              <a:t>加强和规范党内政治生活是当前和今后一段时间全党的重要任务</a:t>
            </a:r>
            <a:endParaRPr lang="zh-CN" altLang="en-US" sz="2000" dirty="0">
              <a:latin typeface="方正正大黑简体" panose="02000000000000000000" pitchFamily="2" charset="-122"/>
              <a:ea typeface="方正正大黑简体" panose="02000000000000000000" pitchFamily="2" charset="-122"/>
            </a:endParaRPr>
          </a:p>
        </p:txBody>
      </p:sp>
    </p:spTree>
    <p:extLst>
      <p:ext uri="{BB962C8B-B14F-4D97-AF65-F5344CB8AC3E}">
        <p14:creationId xmlns:p14="http://schemas.microsoft.com/office/powerpoint/2010/main" xmlns="" val="158135098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60789" y="1869370"/>
            <a:ext cx="2899745" cy="2400657"/>
          </a:xfrm>
          <a:prstGeom prst="rect">
            <a:avLst/>
          </a:prstGeom>
        </p:spPr>
        <p:txBody>
          <a:bodyPr wrap="square">
            <a:spAutoFit/>
          </a:bodyPr>
          <a:lstStyle/>
          <a:p>
            <a:pPr marL="342900" indent="-342900" algn="just">
              <a:lnSpc>
                <a:spcPct val="150000"/>
              </a:lnSpc>
              <a:buFont typeface="Wingdings" panose="05000000000000000000" pitchFamily="2" charset="2"/>
              <a:buChar char="n"/>
            </a:pPr>
            <a:r>
              <a:rPr lang="zh-CN" altLang="zh-CN" sz="2000" kern="100" dirty="0" smtClean="0">
                <a:solidFill>
                  <a:srgbClr val="C00000"/>
                </a:solidFill>
                <a:latin typeface="方正正大黑简体" panose="02000000000000000000" pitchFamily="2" charset="-122"/>
                <a:ea typeface="方正正大黑简体" panose="02000000000000000000" pitchFamily="2" charset="-122"/>
                <a:cs typeface="Times New Roman" panose="02020603050405020304" pitchFamily="18" charset="0"/>
              </a:rPr>
              <a:t>公报强调</a:t>
            </a:r>
            <a:r>
              <a:rPr lang="zh-CN" altLang="en-US" sz="2000" kern="100" dirty="0" smtClean="0">
                <a:solidFill>
                  <a:srgbClr val="C00000"/>
                </a:solidFill>
                <a:latin typeface="方正正大黑简体" panose="02000000000000000000" pitchFamily="2" charset="-122"/>
                <a:ea typeface="方正正大黑简体" panose="02000000000000000000" pitchFamily="2" charset="-122"/>
                <a:cs typeface="Times New Roman" panose="02020603050405020304" pitchFamily="18" charset="0"/>
              </a:rPr>
              <a:t>了</a:t>
            </a:r>
            <a:r>
              <a:rPr lang="zh-CN" altLang="zh-CN" sz="2000" kern="100" dirty="0" smtClean="0">
                <a:solidFill>
                  <a:srgbClr val="C00000"/>
                </a:solidFill>
                <a:latin typeface="方正正大黑简体" panose="02000000000000000000" pitchFamily="2" charset="-122"/>
                <a:ea typeface="方正正大黑简体" panose="02000000000000000000" pitchFamily="2" charset="-122"/>
                <a:cs typeface="Times New Roman" panose="02020603050405020304" pitchFamily="18" charset="0"/>
              </a:rPr>
              <a:t>新</a:t>
            </a:r>
            <a:r>
              <a:rPr lang="zh-CN" altLang="zh-CN" sz="2000" kern="100" dirty="0">
                <a:solidFill>
                  <a:srgbClr val="C00000"/>
                </a:solidFill>
                <a:latin typeface="方正正大黑简体" panose="02000000000000000000" pitchFamily="2" charset="-122"/>
                <a:ea typeface="方正正大黑简体" panose="02000000000000000000" pitchFamily="2" charset="-122"/>
                <a:cs typeface="Times New Roman" panose="02020603050405020304" pitchFamily="18" charset="0"/>
              </a:rPr>
              <a:t>形势下加强和规范党内政治生活，重点是各级领导机关和领导干部，关键是高级干部。</a:t>
            </a:r>
            <a:endParaRPr lang="zh-CN" altLang="en-US" sz="2000" dirty="0">
              <a:solidFill>
                <a:srgbClr val="C00000"/>
              </a:solidFill>
              <a:latin typeface="方正正大黑简体" panose="02000000000000000000" pitchFamily="2" charset="-122"/>
              <a:ea typeface="方正正大黑简体" panose="02000000000000000000" pitchFamily="2" charset="-122"/>
            </a:endParaRPr>
          </a:p>
        </p:txBody>
      </p:sp>
      <p:cxnSp>
        <p:nvCxnSpPr>
          <p:cNvPr id="5" name="直接连接符 4"/>
          <p:cNvCxnSpPr/>
          <p:nvPr/>
        </p:nvCxnSpPr>
        <p:spPr>
          <a:xfrm>
            <a:off x="4113660" y="1460374"/>
            <a:ext cx="0" cy="3018851"/>
          </a:xfrm>
          <a:prstGeom prst="line">
            <a:avLst/>
          </a:prstGeom>
          <a:ln>
            <a:gradFill>
              <a:gsLst>
                <a:gs pos="0">
                  <a:schemeClr val="accent1">
                    <a:lumMod val="5000"/>
                    <a:lumOff val="95000"/>
                  </a:schemeClr>
                </a:gs>
                <a:gs pos="52000">
                  <a:srgbClr val="C00000"/>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78"/>
          <p:cNvSpPr txBox="1"/>
          <p:nvPr/>
        </p:nvSpPr>
        <p:spPr>
          <a:xfrm>
            <a:off x="4499992" y="1921396"/>
            <a:ext cx="3214068" cy="590931"/>
          </a:xfrm>
          <a:prstGeom prst="rect">
            <a:avLst/>
          </a:prstGeom>
          <a:noFill/>
        </p:spPr>
        <p:txBody>
          <a:bodyPr wrap="square" rtlCol="0">
            <a:spAutoFit/>
          </a:bodyPr>
          <a:lstStyle/>
          <a:p>
            <a:pPr marL="285750" indent="-285750" algn="just">
              <a:lnSpc>
                <a:spcPct val="90000"/>
              </a:lnSpc>
              <a:spcBef>
                <a:spcPts val="1000"/>
              </a:spcBef>
              <a:buFont typeface="Wingdings" panose="05000000000000000000" pitchFamily="2" charset="2"/>
              <a:buChar char="p"/>
            </a:pP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一是由其掌握重要权力的特殊地位决定</a:t>
            </a:r>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的</a:t>
            </a:r>
            <a:r>
              <a:rPr lang="zh-CN" altLang="en-US" kern="100" dirty="0" smtClean="0">
                <a:latin typeface="汉仪文黑-65W" panose="00020600040101010101" pitchFamily="18" charset="-122"/>
                <a:ea typeface="汉仪文黑-65W" panose="00020600040101010101" pitchFamily="18" charset="-122"/>
                <a:cs typeface="Times New Roman" panose="02020603050405020304" pitchFamily="18" charset="0"/>
              </a:rPr>
              <a:t>；</a:t>
            </a:r>
            <a:endParaRPr lang="zh-CN" altLang="en-US" b="1" dirty="0">
              <a:solidFill>
                <a:srgbClr val="FF0000"/>
              </a:solidFill>
              <a:latin typeface="汉仪文黑-65W" panose="00020600040101010101" pitchFamily="18" charset="-122"/>
              <a:ea typeface="汉仪文黑-65W" panose="00020600040101010101" pitchFamily="18" charset="-122"/>
            </a:endParaRPr>
          </a:p>
        </p:txBody>
      </p:sp>
      <p:sp>
        <p:nvSpPr>
          <p:cNvPr id="12" name="文本框 80"/>
          <p:cNvSpPr txBox="1"/>
          <p:nvPr/>
        </p:nvSpPr>
        <p:spPr>
          <a:xfrm>
            <a:off x="4499992" y="2806774"/>
            <a:ext cx="3214068" cy="590931"/>
          </a:xfrm>
          <a:prstGeom prst="rect">
            <a:avLst/>
          </a:prstGeom>
          <a:noFill/>
        </p:spPr>
        <p:txBody>
          <a:bodyPr wrap="square" rtlCol="0">
            <a:spAutoFit/>
          </a:bodyPr>
          <a:lstStyle/>
          <a:p>
            <a:pPr marL="285750" indent="-285750" algn="just">
              <a:lnSpc>
                <a:spcPct val="90000"/>
              </a:lnSpc>
              <a:spcBef>
                <a:spcPts val="1000"/>
              </a:spcBef>
              <a:buFont typeface="Wingdings" panose="05000000000000000000" pitchFamily="2" charset="2"/>
              <a:buChar char="p"/>
            </a:pP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二是由其对下属的示范作用决定</a:t>
            </a:r>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的</a:t>
            </a:r>
            <a:r>
              <a:rPr lang="zh-CN" altLang="en-US" kern="100" dirty="0" smtClean="0">
                <a:latin typeface="汉仪文黑-65W" panose="00020600040101010101" pitchFamily="18" charset="-122"/>
                <a:ea typeface="汉仪文黑-65W" panose="00020600040101010101" pitchFamily="18" charset="-122"/>
                <a:cs typeface="Times New Roman" panose="02020603050405020304" pitchFamily="18" charset="0"/>
              </a:rPr>
              <a:t>；</a:t>
            </a:r>
            <a:endParaRPr lang="zh-CN" altLang="en-US" kern="100" dirty="0">
              <a:latin typeface="汉仪文黑-65W" panose="00020600040101010101" pitchFamily="18" charset="-122"/>
              <a:ea typeface="汉仪文黑-65W" panose="00020600040101010101" pitchFamily="18" charset="-122"/>
              <a:cs typeface="Times New Roman" panose="02020603050405020304" pitchFamily="18" charset="0"/>
            </a:endParaRPr>
          </a:p>
        </p:txBody>
      </p:sp>
      <p:sp>
        <p:nvSpPr>
          <p:cNvPr id="15" name="文本框 82"/>
          <p:cNvSpPr txBox="1"/>
          <p:nvPr/>
        </p:nvSpPr>
        <p:spPr>
          <a:xfrm>
            <a:off x="4499992" y="3679096"/>
            <a:ext cx="3214068" cy="590931"/>
          </a:xfrm>
          <a:prstGeom prst="rect">
            <a:avLst/>
          </a:prstGeom>
          <a:noFill/>
        </p:spPr>
        <p:txBody>
          <a:bodyPr wrap="square" rtlCol="0">
            <a:spAutoFit/>
          </a:bodyPr>
          <a:lstStyle/>
          <a:p>
            <a:pPr marL="285750" indent="-285750" algn="just">
              <a:lnSpc>
                <a:spcPct val="90000"/>
              </a:lnSpc>
              <a:spcBef>
                <a:spcPts val="1000"/>
              </a:spcBef>
              <a:buFont typeface="Wingdings" panose="05000000000000000000" pitchFamily="2" charset="2"/>
              <a:buChar char="p"/>
            </a:pP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三是由其管党治党的主体责任决定</a:t>
            </a:r>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的</a:t>
            </a:r>
            <a:r>
              <a:rPr lang="zh-CN" altLang="en-US" kern="100" dirty="0" smtClean="0">
                <a:latin typeface="汉仪文黑-65W" panose="00020600040101010101" pitchFamily="18" charset="-122"/>
                <a:ea typeface="汉仪文黑-65W" panose="00020600040101010101" pitchFamily="18" charset="-122"/>
                <a:cs typeface="Times New Roman" panose="02020603050405020304" pitchFamily="18" charset="0"/>
              </a:rPr>
              <a:t>。</a:t>
            </a:r>
            <a:endParaRPr lang="zh-CN" altLang="en-US" kern="100" dirty="0">
              <a:latin typeface="汉仪文黑-65W" panose="00020600040101010101" pitchFamily="18" charset="-122"/>
              <a:ea typeface="汉仪文黑-65W" panose="00020600040101010101" pitchFamily="18" charset="-122"/>
              <a:cs typeface="Times New Roman" panose="02020603050405020304" pitchFamily="18" charset="0"/>
            </a:endParaRPr>
          </a:p>
        </p:txBody>
      </p:sp>
      <p:sp>
        <p:nvSpPr>
          <p:cNvPr id="10" name="矩形 9"/>
          <p:cNvSpPr/>
          <p:nvPr/>
        </p:nvSpPr>
        <p:spPr>
          <a:xfrm>
            <a:off x="366985" y="801206"/>
            <a:ext cx="8165455" cy="400110"/>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（二）领导机关和领导干部以身作则</a:t>
            </a:r>
            <a:r>
              <a:rPr lang="zh-CN" altLang="en-US" sz="2000" dirty="0" smtClean="0">
                <a:latin typeface="方正正大黑简体" panose="02000000000000000000" pitchFamily="2" charset="-122"/>
                <a:ea typeface="方正正大黑简体" panose="02000000000000000000" pitchFamily="2" charset="-122"/>
              </a:rPr>
              <a:t>，做出</a:t>
            </a:r>
            <a:r>
              <a:rPr lang="zh-CN" altLang="en-US" sz="2000" dirty="0">
                <a:latin typeface="方正正大黑简体" panose="02000000000000000000" pitchFamily="2" charset="-122"/>
                <a:ea typeface="方正正大黑简体" panose="02000000000000000000" pitchFamily="2" charset="-122"/>
              </a:rPr>
              <a:t>示范</a:t>
            </a:r>
          </a:p>
        </p:txBody>
      </p:sp>
      <p:sp>
        <p:nvSpPr>
          <p:cNvPr id="8" name="文本框 7"/>
          <p:cNvSpPr txBox="1"/>
          <p:nvPr/>
        </p:nvSpPr>
        <p:spPr>
          <a:xfrm>
            <a:off x="611560" y="121196"/>
            <a:ext cx="712879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三、</a:t>
            </a:r>
            <a:r>
              <a:rPr lang="zh-CN" altLang="zh-CN" dirty="0" smtClean="0">
                <a:latin typeface="华康俪金黑W8(P)" panose="020B0800000000000000" pitchFamily="34" charset="-122"/>
                <a:ea typeface="华康俪金黑W8(P)" panose="020B0800000000000000" pitchFamily="34" charset="-122"/>
              </a:rPr>
              <a:t>全党</a:t>
            </a:r>
            <a:r>
              <a:rPr lang="zh-CN" altLang="zh-CN" dirty="0">
                <a:latin typeface="华康俪金黑W8(P)" panose="020B0800000000000000" pitchFamily="34" charset="-122"/>
                <a:ea typeface="华康俪金黑W8(P)" panose="020B0800000000000000" pitchFamily="34" charset="-122"/>
              </a:rPr>
              <a:t>动手把加强和规范党内政治生活各项任务落到</a:t>
            </a:r>
            <a:r>
              <a:rPr lang="zh-CN" altLang="zh-CN" dirty="0" smtClean="0">
                <a:latin typeface="华康俪金黑W8(P)" panose="020B0800000000000000" pitchFamily="34" charset="-122"/>
                <a:ea typeface="华康俪金黑W8(P)" panose="020B0800000000000000" pitchFamily="34" charset="-122"/>
              </a:rPr>
              <a:t>实处</a:t>
            </a:r>
            <a:endParaRPr lang="zh-CN" altLang="en-US" dirty="0">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3427528399"/>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MH_Other_1"/>
          <p:cNvCxnSpPr>
            <a:cxnSpLocks noChangeShapeType="1"/>
          </p:cNvCxnSpPr>
          <p:nvPr>
            <p:custDataLst>
              <p:tags r:id="rId1"/>
            </p:custDataLst>
          </p:nvPr>
        </p:nvCxnSpPr>
        <p:spPr bwMode="auto">
          <a:xfrm flipH="1">
            <a:off x="1181436" y="2617249"/>
            <a:ext cx="1652323" cy="1652323"/>
          </a:xfrm>
          <a:prstGeom prst="line">
            <a:avLst/>
          </a:prstGeom>
          <a:noFill/>
          <a:ln w="6350" algn="ctr">
            <a:solidFill>
              <a:srgbClr val="C00000"/>
            </a:solidFill>
            <a:miter lim="800000"/>
            <a:headEnd/>
            <a:tailEnd/>
          </a:ln>
          <a:extLst>
            <a:ext uri="{909E8E84-426E-40DD-AFC4-6F175D3DCCD1}">
              <a14:hiddenFill xmlns:a14="http://schemas.microsoft.com/office/drawing/2010/main" xmlns="">
                <a:noFill/>
              </a14:hiddenFill>
            </a:ext>
          </a:extLst>
        </p:spPr>
      </p:cxnSp>
      <p:sp>
        <p:nvSpPr>
          <p:cNvPr id="11" name="MH_Other_2"/>
          <p:cNvSpPr/>
          <p:nvPr>
            <p:custDataLst>
              <p:tags r:id="rId2"/>
            </p:custDataLst>
          </p:nvPr>
        </p:nvSpPr>
        <p:spPr bwMode="auto">
          <a:xfrm>
            <a:off x="1181436" y="2469372"/>
            <a:ext cx="1686402" cy="870024"/>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C00000">
              <a:alpha val="50000"/>
            </a:srgbClr>
          </a:solidFill>
          <a:ln w="12700" cap="flat" cmpd="sng" algn="ctr">
            <a:noFill/>
            <a:prstDash val="solid"/>
            <a:miter lim="800000"/>
          </a:ln>
          <a:effectLst/>
        </p:spPr>
        <p:txBody>
          <a:bodyPr anchor="ctr"/>
          <a:lstStyle/>
          <a:p>
            <a:pPr algn="ctr">
              <a:defRPr/>
            </a:pPr>
            <a:endParaRPr lang="zh-CN" altLang="en-US" sz="2000" kern="0" dirty="0">
              <a:solidFill>
                <a:srgbClr val="2CBEBB">
                  <a:lumMod val="50000"/>
                </a:srgbClr>
              </a:solidFill>
              <a:latin typeface="Arial" panose="020B0604020202020204" pitchFamily="34" charset="0"/>
              <a:ea typeface="微软雅黑"/>
              <a:cs typeface="Arial" panose="020B0604020202020204" pitchFamily="34" charset="0"/>
            </a:endParaRPr>
          </a:p>
        </p:txBody>
      </p:sp>
      <p:sp>
        <p:nvSpPr>
          <p:cNvPr id="14" name="MH_Text_1"/>
          <p:cNvSpPr txBox="1">
            <a:spLocks noChangeArrowheads="1"/>
          </p:cNvSpPr>
          <p:nvPr>
            <p:custDataLst>
              <p:tags r:id="rId3"/>
            </p:custDataLst>
          </p:nvPr>
        </p:nvSpPr>
        <p:spPr bwMode="auto">
          <a:xfrm>
            <a:off x="3563888" y="2636713"/>
            <a:ext cx="4137058" cy="2044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只有大家一起动手，强化主体意识、责任意识、担当意识，把党内政治生活的各个关系处理好，才能形成党内清清爽爽的同志关系、规规矩矩的上下级关系，才能形成党内“六有”的政治局面。</a:t>
            </a:r>
            <a:endParaRPr lang="zh-CN" altLang="en-US" dirty="0">
              <a:latin typeface="汉仪文黑-65W" panose="00020600040101010101" pitchFamily="18" charset="-122"/>
              <a:ea typeface="汉仪文黑-65W" panose="00020600040101010101" pitchFamily="18" charset="-122"/>
            </a:endParaRPr>
          </a:p>
        </p:txBody>
      </p:sp>
      <p:sp>
        <p:nvSpPr>
          <p:cNvPr id="4" name="矩形 3"/>
          <p:cNvSpPr/>
          <p:nvPr/>
        </p:nvSpPr>
        <p:spPr>
          <a:xfrm>
            <a:off x="682930" y="1809318"/>
            <a:ext cx="6754474" cy="400110"/>
          </a:xfrm>
          <a:prstGeom prst="rect">
            <a:avLst/>
          </a:prstGeom>
        </p:spPr>
        <p:txBody>
          <a:bodyPr wrap="square">
            <a:spAutoFit/>
          </a:bodyPr>
          <a:lstStyle/>
          <a:p>
            <a:pPr marL="342900" indent="-342900" algn="just">
              <a:buFont typeface="Wingdings" panose="05000000000000000000" pitchFamily="2" charset="2"/>
              <a:buChar char="n"/>
            </a:pPr>
            <a:r>
              <a:rPr lang="zh-CN" altLang="zh-CN" sz="2000" kern="100" dirty="0">
                <a:latin typeface="方正正大黑简体" panose="02000000000000000000" pitchFamily="2" charset="-122"/>
                <a:ea typeface="方正正大黑简体" panose="02000000000000000000" pitchFamily="2" charset="-122"/>
                <a:cs typeface="Times New Roman" panose="02020603050405020304" pitchFamily="18" charset="0"/>
              </a:rPr>
              <a:t>党内政治活动的各个主体就是落实党内政治生活的主角。</a:t>
            </a:r>
            <a:endParaRPr lang="zh-CN" altLang="en-US" sz="2000" dirty="0">
              <a:latin typeface="方正正大黑简体" panose="02000000000000000000" pitchFamily="2" charset="-122"/>
              <a:ea typeface="方正正大黑简体" panose="02000000000000000000" pitchFamily="2" charset="-122"/>
            </a:endParaRPr>
          </a:p>
        </p:txBody>
      </p:sp>
      <p:pic>
        <p:nvPicPr>
          <p:cNvPr id="2" name="图片 1"/>
          <p:cNvPicPr>
            <a:picLocks noChangeAspect="1"/>
          </p:cNvPicPr>
          <p:nvPr/>
        </p:nvPicPr>
        <p:blipFill rotWithShape="1">
          <a:blip r:embed="rId5">
            <a:extLst>
              <a:ext uri="{28A0092B-C50C-407E-A947-70E740481C1C}">
                <a14:useLocalDpi xmlns:a14="http://schemas.microsoft.com/office/drawing/2010/main" xmlns="" val="0"/>
              </a:ext>
            </a:extLst>
          </a:blip>
          <a:srcRect l="27950" t="2961" r="29000" b="38240"/>
          <a:stretch/>
        </p:blipFill>
        <p:spPr>
          <a:xfrm>
            <a:off x="1691680" y="3429919"/>
            <a:ext cx="1691314" cy="1443805"/>
          </a:xfrm>
          <a:prstGeom prst="ellipse">
            <a:avLst/>
          </a:prstGeom>
          <a:ln>
            <a:noFill/>
          </a:ln>
          <a:effectLst>
            <a:outerShdw blurRad="292100" dist="139700" dir="2700000" algn="tl" rotWithShape="0">
              <a:srgbClr val="333333">
                <a:alpha val="65000"/>
              </a:srgbClr>
            </a:outerShdw>
          </a:effectLst>
        </p:spPr>
      </p:pic>
      <p:sp>
        <p:nvSpPr>
          <p:cNvPr id="8" name="文本框 7"/>
          <p:cNvSpPr txBox="1"/>
          <p:nvPr/>
        </p:nvSpPr>
        <p:spPr>
          <a:xfrm>
            <a:off x="611560" y="121196"/>
            <a:ext cx="712879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三、</a:t>
            </a:r>
            <a:r>
              <a:rPr lang="zh-CN" altLang="zh-CN" dirty="0" smtClean="0">
                <a:latin typeface="华康俪金黑W8(P)" panose="020B0800000000000000" pitchFamily="34" charset="-122"/>
                <a:ea typeface="华康俪金黑W8(P)" panose="020B0800000000000000" pitchFamily="34" charset="-122"/>
              </a:rPr>
              <a:t>全党</a:t>
            </a:r>
            <a:r>
              <a:rPr lang="zh-CN" altLang="zh-CN" dirty="0">
                <a:latin typeface="华康俪金黑W8(P)" panose="020B0800000000000000" pitchFamily="34" charset="-122"/>
                <a:ea typeface="华康俪金黑W8(P)" panose="020B0800000000000000" pitchFamily="34" charset="-122"/>
              </a:rPr>
              <a:t>动手把加强和规范党内政治生活各项任务落到</a:t>
            </a:r>
            <a:r>
              <a:rPr lang="zh-CN" altLang="zh-CN" dirty="0" smtClean="0">
                <a:latin typeface="华康俪金黑W8(P)" panose="020B0800000000000000" pitchFamily="34" charset="-122"/>
                <a:ea typeface="华康俪金黑W8(P)" panose="020B0800000000000000" pitchFamily="34" charset="-122"/>
              </a:rPr>
              <a:t>实处</a:t>
            </a:r>
            <a:endParaRPr lang="zh-CN" altLang="en-US" dirty="0">
              <a:latin typeface="华康俪金黑W8(P)" panose="020B0800000000000000" pitchFamily="34" charset="-122"/>
              <a:ea typeface="华康俪金黑W8(P)" panose="020B0800000000000000" pitchFamily="34" charset="-122"/>
            </a:endParaRPr>
          </a:p>
        </p:txBody>
      </p:sp>
      <p:sp>
        <p:nvSpPr>
          <p:cNvPr id="12" name="矩形 11"/>
          <p:cNvSpPr/>
          <p:nvPr/>
        </p:nvSpPr>
        <p:spPr>
          <a:xfrm>
            <a:off x="362934" y="801206"/>
            <a:ext cx="7593442" cy="707886"/>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（三）各级党组织、机关部门和党员干部都要担负起加强和</a:t>
            </a:r>
            <a:r>
              <a:rPr lang="zh-CN" altLang="en-US" sz="2000" dirty="0" smtClean="0">
                <a:latin typeface="方正正大黑简体" panose="02000000000000000000" pitchFamily="2" charset="-122"/>
                <a:ea typeface="方正正大黑简体" panose="02000000000000000000" pitchFamily="2" charset="-122"/>
              </a:rPr>
              <a:t>规范</a:t>
            </a:r>
            <a:endParaRPr lang="en-US" altLang="zh-CN" sz="2000" dirty="0" smtClean="0">
              <a:latin typeface="方正正大黑简体" panose="02000000000000000000" pitchFamily="2" charset="-122"/>
              <a:ea typeface="方正正大黑简体" panose="02000000000000000000" pitchFamily="2" charset="-122"/>
            </a:endParaRPr>
          </a:p>
          <a:p>
            <a:r>
              <a:rPr lang="zh-CN" altLang="en-US" sz="2000" dirty="0" smtClean="0">
                <a:latin typeface="方正正大黑简体" panose="02000000000000000000" pitchFamily="2" charset="-122"/>
                <a:ea typeface="方正正大黑简体" panose="02000000000000000000" pitchFamily="2" charset="-122"/>
              </a:rPr>
              <a:t>党内</a:t>
            </a:r>
            <a:r>
              <a:rPr lang="zh-CN" altLang="en-US" sz="2000" dirty="0">
                <a:latin typeface="方正正大黑简体" panose="02000000000000000000" pitchFamily="2" charset="-122"/>
                <a:ea typeface="方正正大黑简体" panose="02000000000000000000" pitchFamily="2" charset="-122"/>
              </a:rPr>
              <a:t>政治生活的责任</a:t>
            </a:r>
          </a:p>
        </p:txBody>
      </p:sp>
    </p:spTree>
    <p:extLst>
      <p:ext uri="{BB962C8B-B14F-4D97-AF65-F5344CB8AC3E}">
        <p14:creationId xmlns:p14="http://schemas.microsoft.com/office/powerpoint/2010/main" xmlns="" val="2519879208"/>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custDataLst>
              <p:tags r:id="rId1"/>
            </p:custDataLst>
          </p:nvPr>
        </p:nvSpPr>
        <p:spPr>
          <a:xfrm>
            <a:off x="1221407" y="2262080"/>
            <a:ext cx="5945188" cy="2251604"/>
          </a:xfrm>
          <a:prstGeom prst="rect">
            <a:avLst/>
          </a:prstGeom>
          <a:noFill/>
          <a:ln w="12700" cap="flat" cmpd="sng" algn="ctr">
            <a:solidFill>
              <a:srgbClr val="C00000"/>
            </a:solidFill>
            <a:prstDash val="solid"/>
            <a:miter lim="800000"/>
          </a:ln>
          <a:effectLst/>
        </p:spPr>
        <p:txBody>
          <a:bodyPr anchor="ctr">
            <a:normAutofit/>
          </a:bodyPr>
          <a:lstStyle/>
          <a:p>
            <a:pPr algn="just">
              <a:lnSpc>
                <a:spcPct val="150000"/>
              </a:lnSpc>
            </a:pPr>
            <a:r>
              <a:rPr lang="zh-CN" altLang="en-US" kern="100" dirty="0" smtClean="0">
                <a:latin typeface="汉仪文黑-65W" panose="00020600040101010101" pitchFamily="18" charset="-122"/>
                <a:ea typeface="汉仪文黑-65W" panose="00020600040101010101" pitchFamily="18" charset="-122"/>
                <a:cs typeface="Times New Roman" panose="02020603050405020304" pitchFamily="18" charset="0"/>
              </a:rPr>
              <a:t>六中</a:t>
            </a:r>
            <a:r>
              <a:rPr lang="zh-CN" altLang="zh-CN" kern="100" dirty="0" smtClean="0">
                <a:latin typeface="汉仪文黑-65W" panose="00020600040101010101" pitchFamily="18" charset="-122"/>
                <a:ea typeface="汉仪文黑-65W" panose="00020600040101010101" pitchFamily="18" charset="-122"/>
                <a:cs typeface="Times New Roman" panose="02020603050405020304" pitchFamily="18" charset="0"/>
              </a:rPr>
              <a:t>全会</a:t>
            </a:r>
            <a:r>
              <a:rPr lang="zh-CN" altLang="zh-CN" kern="100" dirty="0">
                <a:latin typeface="汉仪文黑-65W" panose="00020600040101010101" pitchFamily="18" charset="-122"/>
                <a:ea typeface="汉仪文黑-65W" panose="00020600040101010101" pitchFamily="18" charset="-122"/>
                <a:cs typeface="Times New Roman" panose="02020603050405020304" pitchFamily="18" charset="0"/>
              </a:rPr>
              <a:t>强调，新形势下加强和规范党内政治生活，重点是各级领导机关和领导干部，关键是高级干部特别是中央委员会、中央政治局、中央政治局常务委员会的组成人员。</a:t>
            </a:r>
            <a:endParaRPr lang="zh-CN" altLang="en-US" dirty="0">
              <a:latin typeface="汉仪文黑-65W" panose="00020600040101010101" pitchFamily="18" charset="-122"/>
              <a:ea typeface="汉仪文黑-65W" panose="00020600040101010101" pitchFamily="18" charset="-122"/>
            </a:endParaRPr>
          </a:p>
        </p:txBody>
      </p:sp>
      <p:sp>
        <p:nvSpPr>
          <p:cNvPr id="9" name="MH_SubTitle_1"/>
          <p:cNvSpPr/>
          <p:nvPr>
            <p:custDataLst>
              <p:tags r:id="rId2"/>
            </p:custDataLst>
          </p:nvPr>
        </p:nvSpPr>
        <p:spPr>
          <a:xfrm>
            <a:off x="1221407" y="1795090"/>
            <a:ext cx="3964781" cy="469636"/>
          </a:xfrm>
          <a:custGeom>
            <a:avLst/>
            <a:gdLst>
              <a:gd name="connsiteX0" fmla="*/ 4441454 w 4758105"/>
              <a:gd name="connsiteY0" fmla="*/ 563487 h 563709"/>
              <a:gd name="connsiteX1" fmla="*/ 4549542 w 4758105"/>
              <a:gd name="connsiteY1" fmla="*/ 563487 h 563709"/>
              <a:gd name="connsiteX2" fmla="*/ 4549460 w 4758105"/>
              <a:gd name="connsiteY2" fmla="*/ 563709 h 563709"/>
              <a:gd name="connsiteX3" fmla="*/ 4441372 w 4758105"/>
              <a:gd name="connsiteY3" fmla="*/ 563709 h 563709"/>
              <a:gd name="connsiteX4" fmla="*/ 82 w 4758105"/>
              <a:gd name="connsiteY4" fmla="*/ 563487 h 563709"/>
              <a:gd name="connsiteX5" fmla="*/ 108170 w 4758105"/>
              <a:gd name="connsiteY5" fmla="*/ 563487 h 563709"/>
              <a:gd name="connsiteX6" fmla="*/ 108088 w 4758105"/>
              <a:gd name="connsiteY6" fmla="*/ 563709 h 563709"/>
              <a:gd name="connsiteX7" fmla="*/ 0 w 4758105"/>
              <a:gd name="connsiteY7" fmla="*/ 563709 h 563709"/>
              <a:gd name="connsiteX8" fmla="*/ 4758023 w 4758105"/>
              <a:gd name="connsiteY8" fmla="*/ 221 h 563709"/>
              <a:gd name="connsiteX9" fmla="*/ 4758105 w 4758105"/>
              <a:gd name="connsiteY9" fmla="*/ 221 h 563709"/>
              <a:gd name="connsiteX10" fmla="*/ 4758105 w 4758105"/>
              <a:gd name="connsiteY10" fmla="*/ 563487 h 563709"/>
              <a:gd name="connsiteX11" fmla="*/ 4549542 w 4758105"/>
              <a:gd name="connsiteY11" fmla="*/ 563487 h 563709"/>
              <a:gd name="connsiteX12" fmla="*/ 316651 w 4758105"/>
              <a:gd name="connsiteY12" fmla="*/ 221 h 563709"/>
              <a:gd name="connsiteX13" fmla="*/ 4649935 w 4758105"/>
              <a:gd name="connsiteY13" fmla="*/ 221 h 563709"/>
              <a:gd name="connsiteX14" fmla="*/ 4441454 w 4758105"/>
              <a:gd name="connsiteY14" fmla="*/ 563487 h 563709"/>
              <a:gd name="connsiteX15" fmla="*/ 108170 w 4758105"/>
              <a:gd name="connsiteY15" fmla="*/ 563487 h 563709"/>
              <a:gd name="connsiteX16" fmla="*/ 0 w 4758105"/>
              <a:gd name="connsiteY16" fmla="*/ 221 h 563709"/>
              <a:gd name="connsiteX17" fmla="*/ 208563 w 4758105"/>
              <a:gd name="connsiteY17" fmla="*/ 221 h 563709"/>
              <a:gd name="connsiteX18" fmla="*/ 82 w 4758105"/>
              <a:gd name="connsiteY18" fmla="*/ 563487 h 563709"/>
              <a:gd name="connsiteX19" fmla="*/ 0 w 4758105"/>
              <a:gd name="connsiteY19" fmla="*/ 563487 h 563709"/>
              <a:gd name="connsiteX20" fmla="*/ 4650017 w 4758105"/>
              <a:gd name="connsiteY20" fmla="*/ 0 h 563709"/>
              <a:gd name="connsiteX21" fmla="*/ 4758105 w 4758105"/>
              <a:gd name="connsiteY21" fmla="*/ 0 h 563709"/>
              <a:gd name="connsiteX22" fmla="*/ 4758023 w 4758105"/>
              <a:gd name="connsiteY22" fmla="*/ 221 h 563709"/>
              <a:gd name="connsiteX23" fmla="*/ 4649935 w 4758105"/>
              <a:gd name="connsiteY23" fmla="*/ 221 h 563709"/>
              <a:gd name="connsiteX24" fmla="*/ 208645 w 4758105"/>
              <a:gd name="connsiteY24" fmla="*/ 0 h 563709"/>
              <a:gd name="connsiteX25" fmla="*/ 316733 w 4758105"/>
              <a:gd name="connsiteY25" fmla="*/ 0 h 563709"/>
              <a:gd name="connsiteX26" fmla="*/ 316651 w 4758105"/>
              <a:gd name="connsiteY26" fmla="*/ 221 h 563709"/>
              <a:gd name="connsiteX27" fmla="*/ 208563 w 4758105"/>
              <a:gd name="connsiteY27" fmla="*/ 221 h 56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58105" h="563709">
                <a:moveTo>
                  <a:pt x="4441454" y="563487"/>
                </a:moveTo>
                <a:lnTo>
                  <a:pt x="4549542" y="563487"/>
                </a:lnTo>
                <a:lnTo>
                  <a:pt x="4549460" y="563709"/>
                </a:lnTo>
                <a:lnTo>
                  <a:pt x="4441372" y="563709"/>
                </a:lnTo>
                <a:close/>
                <a:moveTo>
                  <a:pt x="82" y="563487"/>
                </a:moveTo>
                <a:lnTo>
                  <a:pt x="108170" y="563487"/>
                </a:lnTo>
                <a:lnTo>
                  <a:pt x="108088" y="563709"/>
                </a:lnTo>
                <a:lnTo>
                  <a:pt x="0" y="563709"/>
                </a:lnTo>
                <a:close/>
                <a:moveTo>
                  <a:pt x="4758023" y="221"/>
                </a:moveTo>
                <a:lnTo>
                  <a:pt x="4758105" y="221"/>
                </a:lnTo>
                <a:lnTo>
                  <a:pt x="4758105" y="563487"/>
                </a:lnTo>
                <a:lnTo>
                  <a:pt x="4549542" y="563487"/>
                </a:lnTo>
                <a:close/>
                <a:moveTo>
                  <a:pt x="316651" y="221"/>
                </a:moveTo>
                <a:lnTo>
                  <a:pt x="4649935" y="221"/>
                </a:lnTo>
                <a:lnTo>
                  <a:pt x="4441454" y="563487"/>
                </a:lnTo>
                <a:lnTo>
                  <a:pt x="108170" y="563487"/>
                </a:lnTo>
                <a:close/>
                <a:moveTo>
                  <a:pt x="0" y="221"/>
                </a:moveTo>
                <a:lnTo>
                  <a:pt x="208563" y="221"/>
                </a:lnTo>
                <a:lnTo>
                  <a:pt x="82" y="563487"/>
                </a:lnTo>
                <a:lnTo>
                  <a:pt x="0" y="563487"/>
                </a:lnTo>
                <a:close/>
                <a:moveTo>
                  <a:pt x="4650017" y="0"/>
                </a:moveTo>
                <a:lnTo>
                  <a:pt x="4758105" y="0"/>
                </a:lnTo>
                <a:lnTo>
                  <a:pt x="4758023" y="221"/>
                </a:lnTo>
                <a:lnTo>
                  <a:pt x="4649935" y="221"/>
                </a:lnTo>
                <a:close/>
                <a:moveTo>
                  <a:pt x="208645" y="0"/>
                </a:moveTo>
                <a:lnTo>
                  <a:pt x="316733" y="0"/>
                </a:lnTo>
                <a:lnTo>
                  <a:pt x="316651" y="221"/>
                </a:lnTo>
                <a:lnTo>
                  <a:pt x="208563" y="221"/>
                </a:lnTo>
                <a:close/>
              </a:path>
            </a:pathLst>
          </a:custGeom>
          <a:solidFill>
            <a:srgbClr val="C00000"/>
          </a:solidFill>
          <a:ln w="12700" cap="flat" cmpd="sng" algn="ctr">
            <a:noFill/>
            <a:prstDash val="solid"/>
            <a:miter lim="800000"/>
          </a:ln>
          <a:effectLst/>
        </p:spPr>
        <p:txBody>
          <a:bodyPr anchor="ctr">
            <a:normAutofit/>
          </a:bodyPr>
          <a:lstStyle/>
          <a:p>
            <a:pPr algn="ctr">
              <a:defRPr/>
            </a:pPr>
            <a:r>
              <a:rPr lang="zh-CN" altLang="en-US" sz="2400" kern="0" dirty="0">
                <a:solidFill>
                  <a:srgbClr val="FFFFFF"/>
                </a:solidFill>
                <a:latin typeface="方正正大黑简体" panose="02000000000000000000" pitchFamily="2" charset="-122"/>
                <a:ea typeface="方正正大黑简体" panose="02000000000000000000" pitchFamily="2" charset="-122"/>
                <a:cs typeface="Arial" panose="020B0604020202020204" pitchFamily="34" charset="0"/>
              </a:rPr>
              <a:t>关键少数</a:t>
            </a:r>
            <a:endParaRPr lang="en-US" altLang="zh-CN" sz="2400" kern="0" dirty="0">
              <a:solidFill>
                <a:srgbClr val="FFFFFF"/>
              </a:solidFill>
              <a:latin typeface="方正正大黑简体" panose="02000000000000000000" pitchFamily="2" charset="-122"/>
              <a:ea typeface="方正正大黑简体" panose="02000000000000000000" pitchFamily="2" charset="-122"/>
              <a:cs typeface="Arial" panose="020B0604020202020204" pitchFamily="34" charset="0"/>
            </a:endParaRPr>
          </a:p>
        </p:txBody>
      </p:sp>
      <p:sp>
        <p:nvSpPr>
          <p:cNvPr id="6" name="文本框 5"/>
          <p:cNvSpPr txBox="1"/>
          <p:nvPr/>
        </p:nvSpPr>
        <p:spPr>
          <a:xfrm>
            <a:off x="611560" y="121196"/>
            <a:ext cx="712879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三、</a:t>
            </a:r>
            <a:r>
              <a:rPr lang="zh-CN" altLang="zh-CN" dirty="0" smtClean="0">
                <a:latin typeface="华康俪金黑W8(P)" panose="020B0800000000000000" pitchFamily="34" charset="-122"/>
                <a:ea typeface="华康俪金黑W8(P)" panose="020B0800000000000000" pitchFamily="34" charset="-122"/>
              </a:rPr>
              <a:t>全党</a:t>
            </a:r>
            <a:r>
              <a:rPr lang="zh-CN" altLang="zh-CN" dirty="0">
                <a:latin typeface="华康俪金黑W8(P)" panose="020B0800000000000000" pitchFamily="34" charset="-122"/>
                <a:ea typeface="华康俪金黑W8(P)" panose="020B0800000000000000" pitchFamily="34" charset="-122"/>
              </a:rPr>
              <a:t>动手把加强和规范党内政治生活各项任务落到</a:t>
            </a:r>
            <a:r>
              <a:rPr lang="zh-CN" altLang="zh-CN" dirty="0" smtClean="0">
                <a:latin typeface="华康俪金黑W8(P)" panose="020B0800000000000000" pitchFamily="34" charset="-122"/>
                <a:ea typeface="华康俪金黑W8(P)" panose="020B0800000000000000" pitchFamily="34" charset="-122"/>
              </a:rPr>
              <a:t>实处</a:t>
            </a:r>
            <a:endParaRPr lang="zh-CN" altLang="en-US" dirty="0">
              <a:latin typeface="华康俪金黑W8(P)" panose="020B0800000000000000" pitchFamily="34" charset="-122"/>
              <a:ea typeface="华康俪金黑W8(P)" panose="020B0800000000000000" pitchFamily="34" charset="-122"/>
            </a:endParaRPr>
          </a:p>
        </p:txBody>
      </p:sp>
      <p:sp>
        <p:nvSpPr>
          <p:cNvPr id="7" name="矩形 6"/>
          <p:cNvSpPr/>
          <p:nvPr/>
        </p:nvSpPr>
        <p:spPr>
          <a:xfrm>
            <a:off x="362934" y="801206"/>
            <a:ext cx="7593442" cy="707886"/>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（三）各级党组织、机关部门和党员干部都要担负起加强和</a:t>
            </a:r>
            <a:r>
              <a:rPr lang="zh-CN" altLang="en-US" sz="2000" dirty="0" smtClean="0">
                <a:latin typeface="方正正大黑简体" panose="02000000000000000000" pitchFamily="2" charset="-122"/>
                <a:ea typeface="方正正大黑简体" panose="02000000000000000000" pitchFamily="2" charset="-122"/>
              </a:rPr>
              <a:t>规范</a:t>
            </a:r>
            <a:endParaRPr lang="en-US" altLang="zh-CN" sz="2000" dirty="0" smtClean="0">
              <a:latin typeface="方正正大黑简体" panose="02000000000000000000" pitchFamily="2" charset="-122"/>
              <a:ea typeface="方正正大黑简体" panose="02000000000000000000" pitchFamily="2" charset="-122"/>
            </a:endParaRPr>
          </a:p>
          <a:p>
            <a:r>
              <a:rPr lang="zh-CN" altLang="en-US" sz="2000" dirty="0" smtClean="0">
                <a:latin typeface="方正正大黑简体" panose="02000000000000000000" pitchFamily="2" charset="-122"/>
                <a:ea typeface="方正正大黑简体" panose="02000000000000000000" pitchFamily="2" charset="-122"/>
              </a:rPr>
              <a:t>党内</a:t>
            </a:r>
            <a:r>
              <a:rPr lang="zh-CN" altLang="en-US" sz="2000" dirty="0">
                <a:latin typeface="方正正大黑简体" panose="02000000000000000000" pitchFamily="2" charset="-122"/>
                <a:ea typeface="方正正大黑简体" panose="02000000000000000000" pitchFamily="2" charset="-122"/>
              </a:rPr>
              <a:t>政治生活的责任</a:t>
            </a:r>
          </a:p>
        </p:txBody>
      </p:sp>
    </p:spTree>
    <p:extLst>
      <p:ext uri="{BB962C8B-B14F-4D97-AF65-F5344CB8AC3E}">
        <p14:creationId xmlns:p14="http://schemas.microsoft.com/office/powerpoint/2010/main" xmlns="" val="303019112"/>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18750" y="1985910"/>
            <a:ext cx="7725707" cy="295526"/>
          </a:xfrm>
          <a:prstGeom prst="rect">
            <a:avLst/>
          </a:prstGeom>
          <a:solidFill>
            <a:srgbClr val="C00000"/>
          </a:solidFill>
          <a:ln w="12700" cap="flat" cmpd="sng" algn="ctr">
            <a:noFill/>
            <a:prstDash val="solid"/>
            <a:miter lim="800000"/>
          </a:ln>
          <a:effectLst/>
        </p:spPr>
        <p:txBody>
          <a:bodyPr lIns="91436" tIns="45719" rIns="91436" bIns="457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22" name="矩形 21"/>
          <p:cNvSpPr/>
          <p:nvPr/>
        </p:nvSpPr>
        <p:spPr>
          <a:xfrm>
            <a:off x="618750" y="2281436"/>
            <a:ext cx="7725707" cy="144016"/>
          </a:xfrm>
          <a:prstGeom prst="rect">
            <a:avLst/>
          </a:prstGeom>
          <a:solidFill>
            <a:srgbClr val="FF0000"/>
          </a:solidFill>
          <a:ln w="12700" cap="flat" cmpd="sng" algn="ctr">
            <a:noFill/>
            <a:prstDash val="solid"/>
            <a:miter lim="800000"/>
          </a:ln>
          <a:effectLst/>
        </p:spPr>
        <p:txBody>
          <a:bodyPr lIns="91436" tIns="45719" rIns="91436" bIns="457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31" name="文本框 11"/>
          <p:cNvSpPr txBox="1"/>
          <p:nvPr/>
        </p:nvSpPr>
        <p:spPr>
          <a:xfrm>
            <a:off x="618750" y="1304051"/>
            <a:ext cx="4616648" cy="646329"/>
          </a:xfrm>
          <a:prstGeom prst="rect">
            <a:avLst/>
          </a:prstGeom>
          <a:noFill/>
        </p:spPr>
        <p:txBody>
          <a:bodyPr wrap="none" lIns="0" tIns="45719" rIns="0" bIns="45719" rtlCol="0">
            <a:spAutoFit/>
          </a:bodyPr>
          <a:lstStyle/>
          <a:p>
            <a:pPr lvl="0">
              <a:defRPr/>
            </a:pPr>
            <a:r>
              <a:rPr lang="zh-CN" altLang="en-US" sz="3600" kern="0" dirty="0">
                <a:solidFill>
                  <a:srgbClr val="C00000"/>
                </a:solidFill>
                <a:latin typeface="方正正大黑简体" panose="02000000000000000000" pitchFamily="2" charset="-122"/>
                <a:ea typeface="方正正大黑简体" panose="02000000000000000000" pitchFamily="2" charset="-122"/>
              </a:rPr>
              <a:t>什么是党内政治生活？</a:t>
            </a:r>
            <a:endParaRPr kumimoji="0" lang="zh-CN" altLang="en-US" sz="3600" b="0" i="0" u="none" strike="noStrike" kern="0" cap="none" spc="0" normalizeH="0" baseline="0" noProof="0" dirty="0" smtClean="0">
              <a:ln>
                <a:noFill/>
              </a:ln>
              <a:solidFill>
                <a:srgbClr val="C00000"/>
              </a:solidFill>
              <a:effectLst/>
              <a:uLnTx/>
              <a:uFillTx/>
              <a:latin typeface="方正正大黑简体" panose="02000000000000000000" pitchFamily="2" charset="-122"/>
              <a:ea typeface="方正正大黑简体" panose="02000000000000000000" pitchFamily="2" charset="-122"/>
            </a:endParaRPr>
          </a:p>
        </p:txBody>
      </p:sp>
      <p:sp>
        <p:nvSpPr>
          <p:cNvPr id="33" name="文本框 13"/>
          <p:cNvSpPr txBox="1"/>
          <p:nvPr/>
        </p:nvSpPr>
        <p:spPr>
          <a:xfrm>
            <a:off x="4404041" y="2442703"/>
            <a:ext cx="3792302" cy="2400655"/>
          </a:xfrm>
          <a:prstGeom prst="rect">
            <a:avLst/>
          </a:prstGeom>
          <a:noFill/>
        </p:spPr>
        <p:txBody>
          <a:bodyPr wrap="square" lIns="0" tIns="45719" rIns="0" bIns="45719" rtlCol="0">
            <a:spAutoFit/>
          </a:bodyPr>
          <a:lstStyle/>
          <a:p>
            <a:pPr algn="just">
              <a:lnSpc>
                <a:spcPct val="150000"/>
              </a:lnSpc>
            </a:pPr>
            <a:r>
              <a:rPr lang="zh-CN" altLang="en-US" sz="2000" dirty="0">
                <a:latin typeface="汉仪文黑-65W" panose="00020600040101010101" pitchFamily="18" charset="-122"/>
                <a:ea typeface="汉仪文黑-65W" panose="00020600040101010101" pitchFamily="18" charset="-122"/>
              </a:rPr>
              <a:t>党内政治生活是指党内各级组织和党员按照党章及党内各项规章制度进行的各种政治活动的总和，是党组织教育管理党员和党员进行党性锻炼的主要平台。</a:t>
            </a:r>
          </a:p>
        </p:txBody>
      </p:sp>
      <p:sp>
        <p:nvSpPr>
          <p:cNvPr id="16" name="文本框 15"/>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pic>
        <p:nvPicPr>
          <p:cNvPr id="3" name="图片 2"/>
          <p:cNvPicPr>
            <a:picLocks noChangeAspect="1"/>
          </p:cNvPicPr>
          <p:nvPr/>
        </p:nvPicPr>
        <p:blipFill rotWithShape="1">
          <a:blip r:embed="rId2" cstate="print">
            <a:extLst>
              <a:ext uri="{BEBA8EAE-BF5A-486C-A8C5-ECC9F3942E4B}">
                <a14:imgProps xmlns:a14="http://schemas.microsoft.com/office/drawing/2010/main" xmlns="">
                  <a14:imgLayer r:embed="">
                    <a14:imgEffect>
                      <a14:colorTemperature colorTemp="8800"/>
                    </a14:imgEffect>
                  </a14:imgLayer>
                </a14:imgProps>
              </a:ext>
              <a:ext uri="{28A0092B-C50C-407E-A947-70E740481C1C}">
                <a14:useLocalDpi xmlns:a14="http://schemas.microsoft.com/office/drawing/2010/main" xmlns="" val="0"/>
              </a:ext>
            </a:extLst>
          </a:blip>
          <a:srcRect r="1281" b="10727"/>
          <a:stretch/>
        </p:blipFill>
        <p:spPr>
          <a:xfrm>
            <a:off x="693733" y="2641476"/>
            <a:ext cx="3446219" cy="1866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45200712"/>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anim calcmode="lin" valueType="num">
                                      <p:cBhvr>
                                        <p:cTn id="12" dur="2000" fill="hold"/>
                                        <p:tgtEl>
                                          <p:spTgt spid="31"/>
                                        </p:tgtEl>
                                        <p:attrNameLst>
                                          <p:attrName>ppt_w</p:attrName>
                                        </p:attrNameLst>
                                      </p:cBhvr>
                                      <p:tavLst>
                                        <p:tav tm="0" fmla="#ppt_w*sin(2.5*pi*$)">
                                          <p:val>
                                            <p:fltVal val="0"/>
                                          </p:val>
                                        </p:tav>
                                        <p:tav tm="100000">
                                          <p:val>
                                            <p:fltVal val="1"/>
                                          </p:val>
                                        </p:tav>
                                      </p:tavLst>
                                    </p:anim>
                                    <p:anim calcmode="lin" valueType="num">
                                      <p:cBhvr>
                                        <p:cTn id="13" dur="2000" fill="hold"/>
                                        <p:tgtEl>
                                          <p:spTgt spid="31"/>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par>
                                <p:cTn id="18" presetID="22" presetClass="entr" presetSubtype="4" fill="hold" grpId="0" nodeType="withEffect">
                                  <p:stCondLst>
                                    <p:cond delay="100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1"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custDataLst>
              <p:tags r:id="rId1"/>
            </p:custDataLst>
          </p:nvPr>
        </p:nvSpPr>
        <p:spPr>
          <a:xfrm>
            <a:off x="1547664" y="2262080"/>
            <a:ext cx="5294809" cy="2251604"/>
          </a:xfrm>
          <a:prstGeom prst="rect">
            <a:avLst/>
          </a:prstGeom>
          <a:noFill/>
          <a:ln w="12700" cap="flat" cmpd="sng" algn="ctr">
            <a:solidFill>
              <a:srgbClr val="C00000"/>
            </a:solidFill>
            <a:prstDash val="solid"/>
            <a:miter lim="800000"/>
          </a:ln>
          <a:effectLst/>
        </p:spPr>
        <p:txBody>
          <a:bodyPr anchor="ctr">
            <a:normAutofit/>
          </a:bodyPr>
          <a:lstStyle/>
          <a:p>
            <a:pPr algn="just">
              <a:lnSpc>
                <a:spcPct val="150000"/>
              </a:lnSpc>
            </a:pPr>
            <a:r>
              <a:rPr lang="zh-CN" altLang="en-US" dirty="0">
                <a:latin typeface="汉仪文黑-65W" panose="00020600040101010101" pitchFamily="18" charset="-122"/>
                <a:ea typeface="汉仪文黑-65W" panose="00020600040101010101" pitchFamily="18" charset="-122"/>
              </a:rPr>
              <a:t>六中</a:t>
            </a:r>
            <a:r>
              <a:rPr lang="zh-CN" altLang="zh-CN" dirty="0" smtClean="0">
                <a:latin typeface="汉仪文黑-65W" panose="00020600040101010101" pitchFamily="18" charset="-122"/>
                <a:ea typeface="汉仪文黑-65W" panose="00020600040101010101" pitchFamily="18" charset="-122"/>
              </a:rPr>
              <a:t>全会</a:t>
            </a:r>
            <a:r>
              <a:rPr lang="zh-CN" altLang="zh-CN" dirty="0">
                <a:latin typeface="汉仪文黑-65W" panose="00020600040101010101" pitchFamily="18" charset="-122"/>
                <a:ea typeface="汉仪文黑-65W" panose="00020600040101010101" pitchFamily="18" charset="-122"/>
              </a:rPr>
              <a:t>强调，各级党委要全面履行领导责任，着力解决突出问题，把加强和规范党内政治生活、加强党内监督各项任务落到实处。</a:t>
            </a:r>
            <a:endParaRPr lang="zh-CN" altLang="en-US" dirty="0">
              <a:latin typeface="汉仪文黑-65W" panose="00020600040101010101" pitchFamily="18" charset="-122"/>
              <a:ea typeface="汉仪文黑-65W" panose="00020600040101010101" pitchFamily="18" charset="-122"/>
            </a:endParaRPr>
          </a:p>
        </p:txBody>
      </p:sp>
      <p:sp>
        <p:nvSpPr>
          <p:cNvPr id="9" name="MH_SubTitle_1"/>
          <p:cNvSpPr/>
          <p:nvPr>
            <p:custDataLst>
              <p:tags r:id="rId2"/>
            </p:custDataLst>
          </p:nvPr>
        </p:nvSpPr>
        <p:spPr>
          <a:xfrm>
            <a:off x="1547664" y="1795090"/>
            <a:ext cx="3206577" cy="469636"/>
          </a:xfrm>
          <a:custGeom>
            <a:avLst/>
            <a:gdLst>
              <a:gd name="connsiteX0" fmla="*/ 4441454 w 4758105"/>
              <a:gd name="connsiteY0" fmla="*/ 563487 h 563709"/>
              <a:gd name="connsiteX1" fmla="*/ 4549542 w 4758105"/>
              <a:gd name="connsiteY1" fmla="*/ 563487 h 563709"/>
              <a:gd name="connsiteX2" fmla="*/ 4549460 w 4758105"/>
              <a:gd name="connsiteY2" fmla="*/ 563709 h 563709"/>
              <a:gd name="connsiteX3" fmla="*/ 4441372 w 4758105"/>
              <a:gd name="connsiteY3" fmla="*/ 563709 h 563709"/>
              <a:gd name="connsiteX4" fmla="*/ 82 w 4758105"/>
              <a:gd name="connsiteY4" fmla="*/ 563487 h 563709"/>
              <a:gd name="connsiteX5" fmla="*/ 108170 w 4758105"/>
              <a:gd name="connsiteY5" fmla="*/ 563487 h 563709"/>
              <a:gd name="connsiteX6" fmla="*/ 108088 w 4758105"/>
              <a:gd name="connsiteY6" fmla="*/ 563709 h 563709"/>
              <a:gd name="connsiteX7" fmla="*/ 0 w 4758105"/>
              <a:gd name="connsiteY7" fmla="*/ 563709 h 563709"/>
              <a:gd name="connsiteX8" fmla="*/ 4758023 w 4758105"/>
              <a:gd name="connsiteY8" fmla="*/ 221 h 563709"/>
              <a:gd name="connsiteX9" fmla="*/ 4758105 w 4758105"/>
              <a:gd name="connsiteY9" fmla="*/ 221 h 563709"/>
              <a:gd name="connsiteX10" fmla="*/ 4758105 w 4758105"/>
              <a:gd name="connsiteY10" fmla="*/ 563487 h 563709"/>
              <a:gd name="connsiteX11" fmla="*/ 4549542 w 4758105"/>
              <a:gd name="connsiteY11" fmla="*/ 563487 h 563709"/>
              <a:gd name="connsiteX12" fmla="*/ 316651 w 4758105"/>
              <a:gd name="connsiteY12" fmla="*/ 221 h 563709"/>
              <a:gd name="connsiteX13" fmla="*/ 4649935 w 4758105"/>
              <a:gd name="connsiteY13" fmla="*/ 221 h 563709"/>
              <a:gd name="connsiteX14" fmla="*/ 4441454 w 4758105"/>
              <a:gd name="connsiteY14" fmla="*/ 563487 h 563709"/>
              <a:gd name="connsiteX15" fmla="*/ 108170 w 4758105"/>
              <a:gd name="connsiteY15" fmla="*/ 563487 h 563709"/>
              <a:gd name="connsiteX16" fmla="*/ 0 w 4758105"/>
              <a:gd name="connsiteY16" fmla="*/ 221 h 563709"/>
              <a:gd name="connsiteX17" fmla="*/ 208563 w 4758105"/>
              <a:gd name="connsiteY17" fmla="*/ 221 h 563709"/>
              <a:gd name="connsiteX18" fmla="*/ 82 w 4758105"/>
              <a:gd name="connsiteY18" fmla="*/ 563487 h 563709"/>
              <a:gd name="connsiteX19" fmla="*/ 0 w 4758105"/>
              <a:gd name="connsiteY19" fmla="*/ 563487 h 563709"/>
              <a:gd name="connsiteX20" fmla="*/ 4650017 w 4758105"/>
              <a:gd name="connsiteY20" fmla="*/ 0 h 563709"/>
              <a:gd name="connsiteX21" fmla="*/ 4758105 w 4758105"/>
              <a:gd name="connsiteY21" fmla="*/ 0 h 563709"/>
              <a:gd name="connsiteX22" fmla="*/ 4758023 w 4758105"/>
              <a:gd name="connsiteY22" fmla="*/ 221 h 563709"/>
              <a:gd name="connsiteX23" fmla="*/ 4649935 w 4758105"/>
              <a:gd name="connsiteY23" fmla="*/ 221 h 563709"/>
              <a:gd name="connsiteX24" fmla="*/ 208645 w 4758105"/>
              <a:gd name="connsiteY24" fmla="*/ 0 h 563709"/>
              <a:gd name="connsiteX25" fmla="*/ 316733 w 4758105"/>
              <a:gd name="connsiteY25" fmla="*/ 0 h 563709"/>
              <a:gd name="connsiteX26" fmla="*/ 316651 w 4758105"/>
              <a:gd name="connsiteY26" fmla="*/ 221 h 563709"/>
              <a:gd name="connsiteX27" fmla="*/ 208563 w 4758105"/>
              <a:gd name="connsiteY27" fmla="*/ 221 h 56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58105" h="563709">
                <a:moveTo>
                  <a:pt x="4441454" y="563487"/>
                </a:moveTo>
                <a:lnTo>
                  <a:pt x="4549542" y="563487"/>
                </a:lnTo>
                <a:lnTo>
                  <a:pt x="4549460" y="563709"/>
                </a:lnTo>
                <a:lnTo>
                  <a:pt x="4441372" y="563709"/>
                </a:lnTo>
                <a:close/>
                <a:moveTo>
                  <a:pt x="82" y="563487"/>
                </a:moveTo>
                <a:lnTo>
                  <a:pt x="108170" y="563487"/>
                </a:lnTo>
                <a:lnTo>
                  <a:pt x="108088" y="563709"/>
                </a:lnTo>
                <a:lnTo>
                  <a:pt x="0" y="563709"/>
                </a:lnTo>
                <a:close/>
                <a:moveTo>
                  <a:pt x="4758023" y="221"/>
                </a:moveTo>
                <a:lnTo>
                  <a:pt x="4758105" y="221"/>
                </a:lnTo>
                <a:lnTo>
                  <a:pt x="4758105" y="563487"/>
                </a:lnTo>
                <a:lnTo>
                  <a:pt x="4549542" y="563487"/>
                </a:lnTo>
                <a:close/>
                <a:moveTo>
                  <a:pt x="316651" y="221"/>
                </a:moveTo>
                <a:lnTo>
                  <a:pt x="4649935" y="221"/>
                </a:lnTo>
                <a:lnTo>
                  <a:pt x="4441454" y="563487"/>
                </a:lnTo>
                <a:lnTo>
                  <a:pt x="108170" y="563487"/>
                </a:lnTo>
                <a:close/>
                <a:moveTo>
                  <a:pt x="0" y="221"/>
                </a:moveTo>
                <a:lnTo>
                  <a:pt x="208563" y="221"/>
                </a:lnTo>
                <a:lnTo>
                  <a:pt x="82" y="563487"/>
                </a:lnTo>
                <a:lnTo>
                  <a:pt x="0" y="563487"/>
                </a:lnTo>
                <a:close/>
                <a:moveTo>
                  <a:pt x="4650017" y="0"/>
                </a:moveTo>
                <a:lnTo>
                  <a:pt x="4758105" y="0"/>
                </a:lnTo>
                <a:lnTo>
                  <a:pt x="4758023" y="221"/>
                </a:lnTo>
                <a:lnTo>
                  <a:pt x="4649935" y="221"/>
                </a:lnTo>
                <a:close/>
                <a:moveTo>
                  <a:pt x="208645" y="0"/>
                </a:moveTo>
                <a:lnTo>
                  <a:pt x="316733" y="0"/>
                </a:lnTo>
                <a:lnTo>
                  <a:pt x="316651" y="221"/>
                </a:lnTo>
                <a:lnTo>
                  <a:pt x="208563" y="221"/>
                </a:lnTo>
                <a:close/>
              </a:path>
            </a:pathLst>
          </a:custGeom>
          <a:solidFill>
            <a:srgbClr val="C00000"/>
          </a:solidFill>
          <a:ln w="12700" cap="flat" cmpd="sng" algn="ctr">
            <a:noFill/>
            <a:prstDash val="solid"/>
            <a:miter lim="800000"/>
          </a:ln>
          <a:effectLst/>
        </p:spPr>
        <p:txBody>
          <a:bodyPr anchor="ctr">
            <a:normAutofit/>
          </a:bodyPr>
          <a:lstStyle/>
          <a:p>
            <a:pPr algn="ctr">
              <a:defRPr/>
            </a:pPr>
            <a:r>
              <a:rPr lang="zh-CN" altLang="en-US" sz="2400" kern="0" dirty="0" smtClean="0">
                <a:solidFill>
                  <a:srgbClr val="FFFFFF"/>
                </a:solidFill>
                <a:latin typeface="方正正大黑简体" panose="02000000000000000000" pitchFamily="2" charset="-122"/>
                <a:ea typeface="方正正大黑简体" panose="02000000000000000000" pitchFamily="2" charset="-122"/>
                <a:cs typeface="Arial" panose="020B0604020202020204" pitchFamily="34" charset="0"/>
              </a:rPr>
              <a:t>各级党委</a:t>
            </a:r>
            <a:endParaRPr lang="en-US" altLang="zh-CN" sz="2400" kern="0" dirty="0">
              <a:solidFill>
                <a:srgbClr val="FFFFFF"/>
              </a:solidFill>
              <a:latin typeface="方正正大黑简体" panose="02000000000000000000" pitchFamily="2" charset="-122"/>
              <a:ea typeface="方正正大黑简体" panose="02000000000000000000" pitchFamily="2" charset="-122"/>
              <a:cs typeface="Arial" panose="020B0604020202020204" pitchFamily="34" charset="0"/>
            </a:endParaRPr>
          </a:p>
        </p:txBody>
      </p:sp>
      <p:sp>
        <p:nvSpPr>
          <p:cNvPr id="6" name="文本框 5"/>
          <p:cNvSpPr txBox="1"/>
          <p:nvPr/>
        </p:nvSpPr>
        <p:spPr>
          <a:xfrm>
            <a:off x="611560" y="121196"/>
            <a:ext cx="712879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三、</a:t>
            </a:r>
            <a:r>
              <a:rPr lang="zh-CN" altLang="zh-CN" dirty="0" smtClean="0">
                <a:latin typeface="华康俪金黑W8(P)" panose="020B0800000000000000" pitchFamily="34" charset="-122"/>
                <a:ea typeface="华康俪金黑W8(P)" panose="020B0800000000000000" pitchFamily="34" charset="-122"/>
              </a:rPr>
              <a:t>全党</a:t>
            </a:r>
            <a:r>
              <a:rPr lang="zh-CN" altLang="zh-CN" dirty="0">
                <a:latin typeface="华康俪金黑W8(P)" panose="020B0800000000000000" pitchFamily="34" charset="-122"/>
                <a:ea typeface="华康俪金黑W8(P)" panose="020B0800000000000000" pitchFamily="34" charset="-122"/>
              </a:rPr>
              <a:t>动手把加强和规范党内政治生活各项任务落到</a:t>
            </a:r>
            <a:r>
              <a:rPr lang="zh-CN" altLang="zh-CN" dirty="0" smtClean="0">
                <a:latin typeface="华康俪金黑W8(P)" panose="020B0800000000000000" pitchFamily="34" charset="-122"/>
                <a:ea typeface="华康俪金黑W8(P)" panose="020B0800000000000000" pitchFamily="34" charset="-122"/>
              </a:rPr>
              <a:t>实处</a:t>
            </a:r>
            <a:endParaRPr lang="zh-CN" altLang="en-US" dirty="0">
              <a:latin typeface="华康俪金黑W8(P)" panose="020B0800000000000000" pitchFamily="34" charset="-122"/>
              <a:ea typeface="华康俪金黑W8(P)" panose="020B0800000000000000" pitchFamily="34" charset="-122"/>
            </a:endParaRPr>
          </a:p>
        </p:txBody>
      </p:sp>
      <p:sp>
        <p:nvSpPr>
          <p:cNvPr id="7" name="矩形 6"/>
          <p:cNvSpPr/>
          <p:nvPr/>
        </p:nvSpPr>
        <p:spPr>
          <a:xfrm>
            <a:off x="362934" y="801206"/>
            <a:ext cx="7593442" cy="707886"/>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（三）各级党组织、机关部门和党员干部都要担负起加强和</a:t>
            </a:r>
            <a:r>
              <a:rPr lang="zh-CN" altLang="en-US" sz="2000" dirty="0" smtClean="0">
                <a:latin typeface="方正正大黑简体" panose="02000000000000000000" pitchFamily="2" charset="-122"/>
                <a:ea typeface="方正正大黑简体" panose="02000000000000000000" pitchFamily="2" charset="-122"/>
              </a:rPr>
              <a:t>规范</a:t>
            </a:r>
            <a:endParaRPr lang="en-US" altLang="zh-CN" sz="2000" dirty="0" smtClean="0">
              <a:latin typeface="方正正大黑简体" panose="02000000000000000000" pitchFamily="2" charset="-122"/>
              <a:ea typeface="方正正大黑简体" panose="02000000000000000000" pitchFamily="2" charset="-122"/>
            </a:endParaRPr>
          </a:p>
          <a:p>
            <a:r>
              <a:rPr lang="zh-CN" altLang="en-US" sz="2000" dirty="0" smtClean="0">
                <a:latin typeface="方正正大黑简体" panose="02000000000000000000" pitchFamily="2" charset="-122"/>
                <a:ea typeface="方正正大黑简体" panose="02000000000000000000" pitchFamily="2" charset="-122"/>
              </a:rPr>
              <a:t>党内</a:t>
            </a:r>
            <a:r>
              <a:rPr lang="zh-CN" altLang="en-US" sz="2000" dirty="0">
                <a:latin typeface="方正正大黑简体" panose="02000000000000000000" pitchFamily="2" charset="-122"/>
                <a:ea typeface="方正正大黑简体" panose="02000000000000000000" pitchFamily="2" charset="-122"/>
              </a:rPr>
              <a:t>政治生活的责任</a:t>
            </a:r>
          </a:p>
        </p:txBody>
      </p:sp>
    </p:spTree>
    <p:extLst>
      <p:ext uri="{BB962C8B-B14F-4D97-AF65-F5344CB8AC3E}">
        <p14:creationId xmlns:p14="http://schemas.microsoft.com/office/powerpoint/2010/main" xmlns="" val="2227629197"/>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custDataLst>
              <p:tags r:id="rId1"/>
            </p:custDataLst>
          </p:nvPr>
        </p:nvSpPr>
        <p:spPr>
          <a:xfrm>
            <a:off x="1221407" y="2316378"/>
            <a:ext cx="5945188" cy="2251604"/>
          </a:xfrm>
          <a:prstGeom prst="rect">
            <a:avLst/>
          </a:prstGeom>
          <a:noFill/>
          <a:ln w="12700" cap="flat" cmpd="sng" algn="ctr">
            <a:solidFill>
              <a:srgbClr val="C00000"/>
            </a:solidFill>
            <a:prstDash val="solid"/>
            <a:miter lim="800000"/>
          </a:ln>
          <a:effectLst/>
        </p:spPr>
        <p:txBody>
          <a:bodyPr anchor="ctr">
            <a:normAutofit/>
          </a:bodyPr>
          <a:lstStyle/>
          <a:p>
            <a:pPr algn="just">
              <a:lnSpc>
                <a:spcPct val="150000"/>
              </a:lnSpc>
            </a:pPr>
            <a:r>
              <a:rPr lang="zh-CN" altLang="zh-CN" dirty="0" smtClean="0">
                <a:latin typeface="汉仪文黑-65W" panose="00020600040101010101" pitchFamily="18" charset="-122"/>
                <a:ea typeface="汉仪文黑-65W" panose="00020600040101010101" pitchFamily="18" charset="-122"/>
              </a:rPr>
              <a:t>作为</a:t>
            </a:r>
            <a:r>
              <a:rPr lang="zh-CN" altLang="zh-CN" dirty="0">
                <a:latin typeface="汉仪文黑-65W" panose="00020600040101010101" pitchFamily="18" charset="-122"/>
                <a:ea typeface="汉仪文黑-65W" panose="00020600040101010101" pitchFamily="18" charset="-122"/>
              </a:rPr>
              <a:t>党内监督的专门机关和执行党的纪律的职能部门，各级纪委和纪律检查机关应认真担负起监督执纪问责的政治责任，及时发现和解决问题、严肃查处违反六中全会精神的各种行为。</a:t>
            </a:r>
            <a:endParaRPr lang="zh-CN" altLang="en-US" dirty="0">
              <a:latin typeface="汉仪文黑-65W" panose="00020600040101010101" pitchFamily="18" charset="-122"/>
              <a:ea typeface="汉仪文黑-65W" panose="00020600040101010101" pitchFamily="18" charset="-122"/>
            </a:endParaRPr>
          </a:p>
        </p:txBody>
      </p:sp>
      <p:sp>
        <p:nvSpPr>
          <p:cNvPr id="9" name="MH_SubTitle_1"/>
          <p:cNvSpPr/>
          <p:nvPr>
            <p:custDataLst>
              <p:tags r:id="rId2"/>
            </p:custDataLst>
          </p:nvPr>
        </p:nvSpPr>
        <p:spPr>
          <a:xfrm>
            <a:off x="1221407" y="1849388"/>
            <a:ext cx="3964781" cy="469636"/>
          </a:xfrm>
          <a:custGeom>
            <a:avLst/>
            <a:gdLst>
              <a:gd name="connsiteX0" fmla="*/ 4441454 w 4758105"/>
              <a:gd name="connsiteY0" fmla="*/ 563487 h 563709"/>
              <a:gd name="connsiteX1" fmla="*/ 4549542 w 4758105"/>
              <a:gd name="connsiteY1" fmla="*/ 563487 h 563709"/>
              <a:gd name="connsiteX2" fmla="*/ 4549460 w 4758105"/>
              <a:gd name="connsiteY2" fmla="*/ 563709 h 563709"/>
              <a:gd name="connsiteX3" fmla="*/ 4441372 w 4758105"/>
              <a:gd name="connsiteY3" fmla="*/ 563709 h 563709"/>
              <a:gd name="connsiteX4" fmla="*/ 82 w 4758105"/>
              <a:gd name="connsiteY4" fmla="*/ 563487 h 563709"/>
              <a:gd name="connsiteX5" fmla="*/ 108170 w 4758105"/>
              <a:gd name="connsiteY5" fmla="*/ 563487 h 563709"/>
              <a:gd name="connsiteX6" fmla="*/ 108088 w 4758105"/>
              <a:gd name="connsiteY6" fmla="*/ 563709 h 563709"/>
              <a:gd name="connsiteX7" fmla="*/ 0 w 4758105"/>
              <a:gd name="connsiteY7" fmla="*/ 563709 h 563709"/>
              <a:gd name="connsiteX8" fmla="*/ 4758023 w 4758105"/>
              <a:gd name="connsiteY8" fmla="*/ 221 h 563709"/>
              <a:gd name="connsiteX9" fmla="*/ 4758105 w 4758105"/>
              <a:gd name="connsiteY9" fmla="*/ 221 h 563709"/>
              <a:gd name="connsiteX10" fmla="*/ 4758105 w 4758105"/>
              <a:gd name="connsiteY10" fmla="*/ 563487 h 563709"/>
              <a:gd name="connsiteX11" fmla="*/ 4549542 w 4758105"/>
              <a:gd name="connsiteY11" fmla="*/ 563487 h 563709"/>
              <a:gd name="connsiteX12" fmla="*/ 316651 w 4758105"/>
              <a:gd name="connsiteY12" fmla="*/ 221 h 563709"/>
              <a:gd name="connsiteX13" fmla="*/ 4649935 w 4758105"/>
              <a:gd name="connsiteY13" fmla="*/ 221 h 563709"/>
              <a:gd name="connsiteX14" fmla="*/ 4441454 w 4758105"/>
              <a:gd name="connsiteY14" fmla="*/ 563487 h 563709"/>
              <a:gd name="connsiteX15" fmla="*/ 108170 w 4758105"/>
              <a:gd name="connsiteY15" fmla="*/ 563487 h 563709"/>
              <a:gd name="connsiteX16" fmla="*/ 0 w 4758105"/>
              <a:gd name="connsiteY16" fmla="*/ 221 h 563709"/>
              <a:gd name="connsiteX17" fmla="*/ 208563 w 4758105"/>
              <a:gd name="connsiteY17" fmla="*/ 221 h 563709"/>
              <a:gd name="connsiteX18" fmla="*/ 82 w 4758105"/>
              <a:gd name="connsiteY18" fmla="*/ 563487 h 563709"/>
              <a:gd name="connsiteX19" fmla="*/ 0 w 4758105"/>
              <a:gd name="connsiteY19" fmla="*/ 563487 h 563709"/>
              <a:gd name="connsiteX20" fmla="*/ 4650017 w 4758105"/>
              <a:gd name="connsiteY20" fmla="*/ 0 h 563709"/>
              <a:gd name="connsiteX21" fmla="*/ 4758105 w 4758105"/>
              <a:gd name="connsiteY21" fmla="*/ 0 h 563709"/>
              <a:gd name="connsiteX22" fmla="*/ 4758023 w 4758105"/>
              <a:gd name="connsiteY22" fmla="*/ 221 h 563709"/>
              <a:gd name="connsiteX23" fmla="*/ 4649935 w 4758105"/>
              <a:gd name="connsiteY23" fmla="*/ 221 h 563709"/>
              <a:gd name="connsiteX24" fmla="*/ 208645 w 4758105"/>
              <a:gd name="connsiteY24" fmla="*/ 0 h 563709"/>
              <a:gd name="connsiteX25" fmla="*/ 316733 w 4758105"/>
              <a:gd name="connsiteY25" fmla="*/ 0 h 563709"/>
              <a:gd name="connsiteX26" fmla="*/ 316651 w 4758105"/>
              <a:gd name="connsiteY26" fmla="*/ 221 h 563709"/>
              <a:gd name="connsiteX27" fmla="*/ 208563 w 4758105"/>
              <a:gd name="connsiteY27" fmla="*/ 221 h 56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58105" h="563709">
                <a:moveTo>
                  <a:pt x="4441454" y="563487"/>
                </a:moveTo>
                <a:lnTo>
                  <a:pt x="4549542" y="563487"/>
                </a:lnTo>
                <a:lnTo>
                  <a:pt x="4549460" y="563709"/>
                </a:lnTo>
                <a:lnTo>
                  <a:pt x="4441372" y="563709"/>
                </a:lnTo>
                <a:close/>
                <a:moveTo>
                  <a:pt x="82" y="563487"/>
                </a:moveTo>
                <a:lnTo>
                  <a:pt x="108170" y="563487"/>
                </a:lnTo>
                <a:lnTo>
                  <a:pt x="108088" y="563709"/>
                </a:lnTo>
                <a:lnTo>
                  <a:pt x="0" y="563709"/>
                </a:lnTo>
                <a:close/>
                <a:moveTo>
                  <a:pt x="4758023" y="221"/>
                </a:moveTo>
                <a:lnTo>
                  <a:pt x="4758105" y="221"/>
                </a:lnTo>
                <a:lnTo>
                  <a:pt x="4758105" y="563487"/>
                </a:lnTo>
                <a:lnTo>
                  <a:pt x="4549542" y="563487"/>
                </a:lnTo>
                <a:close/>
                <a:moveTo>
                  <a:pt x="316651" y="221"/>
                </a:moveTo>
                <a:lnTo>
                  <a:pt x="4649935" y="221"/>
                </a:lnTo>
                <a:lnTo>
                  <a:pt x="4441454" y="563487"/>
                </a:lnTo>
                <a:lnTo>
                  <a:pt x="108170" y="563487"/>
                </a:lnTo>
                <a:close/>
                <a:moveTo>
                  <a:pt x="0" y="221"/>
                </a:moveTo>
                <a:lnTo>
                  <a:pt x="208563" y="221"/>
                </a:lnTo>
                <a:lnTo>
                  <a:pt x="82" y="563487"/>
                </a:lnTo>
                <a:lnTo>
                  <a:pt x="0" y="563487"/>
                </a:lnTo>
                <a:close/>
                <a:moveTo>
                  <a:pt x="4650017" y="0"/>
                </a:moveTo>
                <a:lnTo>
                  <a:pt x="4758105" y="0"/>
                </a:lnTo>
                <a:lnTo>
                  <a:pt x="4758023" y="221"/>
                </a:lnTo>
                <a:lnTo>
                  <a:pt x="4649935" y="221"/>
                </a:lnTo>
                <a:close/>
                <a:moveTo>
                  <a:pt x="208645" y="0"/>
                </a:moveTo>
                <a:lnTo>
                  <a:pt x="316733" y="0"/>
                </a:lnTo>
                <a:lnTo>
                  <a:pt x="316651" y="221"/>
                </a:lnTo>
                <a:lnTo>
                  <a:pt x="208563" y="221"/>
                </a:lnTo>
                <a:close/>
              </a:path>
            </a:pathLst>
          </a:custGeom>
          <a:solidFill>
            <a:srgbClr val="C00000"/>
          </a:solidFill>
          <a:ln w="12700" cap="flat" cmpd="sng" algn="ctr">
            <a:noFill/>
            <a:prstDash val="solid"/>
            <a:miter lim="800000"/>
          </a:ln>
          <a:effectLst/>
        </p:spPr>
        <p:txBody>
          <a:bodyPr anchor="ctr">
            <a:normAutofit/>
          </a:bodyPr>
          <a:lstStyle/>
          <a:p>
            <a:pPr algn="ctr">
              <a:defRPr/>
            </a:pPr>
            <a:r>
              <a:rPr lang="zh-CN" altLang="en-US" sz="2400" kern="0" dirty="0" smtClean="0">
                <a:solidFill>
                  <a:srgbClr val="FFFFFF"/>
                </a:solidFill>
                <a:latin typeface="方正正大黑简体" panose="02000000000000000000" pitchFamily="2" charset="-122"/>
                <a:ea typeface="方正正大黑简体" panose="02000000000000000000" pitchFamily="2" charset="-122"/>
                <a:cs typeface="Arial" panose="020B0604020202020204" pitchFamily="34" charset="0"/>
              </a:rPr>
              <a:t>各级纪委</a:t>
            </a:r>
            <a:endParaRPr lang="en-US" altLang="zh-CN" sz="2400" kern="0" dirty="0">
              <a:solidFill>
                <a:srgbClr val="FFFFFF"/>
              </a:solidFill>
              <a:latin typeface="方正正大黑简体" panose="02000000000000000000" pitchFamily="2" charset="-122"/>
              <a:ea typeface="方正正大黑简体" panose="02000000000000000000" pitchFamily="2" charset="-122"/>
              <a:cs typeface="Arial" panose="020B0604020202020204" pitchFamily="34" charset="0"/>
            </a:endParaRPr>
          </a:p>
        </p:txBody>
      </p:sp>
      <p:sp>
        <p:nvSpPr>
          <p:cNvPr id="6" name="文本框 5"/>
          <p:cNvSpPr txBox="1"/>
          <p:nvPr/>
        </p:nvSpPr>
        <p:spPr>
          <a:xfrm>
            <a:off x="611560" y="121196"/>
            <a:ext cx="712879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三、</a:t>
            </a:r>
            <a:r>
              <a:rPr lang="zh-CN" altLang="zh-CN" dirty="0" smtClean="0">
                <a:latin typeface="华康俪金黑W8(P)" panose="020B0800000000000000" pitchFamily="34" charset="-122"/>
                <a:ea typeface="华康俪金黑W8(P)" panose="020B0800000000000000" pitchFamily="34" charset="-122"/>
              </a:rPr>
              <a:t>全党</a:t>
            </a:r>
            <a:r>
              <a:rPr lang="zh-CN" altLang="zh-CN" dirty="0">
                <a:latin typeface="华康俪金黑W8(P)" panose="020B0800000000000000" pitchFamily="34" charset="-122"/>
                <a:ea typeface="华康俪金黑W8(P)" panose="020B0800000000000000" pitchFamily="34" charset="-122"/>
              </a:rPr>
              <a:t>动手把加强和规范党内政治生活各项任务落到</a:t>
            </a:r>
            <a:r>
              <a:rPr lang="zh-CN" altLang="zh-CN" dirty="0" smtClean="0">
                <a:latin typeface="华康俪金黑W8(P)" panose="020B0800000000000000" pitchFamily="34" charset="-122"/>
                <a:ea typeface="华康俪金黑W8(P)" panose="020B0800000000000000" pitchFamily="34" charset="-122"/>
              </a:rPr>
              <a:t>实处</a:t>
            </a:r>
            <a:endParaRPr lang="zh-CN" altLang="en-US" dirty="0">
              <a:latin typeface="华康俪金黑W8(P)" panose="020B0800000000000000" pitchFamily="34" charset="-122"/>
              <a:ea typeface="华康俪金黑W8(P)" panose="020B0800000000000000" pitchFamily="34" charset="-122"/>
            </a:endParaRPr>
          </a:p>
        </p:txBody>
      </p:sp>
      <p:sp>
        <p:nvSpPr>
          <p:cNvPr id="7" name="矩形 6"/>
          <p:cNvSpPr/>
          <p:nvPr/>
        </p:nvSpPr>
        <p:spPr>
          <a:xfrm>
            <a:off x="362934" y="801206"/>
            <a:ext cx="7593442" cy="707886"/>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（三）各级党组织、机关部门和党员干部都要担负起加强和</a:t>
            </a:r>
            <a:r>
              <a:rPr lang="zh-CN" altLang="en-US" sz="2000" dirty="0" smtClean="0">
                <a:latin typeface="方正正大黑简体" panose="02000000000000000000" pitchFamily="2" charset="-122"/>
                <a:ea typeface="方正正大黑简体" panose="02000000000000000000" pitchFamily="2" charset="-122"/>
              </a:rPr>
              <a:t>规范</a:t>
            </a:r>
            <a:endParaRPr lang="en-US" altLang="zh-CN" sz="2000" dirty="0" smtClean="0">
              <a:latin typeface="方正正大黑简体" panose="02000000000000000000" pitchFamily="2" charset="-122"/>
              <a:ea typeface="方正正大黑简体" panose="02000000000000000000" pitchFamily="2" charset="-122"/>
            </a:endParaRPr>
          </a:p>
          <a:p>
            <a:r>
              <a:rPr lang="zh-CN" altLang="en-US" sz="2000" dirty="0" smtClean="0">
                <a:latin typeface="方正正大黑简体" panose="02000000000000000000" pitchFamily="2" charset="-122"/>
                <a:ea typeface="方正正大黑简体" panose="02000000000000000000" pitchFamily="2" charset="-122"/>
              </a:rPr>
              <a:t>党内</a:t>
            </a:r>
            <a:r>
              <a:rPr lang="zh-CN" altLang="en-US" sz="2000" dirty="0">
                <a:latin typeface="方正正大黑简体" panose="02000000000000000000" pitchFamily="2" charset="-122"/>
                <a:ea typeface="方正正大黑简体" panose="02000000000000000000" pitchFamily="2" charset="-122"/>
              </a:rPr>
              <a:t>政治生活的责任</a:t>
            </a:r>
          </a:p>
        </p:txBody>
      </p:sp>
    </p:spTree>
    <p:extLst>
      <p:ext uri="{BB962C8B-B14F-4D97-AF65-F5344CB8AC3E}">
        <p14:creationId xmlns:p14="http://schemas.microsoft.com/office/powerpoint/2010/main" xmlns="" val="206603509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custDataLst>
              <p:tags r:id="rId1"/>
            </p:custDataLst>
          </p:nvPr>
        </p:nvSpPr>
        <p:spPr>
          <a:xfrm>
            <a:off x="757063" y="2175008"/>
            <a:ext cx="7165530" cy="2619743"/>
          </a:xfrm>
          <a:prstGeom prst="rect">
            <a:avLst/>
          </a:prstGeom>
          <a:noFill/>
          <a:ln w="12700" cap="flat" cmpd="sng" algn="ctr">
            <a:solidFill>
              <a:srgbClr val="C00000"/>
            </a:solidFill>
            <a:prstDash val="solid"/>
            <a:miter lim="800000"/>
          </a:ln>
          <a:effectLst/>
        </p:spPr>
        <p:txBody>
          <a:bodyPr anchor="ctr">
            <a:noAutofit/>
          </a:bodyPr>
          <a:lstStyle/>
          <a:p>
            <a:pPr algn="just">
              <a:lnSpc>
                <a:spcPct val="150000"/>
              </a:lnSpc>
            </a:pPr>
            <a:endParaRPr lang="zh-CN" altLang="en-US" sz="1600" dirty="0">
              <a:latin typeface="黑体" panose="02010609060101010101" pitchFamily="49" charset="-122"/>
              <a:ea typeface="黑体" panose="02010609060101010101" pitchFamily="49" charset="-122"/>
            </a:endParaRPr>
          </a:p>
        </p:txBody>
      </p:sp>
      <p:sp>
        <p:nvSpPr>
          <p:cNvPr id="9" name="MH_SubTitle_1"/>
          <p:cNvSpPr/>
          <p:nvPr>
            <p:custDataLst>
              <p:tags r:id="rId2"/>
            </p:custDataLst>
          </p:nvPr>
        </p:nvSpPr>
        <p:spPr>
          <a:xfrm>
            <a:off x="755576" y="1705372"/>
            <a:ext cx="3964781" cy="469636"/>
          </a:xfrm>
          <a:custGeom>
            <a:avLst/>
            <a:gdLst>
              <a:gd name="connsiteX0" fmla="*/ 4441454 w 4758105"/>
              <a:gd name="connsiteY0" fmla="*/ 563487 h 563709"/>
              <a:gd name="connsiteX1" fmla="*/ 4549542 w 4758105"/>
              <a:gd name="connsiteY1" fmla="*/ 563487 h 563709"/>
              <a:gd name="connsiteX2" fmla="*/ 4549460 w 4758105"/>
              <a:gd name="connsiteY2" fmla="*/ 563709 h 563709"/>
              <a:gd name="connsiteX3" fmla="*/ 4441372 w 4758105"/>
              <a:gd name="connsiteY3" fmla="*/ 563709 h 563709"/>
              <a:gd name="connsiteX4" fmla="*/ 82 w 4758105"/>
              <a:gd name="connsiteY4" fmla="*/ 563487 h 563709"/>
              <a:gd name="connsiteX5" fmla="*/ 108170 w 4758105"/>
              <a:gd name="connsiteY5" fmla="*/ 563487 h 563709"/>
              <a:gd name="connsiteX6" fmla="*/ 108088 w 4758105"/>
              <a:gd name="connsiteY6" fmla="*/ 563709 h 563709"/>
              <a:gd name="connsiteX7" fmla="*/ 0 w 4758105"/>
              <a:gd name="connsiteY7" fmla="*/ 563709 h 563709"/>
              <a:gd name="connsiteX8" fmla="*/ 4758023 w 4758105"/>
              <a:gd name="connsiteY8" fmla="*/ 221 h 563709"/>
              <a:gd name="connsiteX9" fmla="*/ 4758105 w 4758105"/>
              <a:gd name="connsiteY9" fmla="*/ 221 h 563709"/>
              <a:gd name="connsiteX10" fmla="*/ 4758105 w 4758105"/>
              <a:gd name="connsiteY10" fmla="*/ 563487 h 563709"/>
              <a:gd name="connsiteX11" fmla="*/ 4549542 w 4758105"/>
              <a:gd name="connsiteY11" fmla="*/ 563487 h 563709"/>
              <a:gd name="connsiteX12" fmla="*/ 316651 w 4758105"/>
              <a:gd name="connsiteY12" fmla="*/ 221 h 563709"/>
              <a:gd name="connsiteX13" fmla="*/ 4649935 w 4758105"/>
              <a:gd name="connsiteY13" fmla="*/ 221 h 563709"/>
              <a:gd name="connsiteX14" fmla="*/ 4441454 w 4758105"/>
              <a:gd name="connsiteY14" fmla="*/ 563487 h 563709"/>
              <a:gd name="connsiteX15" fmla="*/ 108170 w 4758105"/>
              <a:gd name="connsiteY15" fmla="*/ 563487 h 563709"/>
              <a:gd name="connsiteX16" fmla="*/ 0 w 4758105"/>
              <a:gd name="connsiteY16" fmla="*/ 221 h 563709"/>
              <a:gd name="connsiteX17" fmla="*/ 208563 w 4758105"/>
              <a:gd name="connsiteY17" fmla="*/ 221 h 563709"/>
              <a:gd name="connsiteX18" fmla="*/ 82 w 4758105"/>
              <a:gd name="connsiteY18" fmla="*/ 563487 h 563709"/>
              <a:gd name="connsiteX19" fmla="*/ 0 w 4758105"/>
              <a:gd name="connsiteY19" fmla="*/ 563487 h 563709"/>
              <a:gd name="connsiteX20" fmla="*/ 4650017 w 4758105"/>
              <a:gd name="connsiteY20" fmla="*/ 0 h 563709"/>
              <a:gd name="connsiteX21" fmla="*/ 4758105 w 4758105"/>
              <a:gd name="connsiteY21" fmla="*/ 0 h 563709"/>
              <a:gd name="connsiteX22" fmla="*/ 4758023 w 4758105"/>
              <a:gd name="connsiteY22" fmla="*/ 221 h 563709"/>
              <a:gd name="connsiteX23" fmla="*/ 4649935 w 4758105"/>
              <a:gd name="connsiteY23" fmla="*/ 221 h 563709"/>
              <a:gd name="connsiteX24" fmla="*/ 208645 w 4758105"/>
              <a:gd name="connsiteY24" fmla="*/ 0 h 563709"/>
              <a:gd name="connsiteX25" fmla="*/ 316733 w 4758105"/>
              <a:gd name="connsiteY25" fmla="*/ 0 h 563709"/>
              <a:gd name="connsiteX26" fmla="*/ 316651 w 4758105"/>
              <a:gd name="connsiteY26" fmla="*/ 221 h 563709"/>
              <a:gd name="connsiteX27" fmla="*/ 208563 w 4758105"/>
              <a:gd name="connsiteY27" fmla="*/ 221 h 56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58105" h="563709">
                <a:moveTo>
                  <a:pt x="4441454" y="563487"/>
                </a:moveTo>
                <a:lnTo>
                  <a:pt x="4549542" y="563487"/>
                </a:lnTo>
                <a:lnTo>
                  <a:pt x="4549460" y="563709"/>
                </a:lnTo>
                <a:lnTo>
                  <a:pt x="4441372" y="563709"/>
                </a:lnTo>
                <a:close/>
                <a:moveTo>
                  <a:pt x="82" y="563487"/>
                </a:moveTo>
                <a:lnTo>
                  <a:pt x="108170" y="563487"/>
                </a:lnTo>
                <a:lnTo>
                  <a:pt x="108088" y="563709"/>
                </a:lnTo>
                <a:lnTo>
                  <a:pt x="0" y="563709"/>
                </a:lnTo>
                <a:close/>
                <a:moveTo>
                  <a:pt x="4758023" y="221"/>
                </a:moveTo>
                <a:lnTo>
                  <a:pt x="4758105" y="221"/>
                </a:lnTo>
                <a:lnTo>
                  <a:pt x="4758105" y="563487"/>
                </a:lnTo>
                <a:lnTo>
                  <a:pt x="4549542" y="563487"/>
                </a:lnTo>
                <a:close/>
                <a:moveTo>
                  <a:pt x="316651" y="221"/>
                </a:moveTo>
                <a:lnTo>
                  <a:pt x="4649935" y="221"/>
                </a:lnTo>
                <a:lnTo>
                  <a:pt x="4441454" y="563487"/>
                </a:lnTo>
                <a:lnTo>
                  <a:pt x="108170" y="563487"/>
                </a:lnTo>
                <a:close/>
                <a:moveTo>
                  <a:pt x="0" y="221"/>
                </a:moveTo>
                <a:lnTo>
                  <a:pt x="208563" y="221"/>
                </a:lnTo>
                <a:lnTo>
                  <a:pt x="82" y="563487"/>
                </a:lnTo>
                <a:lnTo>
                  <a:pt x="0" y="563487"/>
                </a:lnTo>
                <a:close/>
                <a:moveTo>
                  <a:pt x="4650017" y="0"/>
                </a:moveTo>
                <a:lnTo>
                  <a:pt x="4758105" y="0"/>
                </a:lnTo>
                <a:lnTo>
                  <a:pt x="4758023" y="221"/>
                </a:lnTo>
                <a:lnTo>
                  <a:pt x="4649935" y="221"/>
                </a:lnTo>
                <a:close/>
                <a:moveTo>
                  <a:pt x="208645" y="0"/>
                </a:moveTo>
                <a:lnTo>
                  <a:pt x="316733" y="0"/>
                </a:lnTo>
                <a:lnTo>
                  <a:pt x="316651" y="221"/>
                </a:lnTo>
                <a:lnTo>
                  <a:pt x="208563" y="221"/>
                </a:lnTo>
                <a:close/>
              </a:path>
            </a:pathLst>
          </a:custGeom>
          <a:solidFill>
            <a:srgbClr val="C00000"/>
          </a:solidFill>
          <a:ln w="12700" cap="flat" cmpd="sng" algn="ctr">
            <a:noFill/>
            <a:prstDash val="solid"/>
            <a:miter lim="800000"/>
          </a:ln>
          <a:effectLst/>
        </p:spPr>
        <p:txBody>
          <a:bodyPr anchor="ctr">
            <a:normAutofit/>
          </a:bodyPr>
          <a:lstStyle/>
          <a:p>
            <a:pPr algn="ctr">
              <a:defRPr/>
            </a:pPr>
            <a:r>
              <a:rPr lang="zh-CN" altLang="en-US" sz="2400" kern="0" dirty="0" smtClean="0">
                <a:solidFill>
                  <a:srgbClr val="FFFFFF"/>
                </a:solidFill>
                <a:latin typeface="方正正大黑简体" panose="02000000000000000000" pitchFamily="2" charset="-122"/>
                <a:ea typeface="方正正大黑简体" panose="02000000000000000000" pitchFamily="2" charset="-122"/>
                <a:cs typeface="Arial" panose="020B0604020202020204" pitchFamily="34" charset="0"/>
              </a:rPr>
              <a:t>所有党员</a:t>
            </a:r>
            <a:endParaRPr lang="en-US" altLang="zh-CN" sz="2400" kern="0" dirty="0">
              <a:solidFill>
                <a:srgbClr val="FFFFFF"/>
              </a:solidFill>
              <a:latin typeface="方正正大黑简体" panose="02000000000000000000" pitchFamily="2" charset="-122"/>
              <a:ea typeface="方正正大黑简体" panose="02000000000000000000" pitchFamily="2" charset="-122"/>
              <a:cs typeface="Arial" panose="020B0604020202020204" pitchFamily="34" charset="0"/>
            </a:endParaRPr>
          </a:p>
        </p:txBody>
      </p:sp>
      <p:sp>
        <p:nvSpPr>
          <p:cNvPr id="2" name="文本框 1"/>
          <p:cNvSpPr txBox="1"/>
          <p:nvPr/>
        </p:nvSpPr>
        <p:spPr>
          <a:xfrm>
            <a:off x="1043608" y="2192218"/>
            <a:ext cx="6696744" cy="2585323"/>
          </a:xfrm>
          <a:prstGeom prst="rect">
            <a:avLst/>
          </a:prstGeom>
          <a:noFill/>
        </p:spPr>
        <p:txBody>
          <a:bodyPr wrap="square" rtlCol="0">
            <a:spAutoFit/>
          </a:bodyPr>
          <a:lstStyle/>
          <a:p>
            <a:pPr>
              <a:lnSpc>
                <a:spcPct val="150000"/>
              </a:lnSpc>
            </a:pPr>
            <a:r>
              <a:rPr lang="zh-CN" altLang="zh-CN" dirty="0">
                <a:latin typeface="汉仪文黑-65W" panose="00020600040101010101" pitchFamily="18" charset="-122"/>
                <a:ea typeface="汉仪文黑-65W" panose="00020600040101010101" pitchFamily="18" charset="-122"/>
              </a:rPr>
              <a:t>严肃党内政治生活，党员不能当看客，要</a:t>
            </a:r>
            <a:r>
              <a:rPr lang="zh-CN" altLang="zh-CN" dirty="0" smtClean="0">
                <a:latin typeface="汉仪文黑-65W" panose="00020600040101010101" pitchFamily="18" charset="-122"/>
                <a:ea typeface="汉仪文黑-65W" panose="00020600040101010101" pitchFamily="18" charset="-122"/>
              </a:rPr>
              <a:t>作为份</a:t>
            </a:r>
            <a:r>
              <a:rPr lang="zh-CN" altLang="zh-CN" dirty="0">
                <a:latin typeface="汉仪文黑-65W" panose="00020600040101010101" pitchFamily="18" charset="-122"/>
                <a:ea typeface="汉仪文黑-65W" panose="00020600040101010101" pitchFamily="18" charset="-122"/>
              </a:rPr>
              <a:t>内之责，增强党性观念和党员意识，自觉置于党组织的监督之下，自觉维护党的团结统一；每一名共产党员都要认真学习、严格遵守党内政治准则和各项制度规定，自觉履行党章赋予的各项</a:t>
            </a:r>
            <a:r>
              <a:rPr lang="zh-CN" altLang="zh-CN" dirty="0" smtClean="0">
                <a:latin typeface="汉仪文黑-65W" panose="00020600040101010101" pitchFamily="18" charset="-122"/>
                <a:ea typeface="汉仪文黑-65W" panose="00020600040101010101" pitchFamily="18" charset="-122"/>
              </a:rPr>
              <a:t>权</a:t>
            </a:r>
            <a:r>
              <a:rPr lang="zh-CN" altLang="en-US" dirty="0" smtClean="0">
                <a:latin typeface="汉仪文黑-65W" panose="00020600040101010101" pitchFamily="18" charset="-122"/>
                <a:ea typeface="汉仪文黑-65W" panose="00020600040101010101" pitchFamily="18" charset="-122"/>
              </a:rPr>
              <a:t>利</a:t>
            </a:r>
            <a:r>
              <a:rPr lang="zh-CN" altLang="zh-CN" dirty="0" smtClean="0">
                <a:latin typeface="汉仪文黑-65W" panose="00020600040101010101" pitchFamily="18" charset="-122"/>
                <a:ea typeface="汉仪文黑-65W" panose="00020600040101010101" pitchFamily="18" charset="-122"/>
              </a:rPr>
              <a:t>和</a:t>
            </a:r>
            <a:r>
              <a:rPr lang="zh-CN" altLang="zh-CN" dirty="0">
                <a:latin typeface="汉仪文黑-65W" panose="00020600040101010101" pitchFamily="18" charset="-122"/>
                <a:ea typeface="汉仪文黑-65W" panose="00020600040101010101" pitchFamily="18" charset="-122"/>
              </a:rPr>
              <a:t>义务，严格按照党的原则和规矩做人办事，坚决同违反党内政治生活准则的行为作斗争，以自己的实际行动促进党内政治生活严肃开展</a:t>
            </a:r>
            <a:r>
              <a:rPr lang="zh-CN" altLang="zh-CN" dirty="0" smtClean="0">
                <a:latin typeface="汉仪文黑-65W" panose="00020600040101010101" pitchFamily="18" charset="-122"/>
                <a:ea typeface="汉仪文黑-65W" panose="00020600040101010101" pitchFamily="18" charset="-122"/>
              </a:rPr>
              <a:t>。</a:t>
            </a:r>
            <a:endParaRPr lang="zh-CN" altLang="en-US" dirty="0">
              <a:latin typeface="汉仪文黑-65W" panose="00020600040101010101" pitchFamily="18" charset="-122"/>
              <a:ea typeface="汉仪文黑-65W" panose="00020600040101010101" pitchFamily="18" charset="-122"/>
            </a:endParaRPr>
          </a:p>
        </p:txBody>
      </p:sp>
      <p:sp>
        <p:nvSpPr>
          <p:cNvPr id="6" name="文本框 5"/>
          <p:cNvSpPr txBox="1"/>
          <p:nvPr/>
        </p:nvSpPr>
        <p:spPr>
          <a:xfrm>
            <a:off x="611560" y="121196"/>
            <a:ext cx="7128792" cy="369332"/>
          </a:xfrm>
          <a:prstGeom prst="rect">
            <a:avLst/>
          </a:prstGeom>
          <a:noFill/>
        </p:spPr>
        <p:txBody>
          <a:bodyPr wrap="square" rtlCol="0">
            <a:spAutoFit/>
          </a:bodyPr>
          <a:lstStyle/>
          <a:p>
            <a:r>
              <a:rPr lang="zh-CN" altLang="en-US" dirty="0" smtClean="0">
                <a:latin typeface="华康俪金黑W8(P)" panose="020B0800000000000000" pitchFamily="34" charset="-122"/>
                <a:ea typeface="华康俪金黑W8(P)" panose="020B0800000000000000" pitchFamily="34" charset="-122"/>
              </a:rPr>
              <a:t>三、</a:t>
            </a:r>
            <a:r>
              <a:rPr lang="zh-CN" altLang="zh-CN" dirty="0" smtClean="0">
                <a:latin typeface="华康俪金黑W8(P)" panose="020B0800000000000000" pitchFamily="34" charset="-122"/>
                <a:ea typeface="华康俪金黑W8(P)" panose="020B0800000000000000" pitchFamily="34" charset="-122"/>
              </a:rPr>
              <a:t>全党</a:t>
            </a:r>
            <a:r>
              <a:rPr lang="zh-CN" altLang="zh-CN" dirty="0">
                <a:latin typeface="华康俪金黑W8(P)" panose="020B0800000000000000" pitchFamily="34" charset="-122"/>
                <a:ea typeface="华康俪金黑W8(P)" panose="020B0800000000000000" pitchFamily="34" charset="-122"/>
              </a:rPr>
              <a:t>动手把加强和规范党内政治生活各项任务落到</a:t>
            </a:r>
            <a:r>
              <a:rPr lang="zh-CN" altLang="zh-CN" dirty="0" smtClean="0">
                <a:latin typeface="华康俪金黑W8(P)" panose="020B0800000000000000" pitchFamily="34" charset="-122"/>
                <a:ea typeface="华康俪金黑W8(P)" panose="020B0800000000000000" pitchFamily="34" charset="-122"/>
              </a:rPr>
              <a:t>实处</a:t>
            </a:r>
            <a:endParaRPr lang="zh-CN" altLang="en-US" dirty="0">
              <a:latin typeface="华康俪金黑W8(P)" panose="020B0800000000000000" pitchFamily="34" charset="-122"/>
              <a:ea typeface="华康俪金黑W8(P)" panose="020B0800000000000000" pitchFamily="34" charset="-122"/>
            </a:endParaRPr>
          </a:p>
        </p:txBody>
      </p:sp>
      <p:sp>
        <p:nvSpPr>
          <p:cNvPr id="7" name="矩形 6"/>
          <p:cNvSpPr/>
          <p:nvPr/>
        </p:nvSpPr>
        <p:spPr>
          <a:xfrm>
            <a:off x="362934" y="801206"/>
            <a:ext cx="7593442" cy="707886"/>
          </a:xfrm>
          <a:prstGeom prst="rect">
            <a:avLst/>
          </a:prstGeom>
        </p:spPr>
        <p:txBody>
          <a:bodyPr wrap="square">
            <a:spAutoFit/>
          </a:bodyPr>
          <a:lstStyle/>
          <a:p>
            <a:r>
              <a:rPr lang="zh-CN" altLang="en-US" sz="2000" dirty="0">
                <a:latin typeface="方正正大黑简体" panose="02000000000000000000" pitchFamily="2" charset="-122"/>
                <a:ea typeface="方正正大黑简体" panose="02000000000000000000" pitchFamily="2" charset="-122"/>
              </a:rPr>
              <a:t>（三）各级党组织、机关部门和党员干部都要担负起加强和</a:t>
            </a:r>
            <a:r>
              <a:rPr lang="zh-CN" altLang="en-US" sz="2000" dirty="0" smtClean="0">
                <a:latin typeface="方正正大黑简体" panose="02000000000000000000" pitchFamily="2" charset="-122"/>
                <a:ea typeface="方正正大黑简体" panose="02000000000000000000" pitchFamily="2" charset="-122"/>
              </a:rPr>
              <a:t>规范</a:t>
            </a:r>
            <a:endParaRPr lang="en-US" altLang="zh-CN" sz="2000" dirty="0" smtClean="0">
              <a:latin typeface="方正正大黑简体" panose="02000000000000000000" pitchFamily="2" charset="-122"/>
              <a:ea typeface="方正正大黑简体" panose="02000000000000000000" pitchFamily="2" charset="-122"/>
            </a:endParaRPr>
          </a:p>
          <a:p>
            <a:r>
              <a:rPr lang="zh-CN" altLang="en-US" sz="2000" dirty="0" smtClean="0">
                <a:latin typeface="方正正大黑简体" panose="02000000000000000000" pitchFamily="2" charset="-122"/>
                <a:ea typeface="方正正大黑简体" panose="02000000000000000000" pitchFamily="2" charset="-122"/>
              </a:rPr>
              <a:t>党内</a:t>
            </a:r>
            <a:r>
              <a:rPr lang="zh-CN" altLang="en-US" sz="2000" dirty="0">
                <a:latin typeface="方正正大黑简体" panose="02000000000000000000" pitchFamily="2" charset="-122"/>
                <a:ea typeface="方正正大黑简体" panose="02000000000000000000" pitchFamily="2" charset="-122"/>
              </a:rPr>
              <a:t>政治生活的责任</a:t>
            </a:r>
          </a:p>
        </p:txBody>
      </p:sp>
    </p:spTree>
    <p:extLst>
      <p:ext uri="{BB962C8B-B14F-4D97-AF65-F5344CB8AC3E}">
        <p14:creationId xmlns:p14="http://schemas.microsoft.com/office/powerpoint/2010/main" xmlns="" val="4155155019"/>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1960" y="697260"/>
            <a:ext cx="1019665" cy="1080120"/>
          </a:xfrm>
          <a:prstGeom prst="rect">
            <a:avLst/>
          </a:prstGeom>
        </p:spPr>
      </p:pic>
    </p:spTree>
    <p:extLst>
      <p:ext uri="{BB962C8B-B14F-4D97-AF65-F5344CB8AC3E}">
        <p14:creationId xmlns:p14="http://schemas.microsoft.com/office/powerpoint/2010/main" xmlns="" val="1479943060"/>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a:xfrm>
            <a:off x="3172617" y="1930610"/>
            <a:ext cx="2647870" cy="2647871"/>
            <a:chOff x="1889832" y="1617774"/>
            <a:chExt cx="2340000" cy="2340000"/>
          </a:xfrm>
        </p:grpSpPr>
        <p:grpSp>
          <p:nvGrpSpPr>
            <p:cNvPr id="3" name="组合 45"/>
            <p:cNvGrpSpPr/>
            <p:nvPr/>
          </p:nvGrpSpPr>
          <p:grpSpPr>
            <a:xfrm>
              <a:off x="1889832" y="1617774"/>
              <a:ext cx="2340000" cy="2340000"/>
              <a:chOff x="1889832" y="1617774"/>
              <a:chExt cx="2340000" cy="2340000"/>
            </a:xfrm>
          </p:grpSpPr>
          <p:sp>
            <p:nvSpPr>
              <p:cNvPr id="48" name="椭圆 47"/>
              <p:cNvSpPr/>
              <p:nvPr/>
            </p:nvSpPr>
            <p:spPr>
              <a:xfrm>
                <a:off x="1889832" y="1617774"/>
                <a:ext cx="2340000" cy="2340000"/>
              </a:xfrm>
              <a:prstGeom prst="ellipse">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49" name="椭圆 48"/>
              <p:cNvSpPr/>
              <p:nvPr/>
            </p:nvSpPr>
            <p:spPr>
              <a:xfrm>
                <a:off x="2159832" y="1887774"/>
                <a:ext cx="1800000" cy="1800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50" name="椭圆 49"/>
              <p:cNvSpPr/>
              <p:nvPr/>
            </p:nvSpPr>
            <p:spPr>
              <a:xfrm>
                <a:off x="2429832" y="2157774"/>
                <a:ext cx="1260000" cy="1260000"/>
              </a:xfrm>
              <a:prstGeom prst="ellipse">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5F5F5"/>
                  </a:solidFill>
                  <a:effectLst/>
                  <a:uLnTx/>
                  <a:uFillTx/>
                  <a:latin typeface="Calibri"/>
                  <a:ea typeface="微软雅黑"/>
                  <a:cs typeface="+mn-cs"/>
                </a:endParaRPr>
              </a:p>
            </p:txBody>
          </p:sp>
        </p:grpSp>
        <p:sp>
          <p:nvSpPr>
            <p:cNvPr id="47" name="TextBox 9"/>
            <p:cNvSpPr txBox="1"/>
            <p:nvPr/>
          </p:nvSpPr>
          <p:spPr>
            <a:xfrm>
              <a:off x="2609172" y="2408766"/>
              <a:ext cx="979169" cy="815973"/>
            </a:xfrm>
            <a:prstGeom prst="rect">
              <a:avLst/>
            </a:prstGeom>
            <a:noFill/>
          </p:spPr>
          <p:txBody>
            <a:bodyPr wrap="non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3600" b="0" i="0" u="none" strike="noStrike" kern="0" cap="none" spc="0" normalizeH="0" baseline="0" noProof="0" dirty="0" smtClean="0">
                  <a:ln>
                    <a:noFill/>
                  </a:ln>
                  <a:solidFill>
                    <a:srgbClr val="FF0000"/>
                  </a:solidFill>
                  <a:effectLst/>
                  <a:uLnTx/>
                  <a:uFillTx/>
                  <a:latin typeface="华康俪金黑W8(P)" panose="020B0800000000000000" pitchFamily="34" charset="-122"/>
                  <a:ea typeface="华康俪金黑W8(P)" panose="020B0800000000000000" pitchFamily="34" charset="-122"/>
                </a:rPr>
                <a:t>意义</a:t>
              </a:r>
              <a:endParaRPr kumimoji="0" lang="zh-CN" altLang="en-US" sz="3600" b="0" i="0" u="none" strike="noStrike" kern="0" cap="none" spc="0" normalizeH="0" baseline="0" noProof="0" dirty="0">
                <a:ln>
                  <a:noFill/>
                </a:ln>
                <a:solidFill>
                  <a:srgbClr val="FF0000"/>
                </a:solidFill>
                <a:effectLst/>
                <a:uLnTx/>
                <a:uFillTx/>
                <a:latin typeface="华康俪金黑W8(P)" panose="020B0800000000000000" pitchFamily="34" charset="-122"/>
                <a:ea typeface="华康俪金黑W8(P)" panose="020B0800000000000000" pitchFamily="34" charset="-122"/>
              </a:endParaRPr>
            </a:p>
          </p:txBody>
        </p:sp>
      </p:grpSp>
      <p:grpSp>
        <p:nvGrpSpPr>
          <p:cNvPr id="4" name="组合 33"/>
          <p:cNvGrpSpPr/>
          <p:nvPr/>
        </p:nvGrpSpPr>
        <p:grpSpPr>
          <a:xfrm>
            <a:off x="3916044" y="1273323"/>
            <a:ext cx="1161016" cy="1268333"/>
            <a:chOff x="2546820" y="1160073"/>
            <a:chExt cx="1026024" cy="1260000"/>
          </a:xfrm>
          <a:solidFill>
            <a:srgbClr val="FF0000"/>
          </a:solidFill>
        </p:grpSpPr>
        <p:sp>
          <p:nvSpPr>
            <p:cNvPr id="43" name="下箭头 42"/>
            <p:cNvSpPr/>
            <p:nvPr/>
          </p:nvSpPr>
          <p:spPr>
            <a:xfrm>
              <a:off x="2546820" y="1160073"/>
              <a:ext cx="1026024" cy="1260000"/>
            </a:xfrm>
            <a:prstGeom prst="downArrow">
              <a:avLst>
                <a:gd name="adj1" fmla="val 53134"/>
                <a:gd name="adj2"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45" name="TextBox 6"/>
            <p:cNvSpPr txBox="1"/>
            <p:nvPr/>
          </p:nvSpPr>
          <p:spPr>
            <a:xfrm>
              <a:off x="2845070" y="1459218"/>
              <a:ext cx="429520" cy="625580"/>
            </a:xfrm>
            <a:prstGeom prst="rect">
              <a:avLst/>
            </a:prstGeom>
            <a:grp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1</a:t>
              </a:r>
              <a:endParaRPr kumimoji="0" lang="zh-CN" altLang="en-US" sz="40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grpSp>
        <p:nvGrpSpPr>
          <p:cNvPr id="5" name="组合 34"/>
          <p:cNvGrpSpPr/>
          <p:nvPr/>
        </p:nvGrpSpPr>
        <p:grpSpPr>
          <a:xfrm rot="7200000">
            <a:off x="5055831" y="3338013"/>
            <a:ext cx="1161017" cy="1209213"/>
            <a:chOff x="2546820" y="1160073"/>
            <a:chExt cx="1026024" cy="1260000"/>
          </a:xfrm>
          <a:solidFill>
            <a:srgbClr val="FF0000"/>
          </a:solidFill>
        </p:grpSpPr>
        <p:sp>
          <p:nvSpPr>
            <p:cNvPr id="40" name="下箭头 39"/>
            <p:cNvSpPr/>
            <p:nvPr/>
          </p:nvSpPr>
          <p:spPr>
            <a:xfrm>
              <a:off x="2546820" y="1160073"/>
              <a:ext cx="1026024" cy="1260000"/>
            </a:xfrm>
            <a:prstGeom prst="downArrow">
              <a:avLst>
                <a:gd name="adj1" fmla="val 53134"/>
                <a:gd name="adj2"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42" name="TextBox 41"/>
            <p:cNvSpPr txBox="1"/>
            <p:nvPr/>
          </p:nvSpPr>
          <p:spPr>
            <a:xfrm rot="10800000">
              <a:off x="2826983" y="1458722"/>
              <a:ext cx="429520" cy="625580"/>
            </a:xfrm>
            <a:prstGeom prst="rect">
              <a:avLst/>
            </a:prstGeom>
            <a:grp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2</a:t>
              </a:r>
              <a:endParaRPr kumimoji="0" lang="zh-CN" altLang="en-US" sz="40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grpSp>
        <p:nvGrpSpPr>
          <p:cNvPr id="6" name="组合 35"/>
          <p:cNvGrpSpPr/>
          <p:nvPr/>
        </p:nvGrpSpPr>
        <p:grpSpPr>
          <a:xfrm rot="14400000" flipH="1">
            <a:off x="2742555" y="3322824"/>
            <a:ext cx="1161017" cy="1269967"/>
            <a:chOff x="2546820" y="1160073"/>
            <a:chExt cx="1026024" cy="1260000"/>
          </a:xfrm>
          <a:solidFill>
            <a:srgbClr val="FF0000"/>
          </a:solidFill>
        </p:grpSpPr>
        <p:sp>
          <p:nvSpPr>
            <p:cNvPr id="37" name="下箭头 36"/>
            <p:cNvSpPr/>
            <p:nvPr/>
          </p:nvSpPr>
          <p:spPr>
            <a:xfrm>
              <a:off x="2546820" y="1160073"/>
              <a:ext cx="1026024" cy="1260000"/>
            </a:xfrm>
            <a:prstGeom prst="downArrow">
              <a:avLst>
                <a:gd name="adj1" fmla="val 53134"/>
                <a:gd name="adj2"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38" name="矩形 37"/>
            <p:cNvSpPr/>
            <p:nvPr/>
          </p:nvSpPr>
          <p:spPr>
            <a:xfrm>
              <a:off x="2790810" y="1160254"/>
              <a:ext cx="540000" cy="108000"/>
            </a:xfrm>
            <a:prstGeom prst="rect">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39" name="TextBox 45"/>
            <p:cNvSpPr txBox="1"/>
            <p:nvPr/>
          </p:nvSpPr>
          <p:spPr>
            <a:xfrm rot="10800126">
              <a:off x="2833868" y="1425991"/>
              <a:ext cx="429520" cy="625580"/>
            </a:xfrm>
            <a:prstGeom prst="rect">
              <a:avLst/>
            </a:prstGeom>
            <a:grp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3</a:t>
              </a:r>
              <a:endParaRPr kumimoji="0" lang="zh-CN" altLang="en-US" sz="40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sp>
        <p:nvSpPr>
          <p:cNvPr id="55" name="文本框 24"/>
          <p:cNvSpPr txBox="1"/>
          <p:nvPr/>
        </p:nvSpPr>
        <p:spPr>
          <a:xfrm>
            <a:off x="1157422" y="878055"/>
            <a:ext cx="3091470" cy="1015661"/>
          </a:xfrm>
          <a:prstGeom prst="rect">
            <a:avLst/>
          </a:prstGeom>
          <a:noFill/>
        </p:spPr>
        <p:txBody>
          <a:bodyPr wrap="square" lIns="91436" tIns="45719" rIns="91436" bIns="45719" rtlCol="0">
            <a:spAutoFit/>
          </a:bodyPr>
          <a:lstStyle/>
          <a:p>
            <a:pPr algn="ctr">
              <a:lnSpc>
                <a:spcPct val="150000"/>
              </a:lnSpc>
            </a:pPr>
            <a:r>
              <a:rPr lang="zh-CN" altLang="en-US" sz="2000" dirty="0">
                <a:latin typeface="方正正大黑简体" panose="02000000000000000000" pitchFamily="2" charset="-122"/>
                <a:ea typeface="方正正大黑简体" panose="02000000000000000000" pitchFamily="2" charset="-122"/>
              </a:rPr>
              <a:t>严肃党内政治生活是马克思主义政党的本质特征</a:t>
            </a:r>
          </a:p>
        </p:txBody>
      </p:sp>
      <p:sp>
        <p:nvSpPr>
          <p:cNvPr id="27" name="文本框 26"/>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28" name="文本框 24"/>
          <p:cNvSpPr txBox="1"/>
          <p:nvPr/>
        </p:nvSpPr>
        <p:spPr>
          <a:xfrm>
            <a:off x="6367820" y="3010339"/>
            <a:ext cx="2533146" cy="1477325"/>
          </a:xfrm>
          <a:prstGeom prst="rect">
            <a:avLst/>
          </a:prstGeom>
          <a:noFill/>
        </p:spPr>
        <p:txBody>
          <a:bodyPr wrap="square" lIns="91436" tIns="45719" rIns="91436" bIns="45719" rtlCol="0">
            <a:spAutoFit/>
          </a:bodyPr>
          <a:lstStyle/>
          <a:p>
            <a:pPr algn="ctr">
              <a:lnSpc>
                <a:spcPct val="150000"/>
              </a:lnSpc>
            </a:pPr>
            <a:r>
              <a:rPr lang="zh-CN" altLang="zh-CN" sz="2000" dirty="0">
                <a:latin typeface="方正正大黑简体" panose="02000000000000000000" pitchFamily="2" charset="-122"/>
                <a:ea typeface="方正正大黑简体" panose="02000000000000000000" pitchFamily="2" charset="-122"/>
              </a:rPr>
              <a:t>开展严肃认真的党内政治生活是我们党的优良传统和政治优势</a:t>
            </a:r>
            <a:endParaRPr lang="zh-CN" altLang="en-US" sz="2000" dirty="0">
              <a:latin typeface="方正正大黑简体" panose="02000000000000000000" pitchFamily="2" charset="-122"/>
              <a:ea typeface="方正正大黑简体" panose="02000000000000000000" pitchFamily="2" charset="-122"/>
            </a:endParaRPr>
          </a:p>
        </p:txBody>
      </p:sp>
      <p:sp>
        <p:nvSpPr>
          <p:cNvPr id="29" name="文本框 24"/>
          <p:cNvSpPr txBox="1"/>
          <p:nvPr/>
        </p:nvSpPr>
        <p:spPr>
          <a:xfrm>
            <a:off x="595826" y="3137580"/>
            <a:ext cx="2045823" cy="1477325"/>
          </a:xfrm>
          <a:prstGeom prst="rect">
            <a:avLst/>
          </a:prstGeom>
          <a:noFill/>
        </p:spPr>
        <p:txBody>
          <a:bodyPr wrap="square" lIns="91436" tIns="45719" rIns="91436" bIns="45719" rtlCol="0">
            <a:spAutoFit/>
          </a:bodyPr>
          <a:lstStyle/>
          <a:p>
            <a:pPr algn="ctr">
              <a:lnSpc>
                <a:spcPct val="150000"/>
              </a:lnSpc>
            </a:pPr>
            <a:r>
              <a:rPr lang="zh-CN" altLang="zh-CN" sz="2000" dirty="0">
                <a:latin typeface="方正正大黑简体" panose="02000000000000000000" pitchFamily="2" charset="-122"/>
                <a:ea typeface="方正正大黑简体" panose="02000000000000000000" pitchFamily="2" charset="-122"/>
              </a:rPr>
              <a:t>严肃党内政治生活是全面从严治党的重要基础</a:t>
            </a:r>
            <a:endParaRPr lang="zh-CN" altLang="en-US" sz="2000" dirty="0">
              <a:latin typeface="方正正大黑简体" panose="02000000000000000000" pitchFamily="2" charset="-122"/>
              <a:ea typeface="方正正大黑简体" panose="02000000000000000000" pitchFamily="2" charset="-122"/>
            </a:endParaRPr>
          </a:p>
        </p:txBody>
      </p:sp>
    </p:spTree>
    <p:extLst>
      <p:ext uri="{BB962C8B-B14F-4D97-AF65-F5344CB8AC3E}">
        <p14:creationId xmlns:p14="http://schemas.microsoft.com/office/powerpoint/2010/main" xmlns="" val="407066002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2" presetClass="entr" presetSubtype="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1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线形标注 2(带强调线) 2"/>
          <p:cNvSpPr>
            <a:spLocks/>
          </p:cNvSpPr>
          <p:nvPr/>
        </p:nvSpPr>
        <p:spPr bwMode="auto">
          <a:xfrm>
            <a:off x="4350554" y="1705372"/>
            <a:ext cx="4030855" cy="503587"/>
          </a:xfrm>
          <a:prstGeom prst="accentCallout2">
            <a:avLst>
              <a:gd name="adj1" fmla="val 21366"/>
              <a:gd name="adj2" fmla="val -1991"/>
              <a:gd name="adj3" fmla="val 18745"/>
              <a:gd name="adj4" fmla="val -80296"/>
              <a:gd name="adj5" fmla="val 70583"/>
              <a:gd name="adj6" fmla="val -85856"/>
            </a:avLst>
          </a:prstGeom>
          <a:noFill/>
          <a:ln w="15875" cmpd="sng">
            <a:solidFill>
              <a:srgbClr val="FF0000"/>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anchor="ctr"/>
          <a:lstStyle/>
          <a:p>
            <a:pPr lvl="0" algn="just">
              <a:defRPr/>
            </a:pPr>
            <a:r>
              <a:rPr lang="zh-CN" altLang="en-US" kern="0" dirty="0">
                <a:solidFill>
                  <a:sysClr val="windowText" lastClr="000000"/>
                </a:solidFill>
                <a:latin typeface="汉仪文黑-65W" panose="00020600040101010101" pitchFamily="18" charset="-122"/>
                <a:ea typeface="汉仪文黑-65W" panose="00020600040101010101" pitchFamily="18" charset="-122"/>
              </a:rPr>
              <a:t>事物的本质特征，是其区别于其他事物的根本标志。</a:t>
            </a:r>
          </a:p>
        </p:txBody>
      </p:sp>
      <p:sp>
        <p:nvSpPr>
          <p:cNvPr id="40" name="线形标注 2(带强调线) 3"/>
          <p:cNvSpPr>
            <a:spLocks/>
          </p:cNvSpPr>
          <p:nvPr/>
        </p:nvSpPr>
        <p:spPr bwMode="auto">
          <a:xfrm>
            <a:off x="4347264" y="2568290"/>
            <a:ext cx="4175847" cy="505234"/>
          </a:xfrm>
          <a:prstGeom prst="accentCallout2">
            <a:avLst>
              <a:gd name="adj1" fmla="val 21366"/>
              <a:gd name="adj2" fmla="val -1991"/>
              <a:gd name="adj3" fmla="val 20681"/>
              <a:gd name="adj4" fmla="val -22926"/>
              <a:gd name="adj5" fmla="val -57167"/>
              <a:gd name="adj6" fmla="val -31815"/>
            </a:avLst>
          </a:prstGeom>
          <a:noFill/>
          <a:ln w="15875" cmpd="sng">
            <a:solidFill>
              <a:srgbClr val="C00000"/>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anchor="ctr"/>
          <a:lstStyle/>
          <a:p>
            <a:pPr lvl="0" algn="just">
              <a:defRPr/>
            </a:pPr>
            <a:r>
              <a:rPr lang="zh-CN" altLang="en-US" kern="0" dirty="0">
                <a:solidFill>
                  <a:sysClr val="windowText" lastClr="000000"/>
                </a:solidFill>
                <a:latin typeface="汉仪文黑-65W" panose="00020600040101010101" pitchFamily="18" charset="-122"/>
                <a:ea typeface="汉仪文黑-65W" panose="00020600040101010101" pitchFamily="18" charset="-122"/>
              </a:rPr>
              <a:t>强化事物的本质特征，实质上就是强化事物不同于其他事物的内在本质，从而保持其纯洁性。</a:t>
            </a:r>
          </a:p>
        </p:txBody>
      </p:sp>
      <p:sp>
        <p:nvSpPr>
          <p:cNvPr id="41" name="线形标注 2(带强调线) 4"/>
          <p:cNvSpPr>
            <a:spLocks/>
          </p:cNvSpPr>
          <p:nvPr/>
        </p:nvSpPr>
        <p:spPr bwMode="auto">
          <a:xfrm>
            <a:off x="4350555" y="3432386"/>
            <a:ext cx="3670815" cy="505233"/>
          </a:xfrm>
          <a:prstGeom prst="accentCallout2">
            <a:avLst>
              <a:gd name="adj1" fmla="val 21366"/>
              <a:gd name="adj2" fmla="val -1991"/>
              <a:gd name="adj3" fmla="val 22171"/>
              <a:gd name="adj4" fmla="val -43032"/>
              <a:gd name="adj5" fmla="val 22153"/>
              <a:gd name="adj6" fmla="val -59153"/>
            </a:avLst>
          </a:prstGeom>
          <a:noFill/>
          <a:ln w="15875" cmpd="sng">
            <a:solidFill>
              <a:srgbClr val="FF0000"/>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anchor="ctr"/>
          <a:lstStyle/>
          <a:p>
            <a:pPr lvl="0" algn="just">
              <a:defRPr/>
            </a:pPr>
            <a:r>
              <a:rPr lang="zh-CN" altLang="en-US" kern="0" dirty="0">
                <a:solidFill>
                  <a:sysClr val="windowText" lastClr="000000"/>
                </a:solidFill>
                <a:latin typeface="汉仪文黑-65W" panose="00020600040101010101" pitchFamily="18" charset="-122"/>
                <a:ea typeface="汉仪文黑-65W" panose="00020600040101010101" pitchFamily="18" charset="-122"/>
              </a:rPr>
              <a:t>党的本质特征就是最能体现党的性质、宗旨</a:t>
            </a:r>
            <a:r>
              <a:rPr lang="zh-CN" altLang="en-US" kern="0" dirty="0" smtClean="0">
                <a:solidFill>
                  <a:sysClr val="windowText" lastClr="000000"/>
                </a:solidFill>
                <a:latin typeface="汉仪文黑-65W" panose="00020600040101010101" pitchFamily="18" charset="-122"/>
                <a:ea typeface="汉仪文黑-65W" panose="00020600040101010101" pitchFamily="18" charset="-122"/>
              </a:rPr>
              <a:t>的</a:t>
            </a:r>
            <a:r>
              <a:rPr lang="zh-CN" altLang="zh-CN" kern="0" dirty="0">
                <a:solidFill>
                  <a:sysClr val="windowText" lastClr="000000"/>
                </a:solidFill>
                <a:latin typeface="汉仪文黑-65W" panose="00020600040101010101" pitchFamily="18" charset="-122"/>
                <a:ea typeface="汉仪文黑-65W" panose="00020600040101010101" pitchFamily="18" charset="-122"/>
              </a:rPr>
              <a:t>征象</a:t>
            </a:r>
            <a:r>
              <a:rPr lang="zh-CN" altLang="en-US" kern="0" dirty="0">
                <a:solidFill>
                  <a:sysClr val="windowText" lastClr="000000"/>
                </a:solidFill>
                <a:latin typeface="汉仪文黑-65W" panose="00020600040101010101" pitchFamily="18" charset="-122"/>
                <a:ea typeface="汉仪文黑-65W" panose="00020600040101010101" pitchFamily="18" charset="-122"/>
              </a:rPr>
              <a:t>和标志。</a:t>
            </a:r>
          </a:p>
        </p:txBody>
      </p:sp>
      <p:sp>
        <p:nvSpPr>
          <p:cNvPr id="43" name="线形标注 2(带强调线) 6"/>
          <p:cNvSpPr>
            <a:spLocks/>
          </p:cNvSpPr>
          <p:nvPr/>
        </p:nvSpPr>
        <p:spPr bwMode="auto">
          <a:xfrm>
            <a:off x="4350554" y="4152466"/>
            <a:ext cx="4172557" cy="505234"/>
          </a:xfrm>
          <a:prstGeom prst="accentCallout2">
            <a:avLst>
              <a:gd name="adj1" fmla="val 21366"/>
              <a:gd name="adj2" fmla="val -1991"/>
              <a:gd name="adj3" fmla="val 22616"/>
              <a:gd name="adj4" fmla="val -23181"/>
              <a:gd name="adj5" fmla="val -39750"/>
              <a:gd name="adj6" fmla="val -31556"/>
            </a:avLst>
          </a:prstGeom>
          <a:noFill/>
          <a:ln w="15875" cmpd="sng">
            <a:solidFill>
              <a:srgbClr val="FF0000"/>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anchor="ctr"/>
          <a:lstStyle/>
          <a:p>
            <a:pPr lvl="0" algn="just">
              <a:defRPr/>
            </a:pPr>
            <a:r>
              <a:rPr lang="zh-CN" altLang="en-US" kern="0" dirty="0">
                <a:solidFill>
                  <a:sysClr val="windowText" lastClr="000000"/>
                </a:solidFill>
                <a:latin typeface="汉仪文黑-65W" panose="00020600040101010101" pitchFamily="18" charset="-122"/>
                <a:ea typeface="汉仪文黑-65W" panose="00020600040101010101" pitchFamily="18" charset="-122"/>
              </a:rPr>
              <a:t>强化党的本质特征，就是为了使党保持马克思主义政党的先进性纯洁性。</a:t>
            </a:r>
          </a:p>
        </p:txBody>
      </p:sp>
      <p:sp>
        <p:nvSpPr>
          <p:cNvPr id="16" name="文本框 15"/>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pic>
        <p:nvPicPr>
          <p:cNvPr id="2" name="图片 1"/>
          <p:cNvPicPr>
            <a:picLocks noChangeAspect="1"/>
          </p:cNvPicPr>
          <p:nvPr/>
        </p:nvPicPr>
        <p:blipFill rotWithShape="1">
          <a:blip r:embed="rId4" cstate="print">
            <a:extLst>
              <a:ext uri="{BEBA8EAE-BF5A-486C-A8C5-ECC9F3942E4B}">
                <a14:imgProps xmlns:a14="http://schemas.microsoft.com/office/drawing/2010/main" xmlns="">
                  <a14:imgLayer r:embed="">
                    <a14:imgEffect>
                      <a14:artisticTexturizer/>
                    </a14:imgEffect>
                  </a14:imgLayer>
                </a14:imgProps>
              </a:ext>
              <a:ext uri="{28A0092B-C50C-407E-A947-70E740481C1C}">
                <a14:useLocalDpi xmlns:a14="http://schemas.microsoft.com/office/drawing/2010/main" xmlns="" val="0"/>
              </a:ext>
            </a:extLst>
          </a:blip>
          <a:srcRect t="7160" b="12200"/>
          <a:stretch/>
        </p:blipFill>
        <p:spPr>
          <a:xfrm>
            <a:off x="683568" y="1849388"/>
            <a:ext cx="2423435" cy="2794877"/>
          </a:xfrm>
          <a:prstGeom prst="rect">
            <a:avLst/>
          </a:prstGeom>
          <a:ln>
            <a:noFill/>
          </a:ln>
          <a:effectLst>
            <a:outerShdw blurRad="292100" dist="139700" dir="2700000" algn="tl" rotWithShape="0">
              <a:srgbClr val="333333">
                <a:alpha val="65000"/>
              </a:srgbClr>
            </a:outerShdw>
          </a:effectLst>
        </p:spPr>
      </p:pic>
      <p:sp>
        <p:nvSpPr>
          <p:cNvPr id="18" name="任意多边形 17"/>
          <p:cNvSpPr/>
          <p:nvPr>
            <p:custDataLst>
              <p:tags r:id="rId1"/>
            </p:custDataLst>
          </p:nvPr>
        </p:nvSpPr>
        <p:spPr>
          <a:xfrm>
            <a:off x="5496198" y="789640"/>
            <a:ext cx="803994" cy="66487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D5FFCD"/>
              </a:solidFill>
            </a:endParaRPr>
          </a:p>
        </p:txBody>
      </p:sp>
      <p:sp>
        <p:nvSpPr>
          <p:cNvPr id="19" name="文本框 5"/>
          <p:cNvSpPr txBox="1">
            <a:spLocks noChangeArrowheads="1"/>
          </p:cNvSpPr>
          <p:nvPr>
            <p:custDataLst>
              <p:tags r:id="rId2"/>
            </p:custDataLst>
          </p:nvPr>
        </p:nvSpPr>
        <p:spPr bwMode="auto">
          <a:xfrm>
            <a:off x="-4605" y="883952"/>
            <a:ext cx="630479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2000" dirty="0" smtClean="0">
                <a:solidFill>
                  <a:srgbClr val="C00000"/>
                </a:solidFill>
                <a:latin typeface="方正正大黑简体" panose="02000000000000000000" pitchFamily="2" charset="-122"/>
                <a:ea typeface="方正正大黑简体" panose="02000000000000000000" pitchFamily="2" charset="-122"/>
              </a:rPr>
              <a:t>（一）严肃</a:t>
            </a:r>
            <a:r>
              <a:rPr lang="zh-CN" altLang="en-US" sz="2000" dirty="0">
                <a:solidFill>
                  <a:srgbClr val="C00000"/>
                </a:solidFill>
                <a:latin typeface="方正正大黑简体" panose="02000000000000000000" pitchFamily="2" charset="-122"/>
                <a:ea typeface="方正正大黑简体" panose="02000000000000000000" pitchFamily="2" charset="-122"/>
              </a:rPr>
              <a:t>党内政治生活是马克思主义政党的本质特征</a:t>
            </a:r>
          </a:p>
        </p:txBody>
      </p:sp>
    </p:spTree>
    <p:extLst>
      <p:ext uri="{BB962C8B-B14F-4D97-AF65-F5344CB8AC3E}">
        <p14:creationId xmlns:p14="http://schemas.microsoft.com/office/powerpoint/2010/main" xmlns="" val="2613305383"/>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787" r="1618"/>
          <a:stretch/>
        </p:blipFill>
        <p:spPr>
          <a:xfrm>
            <a:off x="5364088" y="2569468"/>
            <a:ext cx="3270411" cy="1898440"/>
          </a:xfrm>
          <a:prstGeom prst="rect">
            <a:avLst/>
          </a:prstGeom>
          <a:ln w="88900" cap="sq" cmpd="thickThin">
            <a:solidFill>
              <a:srgbClr val="000000"/>
            </a:solidFill>
            <a:prstDash val="solid"/>
            <a:miter lim="800000"/>
          </a:ln>
          <a:effectLst>
            <a:innerShdw blurRad="76200">
              <a:srgbClr val="000000"/>
            </a:innerShdw>
          </a:effectLst>
        </p:spPr>
      </p:pic>
      <p:sp>
        <p:nvSpPr>
          <p:cNvPr id="6" name="直接连接符 2"/>
          <p:cNvSpPr>
            <a:spLocks noChangeShapeType="1"/>
          </p:cNvSpPr>
          <p:nvPr/>
        </p:nvSpPr>
        <p:spPr bwMode="auto">
          <a:xfrm>
            <a:off x="181093" y="1648943"/>
            <a:ext cx="5473301" cy="16632"/>
          </a:xfrm>
          <a:prstGeom prst="line">
            <a:avLst/>
          </a:prstGeom>
          <a:noFill/>
          <a:ln w="9525" cmpd="sng">
            <a:solidFill>
              <a:srgbClr val="FF0000"/>
            </a:solidFill>
            <a:round/>
            <a:headEnd type="oval"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9" name="文本框 8"/>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
        <p:nvSpPr>
          <p:cNvPr id="10" name="任意多边形 9"/>
          <p:cNvSpPr/>
          <p:nvPr>
            <p:custDataLst>
              <p:tags r:id="rId1"/>
            </p:custDataLst>
          </p:nvPr>
        </p:nvSpPr>
        <p:spPr>
          <a:xfrm>
            <a:off x="5497779" y="1078381"/>
            <a:ext cx="803994" cy="66487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 fmla="*/ 238125 w 2219325"/>
              <a:gd name="connsiteY0" fmla="*/ 300037 h 1514475"/>
              <a:gd name="connsiteX1" fmla="*/ 0 w 2219325"/>
              <a:gd name="connsiteY1" fmla="*/ 300037 h 1514475"/>
              <a:gd name="connsiteX2" fmla="*/ 0 w 2219325"/>
              <a:gd name="connsiteY2" fmla="*/ 0 h 1514475"/>
              <a:gd name="connsiteX3" fmla="*/ 2219325 w 2219325"/>
              <a:gd name="connsiteY3" fmla="*/ 0 h 1514475"/>
              <a:gd name="connsiteX4" fmla="*/ 2219325 w 2219325"/>
              <a:gd name="connsiteY4" fmla="*/ 1514475 h 1514475"/>
              <a:gd name="connsiteX5" fmla="*/ 0 w 2219325"/>
              <a:gd name="connsiteY5" fmla="*/ 1514475 h 1514475"/>
              <a:gd name="connsiteX6" fmla="*/ 0 w 2219325"/>
              <a:gd name="connsiteY6" fmla="*/ 1214437 h 1514475"/>
              <a:gd name="connsiteX7" fmla="*/ 238125 w 2219325"/>
              <a:gd name="connsiteY7" fmla="*/ 1214437 h 1514475"/>
              <a:gd name="connsiteX8" fmla="*/ 329565 w 2219325"/>
              <a:gd name="connsiteY8"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7" fmla="*/ 329565 w 2219325"/>
              <a:gd name="connsiteY7" fmla="*/ 39147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 name="connsiteX6" fmla="*/ 238125 w 2219325"/>
              <a:gd name="connsiteY6" fmla="*/ 1214437 h 1514475"/>
              <a:gd name="connsiteX0" fmla="*/ 0 w 2219325"/>
              <a:gd name="connsiteY0" fmla="*/ 300037 h 1514475"/>
              <a:gd name="connsiteX1" fmla="*/ 0 w 2219325"/>
              <a:gd name="connsiteY1" fmla="*/ 0 h 1514475"/>
              <a:gd name="connsiteX2" fmla="*/ 2219325 w 2219325"/>
              <a:gd name="connsiteY2" fmla="*/ 0 h 1514475"/>
              <a:gd name="connsiteX3" fmla="*/ 2219325 w 2219325"/>
              <a:gd name="connsiteY3" fmla="*/ 1514475 h 1514475"/>
              <a:gd name="connsiteX4" fmla="*/ 0 w 2219325"/>
              <a:gd name="connsiteY4" fmla="*/ 1514475 h 1514475"/>
              <a:gd name="connsiteX5" fmla="*/ 0 w 2219325"/>
              <a:gd name="connsiteY5" fmla="*/ 1214437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D5FFCD"/>
              </a:solidFill>
            </a:endParaRPr>
          </a:p>
        </p:txBody>
      </p:sp>
      <p:sp>
        <p:nvSpPr>
          <p:cNvPr id="11" name="文本框 5"/>
          <p:cNvSpPr txBox="1">
            <a:spLocks noChangeArrowheads="1"/>
          </p:cNvSpPr>
          <p:nvPr>
            <p:custDataLst>
              <p:tags r:id="rId2"/>
            </p:custDataLst>
          </p:nvPr>
        </p:nvSpPr>
        <p:spPr bwMode="auto">
          <a:xfrm>
            <a:off x="-3024" y="1172693"/>
            <a:ext cx="630479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2000" dirty="0" smtClean="0">
                <a:solidFill>
                  <a:srgbClr val="C00000"/>
                </a:solidFill>
                <a:latin typeface="方正正大黑简体" panose="02000000000000000000" pitchFamily="2" charset="-122"/>
                <a:ea typeface="方正正大黑简体" panose="02000000000000000000" pitchFamily="2" charset="-122"/>
              </a:rPr>
              <a:t>（一）严肃</a:t>
            </a:r>
            <a:r>
              <a:rPr lang="zh-CN" altLang="en-US" sz="2000" dirty="0">
                <a:solidFill>
                  <a:srgbClr val="C00000"/>
                </a:solidFill>
                <a:latin typeface="方正正大黑简体" panose="02000000000000000000" pitchFamily="2" charset="-122"/>
                <a:ea typeface="方正正大黑简体" panose="02000000000000000000" pitchFamily="2" charset="-122"/>
              </a:rPr>
              <a:t>党内政治生活是马克思主义政党的本质特征</a:t>
            </a:r>
          </a:p>
        </p:txBody>
      </p:sp>
      <p:sp>
        <p:nvSpPr>
          <p:cNvPr id="12" name="TextBox 4"/>
          <p:cNvSpPr>
            <a:spLocks noChangeArrowheads="1"/>
          </p:cNvSpPr>
          <p:nvPr/>
        </p:nvSpPr>
        <p:spPr bwMode="auto">
          <a:xfrm>
            <a:off x="406411" y="1633364"/>
            <a:ext cx="488725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50000"/>
              </a:lnSpc>
              <a:spcBef>
                <a:spcPts val="600"/>
              </a:spcBef>
              <a:spcAft>
                <a:spcPts val="600"/>
              </a:spcAft>
              <a:buFont typeface="Wingdings" panose="05000000000000000000" pitchFamily="2" charset="2"/>
              <a:buChar char="l"/>
            </a:pPr>
            <a:r>
              <a:rPr lang="zh-CN" altLang="en-US" sz="2000" dirty="0">
                <a:latin typeface="方正正大黑简体" panose="02000000000000000000" pitchFamily="2" charset="-122"/>
                <a:ea typeface="方正正大黑简体" panose="02000000000000000000" pitchFamily="2" charset="-122"/>
              </a:rPr>
              <a:t>为什么这么说？</a:t>
            </a:r>
          </a:p>
          <a:p>
            <a:pPr marL="342900" indent="-342900">
              <a:lnSpc>
                <a:spcPct val="150000"/>
              </a:lnSpc>
              <a:spcBef>
                <a:spcPts val="600"/>
              </a:spcBef>
              <a:spcAft>
                <a:spcPts val="600"/>
              </a:spcAft>
              <a:buFont typeface="Wingdings" panose="05000000000000000000" pitchFamily="2" charset="2"/>
              <a:buChar char="Ø"/>
            </a:pPr>
            <a:r>
              <a:rPr lang="zh-CN" altLang="zh-CN" sz="2000" b="1" dirty="0" smtClean="0">
                <a:latin typeface="汉仪文黑-65W" panose="00020600040101010101" pitchFamily="18" charset="-122"/>
                <a:ea typeface="汉仪文黑-65W" panose="00020600040101010101" pitchFamily="18" charset="-122"/>
              </a:rPr>
              <a:t>任何</a:t>
            </a:r>
            <a:r>
              <a:rPr lang="zh-CN" altLang="zh-CN" sz="2000" b="1" dirty="0">
                <a:latin typeface="汉仪文黑-65W" panose="00020600040101010101" pitchFamily="18" charset="-122"/>
                <a:ea typeface="汉仪文黑-65W" panose="00020600040101010101" pitchFamily="18" charset="-122"/>
              </a:rPr>
              <a:t>政党都有政治活动，因此都有党内政治生活，但只有马克思主义政党才能够开展严肃认真的党内政治生活，这是由马克思主义政党的性质宗旨决定。</a:t>
            </a:r>
            <a:endParaRPr lang="zh-CN" altLang="en-US" sz="2000" dirty="0">
              <a:solidFill>
                <a:srgbClr val="C00000"/>
              </a:solidFill>
              <a:latin typeface="汉仪文黑-65W" panose="00020600040101010101" pitchFamily="18" charset="-122"/>
              <a:ea typeface="汉仪文黑-65W" panose="00020600040101010101" pitchFamily="18" charset="-122"/>
            </a:endParaRPr>
          </a:p>
        </p:txBody>
      </p:sp>
    </p:spTree>
    <p:extLst>
      <p:ext uri="{BB962C8B-B14F-4D97-AF65-F5344CB8AC3E}">
        <p14:creationId xmlns:p14="http://schemas.microsoft.com/office/powerpoint/2010/main" xmlns="" val="323969019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anim calcmode="lin" valueType="num">
                                      <p:cBhvr>
                                        <p:cTn id="11" dur="750" fill="hold"/>
                                        <p:tgtEl>
                                          <p:spTgt spid="12"/>
                                        </p:tgtEl>
                                        <p:attrNameLst>
                                          <p:attrName>ppt_x</p:attrName>
                                        </p:attrNameLst>
                                      </p:cBhvr>
                                      <p:tavLst>
                                        <p:tav tm="0">
                                          <p:val>
                                            <p:strVal val="#ppt_x"/>
                                          </p:val>
                                        </p:tav>
                                        <p:tav tm="100000">
                                          <p:val>
                                            <p:strVal val="#ppt_x"/>
                                          </p:val>
                                        </p:tav>
                                      </p:tavLst>
                                    </p:anim>
                                    <p:anim calcmode="lin" valueType="num">
                                      <p:cBhvr>
                                        <p:cTn id="12"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a:off x="6436007" y="4110236"/>
            <a:ext cx="489106" cy="489106"/>
            <a:chOff x="671649" y="4012622"/>
            <a:chExt cx="468008" cy="468008"/>
          </a:xfrm>
        </p:grpSpPr>
        <p:sp>
          <p:nvSpPr>
            <p:cNvPr id="41" name="矩形 40"/>
            <p:cNvSpPr/>
            <p:nvPr/>
          </p:nvSpPr>
          <p:spPr>
            <a:xfrm>
              <a:off x="671649" y="4012622"/>
              <a:ext cx="468008" cy="468008"/>
            </a:xfrm>
            <a:prstGeom prst="rect">
              <a:avLst/>
            </a:prstGeom>
            <a:solidFill>
              <a:srgbClr val="B2B2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5F5F5"/>
                </a:solidFill>
                <a:effectLst/>
                <a:uLnTx/>
                <a:uFillTx/>
                <a:latin typeface="Calibri"/>
                <a:ea typeface="微软雅黑"/>
                <a:cs typeface="+mn-cs"/>
              </a:endParaRPr>
            </a:p>
          </p:txBody>
        </p:sp>
        <p:sp>
          <p:nvSpPr>
            <p:cNvPr id="42" name="Freeform 217"/>
            <p:cNvSpPr>
              <a:spLocks noChangeAspect="1" noEditPoints="1"/>
            </p:cNvSpPr>
            <p:nvPr/>
          </p:nvSpPr>
          <p:spPr bwMode="auto">
            <a:xfrm>
              <a:off x="759348" y="4100382"/>
              <a:ext cx="292609" cy="291112"/>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endParaRPr>
            </a:p>
          </p:txBody>
        </p:sp>
      </p:grpSp>
      <p:grpSp>
        <p:nvGrpSpPr>
          <p:cNvPr id="3" name="组合 42"/>
          <p:cNvGrpSpPr/>
          <p:nvPr/>
        </p:nvGrpSpPr>
        <p:grpSpPr>
          <a:xfrm>
            <a:off x="7132309" y="4109516"/>
            <a:ext cx="525330" cy="489106"/>
            <a:chOff x="1197283" y="4012622"/>
            <a:chExt cx="502669" cy="468008"/>
          </a:xfrm>
        </p:grpSpPr>
        <p:sp>
          <p:nvSpPr>
            <p:cNvPr id="44" name="矩形 43"/>
            <p:cNvSpPr/>
            <p:nvPr/>
          </p:nvSpPr>
          <p:spPr>
            <a:xfrm>
              <a:off x="1231944" y="4012622"/>
              <a:ext cx="468008" cy="468008"/>
            </a:xfrm>
            <a:prstGeom prst="rect">
              <a:avLst/>
            </a:prstGeom>
            <a:solidFill>
              <a:srgbClr val="B2B2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5F5F5"/>
                </a:solidFill>
                <a:effectLst/>
                <a:uLnTx/>
                <a:uFillTx/>
                <a:latin typeface="Calibri"/>
                <a:ea typeface="微软雅黑"/>
                <a:cs typeface="+mn-cs"/>
              </a:endParaRPr>
            </a:p>
          </p:txBody>
        </p:sp>
        <p:pic>
          <p:nvPicPr>
            <p:cNvPr id="45" name="Picture 2" descr="\\MAGNUM\Projects\Microsoft\Cloud Power FY12\Design\ICONS_PNG\Building.png"/>
            <p:cNvPicPr>
              <a:picLocks noChangeAspect="1" noChangeArrowheads="1"/>
            </p:cNvPicPr>
            <p:nvPr/>
          </p:nvPicPr>
          <p:blipFill>
            <a:blip r:embed="rId2" cstate="email">
              <a:biLevel thresh="50000"/>
              <a:extLst>
                <a:ext uri="{28A0092B-C50C-407E-A947-70E740481C1C}">
                  <a14:useLocalDpi xmlns:a14="http://schemas.microsoft.com/office/drawing/2010/main" xmlns=""/>
                </a:ext>
              </a:extLst>
            </a:blip>
            <a:srcRect/>
            <a:stretch>
              <a:fillRect/>
            </a:stretch>
          </p:blipFill>
          <p:spPr bwMode="auto">
            <a:xfrm>
              <a:off x="1197283" y="4012622"/>
              <a:ext cx="489073" cy="429309"/>
            </a:xfrm>
            <a:prstGeom prst="rect">
              <a:avLst/>
            </a:prstGeom>
            <a:noFill/>
          </p:spPr>
        </p:pic>
      </p:grpSp>
      <p:grpSp>
        <p:nvGrpSpPr>
          <p:cNvPr id="4" name="组合 45"/>
          <p:cNvGrpSpPr/>
          <p:nvPr/>
        </p:nvGrpSpPr>
        <p:grpSpPr>
          <a:xfrm>
            <a:off x="7886847" y="4109515"/>
            <a:ext cx="524453" cy="489106"/>
            <a:chOff x="1775328" y="4012622"/>
            <a:chExt cx="501830" cy="468008"/>
          </a:xfrm>
        </p:grpSpPr>
        <p:sp>
          <p:nvSpPr>
            <p:cNvPr id="47" name="矩形 46"/>
            <p:cNvSpPr/>
            <p:nvPr/>
          </p:nvSpPr>
          <p:spPr>
            <a:xfrm>
              <a:off x="1792239" y="4012622"/>
              <a:ext cx="468008" cy="468008"/>
            </a:xfrm>
            <a:prstGeom prst="rect">
              <a:avLst/>
            </a:prstGeom>
            <a:solidFill>
              <a:srgbClr val="B2B2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5F5F5"/>
                </a:solidFill>
                <a:effectLst/>
                <a:uLnTx/>
                <a:uFillTx/>
                <a:latin typeface="Calibri"/>
                <a:ea typeface="微软雅黑"/>
                <a:cs typeface="+mn-cs"/>
              </a:endParaRPr>
            </a:p>
          </p:txBody>
        </p:sp>
        <p:pic>
          <p:nvPicPr>
            <p:cNvPr id="48" name="Picture 2" descr="\\MAGNUM\Projects\Microsoft\Cloud Power FY12\Design\Icons\PNGs\Cloud_on_your_terms.png"/>
            <p:cNvPicPr>
              <a:picLocks noChangeAspect="1" noChangeArrowheads="1"/>
            </p:cNvPicPr>
            <p:nvPr/>
          </p:nvPicPr>
          <p:blipFill>
            <a:blip r:embed="rId3" cstate="email">
              <a:lum bright="100000"/>
              <a:extLst>
                <a:ext uri="{28A0092B-C50C-407E-A947-70E740481C1C}">
                  <a14:useLocalDpi xmlns:a14="http://schemas.microsoft.com/office/drawing/2010/main" xmlns=""/>
                </a:ext>
              </a:extLst>
            </a:blip>
            <a:stretch>
              <a:fillRect/>
            </a:stretch>
          </p:blipFill>
          <p:spPr bwMode="auto">
            <a:xfrm>
              <a:off x="1775328" y="4026372"/>
              <a:ext cx="501830" cy="440508"/>
            </a:xfrm>
            <a:prstGeom prst="rect">
              <a:avLst/>
            </a:prstGeom>
            <a:noFill/>
            <a:ln>
              <a:noFill/>
            </a:ln>
          </p:spPr>
        </p:pic>
      </p:grpSp>
      <p:sp>
        <p:nvSpPr>
          <p:cNvPr id="55" name="文本框 41"/>
          <p:cNvSpPr txBox="1"/>
          <p:nvPr/>
        </p:nvSpPr>
        <p:spPr>
          <a:xfrm>
            <a:off x="284419" y="1199732"/>
            <a:ext cx="3698781" cy="1200327"/>
          </a:xfrm>
          <a:prstGeom prst="rect">
            <a:avLst/>
          </a:prstGeom>
          <a:noFill/>
        </p:spPr>
        <p:txBody>
          <a:bodyPr wrap="square" lIns="91436" tIns="45719" rIns="91436" bIns="45719" rtlCol="0">
            <a:spAutoFit/>
          </a:bodyPr>
          <a:lstStyle/>
          <a:p>
            <a:pPr marL="342900" indent="-342900">
              <a:lnSpc>
                <a:spcPct val="150000"/>
              </a:lnSpc>
              <a:buFont typeface="Wingdings" panose="05000000000000000000" pitchFamily="2" charset="2"/>
              <a:buChar char="l"/>
            </a:pPr>
            <a:r>
              <a:rPr lang="zh-CN" altLang="zh-CN" sz="2400" dirty="0">
                <a:latin typeface="方正正大黑简体" panose="02000000000000000000" pitchFamily="2" charset="-122"/>
                <a:ea typeface="方正正大黑简体" panose="02000000000000000000" pitchFamily="2" charset="-122"/>
              </a:rPr>
              <a:t>什么样的性质宗旨，就表现出什么样的特征</a:t>
            </a:r>
            <a:endParaRPr lang="zh-CN" altLang="en-US" sz="2400" dirty="0">
              <a:latin typeface="方正正大黑简体" panose="02000000000000000000" pitchFamily="2" charset="-122"/>
              <a:ea typeface="方正正大黑简体" panose="02000000000000000000" pitchFamily="2" charset="-122"/>
            </a:endParaRPr>
          </a:p>
        </p:txBody>
      </p:sp>
      <p:grpSp>
        <p:nvGrpSpPr>
          <p:cNvPr id="5" name="组合 55"/>
          <p:cNvGrpSpPr/>
          <p:nvPr/>
        </p:nvGrpSpPr>
        <p:grpSpPr>
          <a:xfrm>
            <a:off x="810635" y="3576043"/>
            <a:ext cx="2257625" cy="451525"/>
            <a:chOff x="751383" y="4374208"/>
            <a:chExt cx="3176332" cy="635266"/>
          </a:xfrm>
        </p:grpSpPr>
        <p:sp>
          <p:nvSpPr>
            <p:cNvPr id="57" name="流程图: 数据 56"/>
            <p:cNvSpPr/>
            <p:nvPr/>
          </p:nvSpPr>
          <p:spPr>
            <a:xfrm>
              <a:off x="751383" y="4374208"/>
              <a:ext cx="3176332" cy="635266"/>
            </a:xfrm>
            <a:prstGeom prst="flowChartInputOutpu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sp>
          <p:nvSpPr>
            <p:cNvPr id="58" name="文本框 42"/>
            <p:cNvSpPr txBox="1"/>
            <p:nvPr/>
          </p:nvSpPr>
          <p:spPr>
            <a:xfrm>
              <a:off x="1408598" y="4429903"/>
              <a:ext cx="1703219" cy="5629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 lastClr="F5F5F5"/>
                  </a:solidFill>
                  <a:effectLst/>
                  <a:uLnTx/>
                  <a:uFillTx/>
                  <a:latin typeface="华康俪金黑W8(P)" panose="020B0800000000000000" pitchFamily="34" charset="-122"/>
                  <a:ea typeface="华康俪金黑W8(P)" panose="020B0800000000000000" pitchFamily="34" charset="-122"/>
                </a:rPr>
                <a:t>理论指导</a:t>
              </a:r>
              <a:endParaRPr kumimoji="0" lang="zh-CN" altLang="en-US" sz="2000" b="0" i="0" u="none" strike="noStrike" kern="0" cap="none" spc="0" normalizeH="0" baseline="0" noProof="0" dirty="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grpSp>
      <p:grpSp>
        <p:nvGrpSpPr>
          <p:cNvPr id="6" name="组合 2"/>
          <p:cNvGrpSpPr/>
          <p:nvPr/>
        </p:nvGrpSpPr>
        <p:grpSpPr>
          <a:xfrm>
            <a:off x="2616785" y="2823503"/>
            <a:ext cx="2257625" cy="1204065"/>
            <a:chOff x="2616785" y="2823503"/>
            <a:chExt cx="2257625" cy="1204065"/>
          </a:xfrm>
        </p:grpSpPr>
        <p:sp>
          <p:nvSpPr>
            <p:cNvPr id="49" name="流程图: 数据 48"/>
            <p:cNvSpPr/>
            <p:nvPr/>
          </p:nvSpPr>
          <p:spPr>
            <a:xfrm>
              <a:off x="2616785" y="2823503"/>
              <a:ext cx="2257625" cy="451525"/>
            </a:xfrm>
            <a:prstGeom prst="flowChartInputOutput">
              <a:avLst/>
            </a:prstGeom>
            <a:solidFill>
              <a:srgbClr val="FF0000"/>
            </a:solidFill>
            <a:ln w="12700" cap="flat" cmpd="sng" algn="ctr">
              <a:noFill/>
              <a:prstDash val="solid"/>
              <a:miter lim="800000"/>
            </a:ln>
            <a:effectLst/>
          </p:spPr>
          <p:txBody>
            <a:bodyPr lIns="91436" tIns="45719" rIns="91436" bIns="457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grpSp>
          <p:nvGrpSpPr>
            <p:cNvPr id="7" name="组合 58"/>
            <p:cNvGrpSpPr/>
            <p:nvPr/>
          </p:nvGrpSpPr>
          <p:grpSpPr>
            <a:xfrm>
              <a:off x="2616787" y="2861738"/>
              <a:ext cx="1414450" cy="1165830"/>
              <a:chOff x="3292519" y="3369228"/>
              <a:chExt cx="1990038" cy="1640248"/>
            </a:xfrm>
          </p:grpSpPr>
          <p:sp>
            <p:nvSpPr>
              <p:cNvPr id="60" name="矩形 12"/>
              <p:cNvSpPr/>
              <p:nvPr/>
            </p:nvSpPr>
            <p:spPr>
              <a:xfrm flipH="1" flipV="1">
                <a:off x="3292519" y="3950698"/>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sp>
            <p:nvSpPr>
              <p:cNvPr id="61" name="矩形 12"/>
              <p:cNvSpPr/>
              <p:nvPr/>
            </p:nvSpPr>
            <p:spPr>
              <a:xfrm rot="16200000" flipH="1" flipV="1">
                <a:off x="3292519" y="3953506"/>
                <a:ext cx="476397" cy="476397"/>
              </a:xfrm>
              <a:prstGeom prst="r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sp>
            <p:nvSpPr>
              <p:cNvPr id="62" name="文本框 43"/>
              <p:cNvSpPr txBox="1"/>
              <p:nvPr/>
            </p:nvSpPr>
            <p:spPr>
              <a:xfrm>
                <a:off x="4301042" y="3369228"/>
                <a:ext cx="981515" cy="5629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 lastClr="F5F5F5"/>
                    </a:solidFill>
                    <a:effectLst/>
                    <a:uLnTx/>
                    <a:uFillTx/>
                    <a:latin typeface="华康俪金黑W8(P)" panose="020B0800000000000000" pitchFamily="34" charset="-122"/>
                    <a:ea typeface="华康俪金黑W8(P)" panose="020B0800000000000000" pitchFamily="34" charset="-122"/>
                  </a:rPr>
                  <a:t>方向</a:t>
                </a:r>
                <a:endParaRPr kumimoji="0" lang="zh-CN" altLang="en-US" sz="2000" b="0" i="0" u="none" strike="noStrike" kern="0" cap="none" spc="0" normalizeH="0" baseline="0" noProof="0" dirty="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grpSp>
      </p:grpSp>
      <p:grpSp>
        <p:nvGrpSpPr>
          <p:cNvPr id="8" name="组合 1"/>
          <p:cNvGrpSpPr/>
          <p:nvPr/>
        </p:nvGrpSpPr>
        <p:grpSpPr>
          <a:xfrm>
            <a:off x="4422936" y="2070961"/>
            <a:ext cx="2257625" cy="1204067"/>
            <a:chOff x="4422936" y="2070961"/>
            <a:chExt cx="2257625" cy="1204067"/>
          </a:xfrm>
        </p:grpSpPr>
        <p:sp>
          <p:nvSpPr>
            <p:cNvPr id="50" name="流程图: 数据 49"/>
            <p:cNvSpPr/>
            <p:nvPr/>
          </p:nvSpPr>
          <p:spPr>
            <a:xfrm>
              <a:off x="4422936" y="2070961"/>
              <a:ext cx="2257625" cy="451525"/>
            </a:xfrm>
            <a:prstGeom prst="flowChartInputOutput">
              <a:avLst/>
            </a:prstGeom>
            <a:solidFill>
              <a:srgbClr val="C00000"/>
            </a:solidFill>
            <a:ln w="12700" cap="flat" cmpd="sng" algn="ctr">
              <a:noFill/>
              <a:prstDash val="solid"/>
              <a:miter lim="800000"/>
            </a:ln>
            <a:effectLst/>
          </p:spPr>
          <p:txBody>
            <a:bodyPr lIns="91436" tIns="45719" rIns="91436" bIns="457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grpSp>
          <p:nvGrpSpPr>
            <p:cNvPr id="9" name="组合 62"/>
            <p:cNvGrpSpPr/>
            <p:nvPr/>
          </p:nvGrpSpPr>
          <p:grpSpPr>
            <a:xfrm>
              <a:off x="4422941" y="2102022"/>
              <a:ext cx="1749781" cy="1173006"/>
              <a:chOff x="5833656" y="2300355"/>
              <a:chExt cx="2461826" cy="1650343"/>
            </a:xfrm>
          </p:grpSpPr>
          <p:sp>
            <p:nvSpPr>
              <p:cNvPr id="64" name="矩形 12"/>
              <p:cNvSpPr/>
              <p:nvPr/>
            </p:nvSpPr>
            <p:spPr>
              <a:xfrm flipH="1" flipV="1">
                <a:off x="5833656" y="2891920"/>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sp>
            <p:nvSpPr>
              <p:cNvPr id="65" name="矩形 12"/>
              <p:cNvSpPr/>
              <p:nvPr/>
            </p:nvSpPr>
            <p:spPr>
              <a:xfrm rot="16200000" flipH="1" flipV="1">
                <a:off x="5833656" y="2892830"/>
                <a:ext cx="476397" cy="476397"/>
              </a:xfrm>
              <a:prstGeom prst="r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sp>
            <p:nvSpPr>
              <p:cNvPr id="66" name="文本框 44"/>
              <p:cNvSpPr txBox="1"/>
              <p:nvPr/>
            </p:nvSpPr>
            <p:spPr>
              <a:xfrm>
                <a:off x="6592265" y="2300355"/>
                <a:ext cx="1703217" cy="5629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 lastClr="F5F5F5"/>
                    </a:solidFill>
                    <a:effectLst/>
                    <a:uLnTx/>
                    <a:uFillTx/>
                    <a:latin typeface="华康俪金黑W8(P)" panose="020B0800000000000000" pitchFamily="34" charset="-122"/>
                    <a:ea typeface="华康俪金黑W8(P)" panose="020B0800000000000000" pitchFamily="34" charset="-122"/>
                  </a:rPr>
                  <a:t>奋斗目标</a:t>
                </a:r>
                <a:endParaRPr kumimoji="0" lang="zh-CN" altLang="en-US" sz="2000" b="0" i="0" u="none" strike="noStrike" kern="0" cap="none" spc="0" normalizeH="0" baseline="0" noProof="0" dirty="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grpSp>
      </p:grpSp>
      <p:grpSp>
        <p:nvGrpSpPr>
          <p:cNvPr id="10" name="组合 66"/>
          <p:cNvGrpSpPr/>
          <p:nvPr/>
        </p:nvGrpSpPr>
        <p:grpSpPr>
          <a:xfrm>
            <a:off x="6229086" y="1318419"/>
            <a:ext cx="2257625" cy="1204067"/>
            <a:chOff x="8374792" y="1197876"/>
            <a:chExt cx="3176332" cy="1694045"/>
          </a:xfrm>
        </p:grpSpPr>
        <p:sp>
          <p:nvSpPr>
            <p:cNvPr id="68" name="流程图: 数据 67"/>
            <p:cNvSpPr/>
            <p:nvPr/>
          </p:nvSpPr>
          <p:spPr>
            <a:xfrm>
              <a:off x="8374792" y="1197876"/>
              <a:ext cx="3176332" cy="635267"/>
            </a:xfrm>
            <a:prstGeom prst="flowChartInputOutpu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sp>
          <p:nvSpPr>
            <p:cNvPr id="69" name="矩形 12"/>
            <p:cNvSpPr/>
            <p:nvPr/>
          </p:nvSpPr>
          <p:spPr>
            <a:xfrm flipH="1" flipV="1">
              <a:off x="8374792" y="1833143"/>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sp>
          <p:nvSpPr>
            <p:cNvPr id="70" name="矩形 12"/>
            <p:cNvSpPr/>
            <p:nvPr/>
          </p:nvSpPr>
          <p:spPr>
            <a:xfrm rot="16200000" flipH="1" flipV="1">
              <a:off x="8374792" y="1833143"/>
              <a:ext cx="476397" cy="476397"/>
            </a:xfrm>
            <a:prstGeom prst="r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sp>
          <p:nvSpPr>
            <p:cNvPr id="71" name="文本框 45"/>
            <p:cNvSpPr txBox="1"/>
            <p:nvPr/>
          </p:nvSpPr>
          <p:spPr>
            <a:xfrm>
              <a:off x="9475328" y="1265460"/>
              <a:ext cx="981516" cy="5629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 lastClr="F5F5F5"/>
                  </a:solidFill>
                  <a:effectLst/>
                  <a:uLnTx/>
                  <a:uFillTx/>
                  <a:latin typeface="华康俪金黑W8(P)" panose="020B0800000000000000" pitchFamily="34" charset="-122"/>
                  <a:ea typeface="华康俪金黑W8(P)" panose="020B0800000000000000" pitchFamily="34" charset="-122"/>
                </a:rPr>
                <a:t>宗旨</a:t>
              </a:r>
              <a:endParaRPr kumimoji="0" lang="zh-CN" altLang="en-US" sz="2000" b="0" i="0" u="none" strike="noStrike" kern="0" cap="none" spc="0" normalizeH="0" baseline="0" noProof="0" dirty="0">
                <a:ln>
                  <a:noFill/>
                </a:ln>
                <a:solidFill>
                  <a:sysClr val="window" lastClr="F5F5F5"/>
                </a:solidFill>
                <a:effectLst/>
                <a:uLnTx/>
                <a:uFillTx/>
                <a:latin typeface="华康俪金黑W8(P)" panose="020B0800000000000000" pitchFamily="34" charset="-122"/>
                <a:ea typeface="华康俪金黑W8(P)" panose="020B0800000000000000" pitchFamily="34" charset="-122"/>
              </a:endParaRPr>
            </a:p>
          </p:txBody>
        </p:sp>
      </p:grpSp>
      <p:sp>
        <p:nvSpPr>
          <p:cNvPr id="72" name="文本框 46"/>
          <p:cNvSpPr txBox="1"/>
          <p:nvPr/>
        </p:nvSpPr>
        <p:spPr>
          <a:xfrm>
            <a:off x="767135" y="4042824"/>
            <a:ext cx="2096965" cy="923328"/>
          </a:xfrm>
          <a:prstGeom prst="rect">
            <a:avLst/>
          </a:prstGeom>
          <a:noFill/>
        </p:spPr>
        <p:txBody>
          <a:bodyPr wrap="square" lIns="91436" tIns="45719" rIns="91436" bIns="45719" rtlCol="0">
            <a:spAutoFit/>
          </a:bodyPr>
          <a:lstStyle/>
          <a:p>
            <a:pPr>
              <a:lnSpc>
                <a:spcPct val="150000"/>
              </a:lnSpc>
            </a:pPr>
            <a:r>
              <a:rPr lang="zh-CN" altLang="zh-CN" b="1" dirty="0">
                <a:latin typeface="汉仪文黑-65W" panose="00020600040101010101" pitchFamily="18" charset="-122"/>
                <a:ea typeface="汉仪文黑-65W" panose="00020600040101010101" pitchFamily="18" charset="-122"/>
              </a:rPr>
              <a:t>中国共产党以马克思主义理论为指导</a:t>
            </a:r>
            <a:endParaRPr lang="zh-CN" altLang="en-US" dirty="0">
              <a:latin typeface="汉仪文黑-65W" panose="00020600040101010101" pitchFamily="18" charset="-122"/>
              <a:ea typeface="汉仪文黑-65W" panose="00020600040101010101" pitchFamily="18" charset="-122"/>
            </a:endParaRPr>
          </a:p>
        </p:txBody>
      </p:sp>
      <p:sp>
        <p:nvSpPr>
          <p:cNvPr id="73" name="文本框 47"/>
          <p:cNvSpPr txBox="1"/>
          <p:nvPr/>
        </p:nvSpPr>
        <p:spPr>
          <a:xfrm>
            <a:off x="2971266" y="3259770"/>
            <a:ext cx="2298610" cy="1338826"/>
          </a:xfrm>
          <a:prstGeom prst="rect">
            <a:avLst/>
          </a:prstGeom>
          <a:noFill/>
        </p:spPr>
        <p:txBody>
          <a:bodyPr wrap="square" lIns="91436" tIns="45719" rIns="91436" bIns="45719" rtlCol="0">
            <a:spAutoFit/>
          </a:bodyPr>
          <a:lstStyle/>
          <a:p>
            <a:pPr algn="ctr">
              <a:lnSpc>
                <a:spcPct val="150000"/>
              </a:lnSpc>
            </a:pPr>
            <a:r>
              <a:rPr lang="zh-CN" altLang="zh-CN" b="1" dirty="0">
                <a:latin typeface="汉仪文黑-65W" panose="00020600040101010101" pitchFamily="18" charset="-122"/>
                <a:ea typeface="汉仪文黑-65W" panose="00020600040101010101" pitchFamily="18" charset="-122"/>
              </a:rPr>
              <a:t>人类社会的最终发展</a:t>
            </a:r>
            <a:r>
              <a:rPr lang="zh-CN" altLang="zh-CN" b="1" dirty="0" smtClean="0">
                <a:latin typeface="汉仪文黑-65W" panose="00020600040101010101" pitchFamily="18" charset="-122"/>
                <a:ea typeface="汉仪文黑-65W" panose="00020600040101010101" pitchFamily="18" charset="-122"/>
              </a:rPr>
              <a:t>方向</a:t>
            </a:r>
            <a:r>
              <a:rPr lang="zh-CN" altLang="zh-CN" b="1" dirty="0">
                <a:latin typeface="汉仪文黑-65W" panose="00020600040101010101" pitchFamily="18" charset="-122"/>
                <a:ea typeface="汉仪文黑-65W" panose="00020600040101010101" pitchFamily="18" charset="-122"/>
              </a:rPr>
              <a:t>是</a:t>
            </a:r>
            <a:r>
              <a:rPr lang="zh-CN" altLang="zh-CN" b="1" dirty="0" smtClean="0">
                <a:latin typeface="汉仪文黑-65W" panose="00020600040101010101" pitchFamily="18" charset="-122"/>
                <a:ea typeface="汉仪文黑-65W" panose="00020600040101010101" pitchFamily="18" charset="-122"/>
              </a:rPr>
              <a:t>共产主义</a:t>
            </a:r>
            <a:r>
              <a:rPr lang="zh-CN" altLang="en-US" b="1" dirty="0" smtClean="0">
                <a:latin typeface="汉仪文黑-65W" panose="00020600040101010101" pitchFamily="18" charset="-122"/>
                <a:ea typeface="汉仪文黑-65W" panose="00020600040101010101" pitchFamily="18" charset="-122"/>
              </a:rPr>
              <a:t>，</a:t>
            </a:r>
            <a:r>
              <a:rPr lang="zh-CN" altLang="zh-CN" b="1" dirty="0">
                <a:latin typeface="汉仪文黑-65W" panose="00020600040101010101" pitchFamily="18" charset="-122"/>
                <a:ea typeface="汉仪文黑-65W" panose="00020600040101010101" pitchFamily="18" charset="-122"/>
              </a:rPr>
              <a:t>不以人的意志为转移</a:t>
            </a:r>
            <a:endParaRPr lang="zh-CN" altLang="en-US" dirty="0">
              <a:latin typeface="汉仪文黑-65W" panose="00020600040101010101" pitchFamily="18" charset="-122"/>
              <a:ea typeface="汉仪文黑-65W" panose="00020600040101010101" pitchFamily="18" charset="-122"/>
            </a:endParaRPr>
          </a:p>
        </p:txBody>
      </p:sp>
      <p:sp>
        <p:nvSpPr>
          <p:cNvPr id="74" name="文本框 48"/>
          <p:cNvSpPr txBox="1"/>
          <p:nvPr/>
        </p:nvSpPr>
        <p:spPr>
          <a:xfrm>
            <a:off x="4662243" y="2446925"/>
            <a:ext cx="1658266" cy="888703"/>
          </a:xfrm>
          <a:prstGeom prst="rect">
            <a:avLst/>
          </a:prstGeom>
          <a:noFill/>
        </p:spPr>
        <p:txBody>
          <a:bodyPr wrap="square" lIns="91436" tIns="45719" rIns="91436" bIns="45719" rtlCol="0">
            <a:spAutoFit/>
          </a:bodyPr>
          <a:lstStyle/>
          <a:p>
            <a:pPr algn="ctr">
              <a:lnSpc>
                <a:spcPct val="150000"/>
              </a:lnSpc>
            </a:pPr>
            <a:r>
              <a:rPr lang="zh-CN" altLang="en-US" b="1" dirty="0" smtClean="0">
                <a:latin typeface="汉仪文黑-65W" panose="00020600040101010101" pitchFamily="18" charset="-122"/>
                <a:ea typeface="汉仪文黑-65W" panose="00020600040101010101" pitchFamily="18" charset="-122"/>
              </a:rPr>
              <a:t>实现</a:t>
            </a:r>
            <a:endParaRPr lang="en-US" altLang="zh-CN" b="1" dirty="0" smtClean="0">
              <a:latin typeface="汉仪文黑-65W" panose="00020600040101010101" pitchFamily="18" charset="-122"/>
              <a:ea typeface="汉仪文黑-65W" panose="00020600040101010101" pitchFamily="18" charset="-122"/>
            </a:endParaRPr>
          </a:p>
          <a:p>
            <a:pPr algn="ctr">
              <a:lnSpc>
                <a:spcPct val="150000"/>
              </a:lnSpc>
            </a:pPr>
            <a:r>
              <a:rPr lang="zh-CN" altLang="en-US" b="1" dirty="0" smtClean="0">
                <a:latin typeface="汉仪文黑-65W" panose="00020600040101010101" pitchFamily="18" charset="-122"/>
                <a:ea typeface="汉仪文黑-65W" panose="00020600040101010101" pitchFamily="18" charset="-122"/>
              </a:rPr>
              <a:t>共产主义</a:t>
            </a:r>
            <a:endParaRPr lang="zh-CN" altLang="en-US" dirty="0">
              <a:latin typeface="汉仪文黑-65W" panose="00020600040101010101" pitchFamily="18" charset="-122"/>
              <a:ea typeface="汉仪文黑-65W" panose="00020600040101010101" pitchFamily="18" charset="-122"/>
            </a:endParaRPr>
          </a:p>
        </p:txBody>
      </p:sp>
      <p:sp>
        <p:nvSpPr>
          <p:cNvPr id="75" name="文本框 49"/>
          <p:cNvSpPr txBox="1"/>
          <p:nvPr/>
        </p:nvSpPr>
        <p:spPr>
          <a:xfrm>
            <a:off x="6306943" y="1769107"/>
            <a:ext cx="2096965" cy="923328"/>
          </a:xfrm>
          <a:prstGeom prst="rect">
            <a:avLst/>
          </a:prstGeom>
          <a:noFill/>
        </p:spPr>
        <p:txBody>
          <a:bodyPr wrap="square" lIns="91436" tIns="45719" rIns="91436" bIns="45719" rtlCol="0">
            <a:spAutoFit/>
          </a:bodyPr>
          <a:lstStyle/>
          <a:p>
            <a:pPr algn="ctr">
              <a:lnSpc>
                <a:spcPct val="150000"/>
              </a:lnSpc>
            </a:pPr>
            <a:r>
              <a:rPr lang="zh-CN" altLang="zh-CN" b="1" dirty="0" smtClean="0">
                <a:latin typeface="汉仪文黑-65W" panose="00020600040101010101" pitchFamily="18" charset="-122"/>
                <a:ea typeface="汉仪文黑-65W" panose="00020600040101010101" pitchFamily="18" charset="-122"/>
              </a:rPr>
              <a:t>全心全意</a:t>
            </a:r>
            <a:endParaRPr lang="en-US" altLang="zh-CN" b="1" dirty="0" smtClean="0">
              <a:latin typeface="汉仪文黑-65W" panose="00020600040101010101" pitchFamily="18" charset="-122"/>
              <a:ea typeface="汉仪文黑-65W" panose="00020600040101010101" pitchFamily="18" charset="-122"/>
            </a:endParaRPr>
          </a:p>
          <a:p>
            <a:pPr algn="ctr">
              <a:lnSpc>
                <a:spcPct val="150000"/>
              </a:lnSpc>
            </a:pPr>
            <a:r>
              <a:rPr lang="zh-CN" altLang="zh-CN" b="1" dirty="0" smtClean="0">
                <a:latin typeface="汉仪文黑-65W" panose="00020600040101010101" pitchFamily="18" charset="-122"/>
                <a:ea typeface="汉仪文黑-65W" panose="00020600040101010101" pitchFamily="18" charset="-122"/>
              </a:rPr>
              <a:t>为人民服务</a:t>
            </a:r>
            <a:endParaRPr lang="zh-CN" altLang="en-US" dirty="0">
              <a:latin typeface="汉仪文黑-65W" panose="00020600040101010101" pitchFamily="18" charset="-122"/>
              <a:ea typeface="汉仪文黑-65W" panose="00020600040101010101" pitchFamily="18" charset="-122"/>
            </a:endParaRPr>
          </a:p>
        </p:txBody>
      </p:sp>
      <p:sp>
        <p:nvSpPr>
          <p:cNvPr id="37" name="文本框 36"/>
          <p:cNvSpPr txBox="1"/>
          <p:nvPr/>
        </p:nvSpPr>
        <p:spPr>
          <a:xfrm>
            <a:off x="611560" y="121196"/>
            <a:ext cx="5688632" cy="369332"/>
          </a:xfrm>
          <a:prstGeom prst="rect">
            <a:avLst/>
          </a:prstGeom>
          <a:noFill/>
        </p:spPr>
        <p:txBody>
          <a:bodyPr wrap="square" rtlCol="0">
            <a:spAutoFit/>
          </a:bodyPr>
          <a:lstStyle/>
          <a:p>
            <a:r>
              <a:rPr lang="zh-CN" altLang="en-US" dirty="0">
                <a:latin typeface="华康俪金黑W8(P)" panose="020B0800000000000000" pitchFamily="34" charset="-122"/>
                <a:ea typeface="华康俪金黑W8(P)" panose="020B0800000000000000" pitchFamily="34" charset="-122"/>
              </a:rPr>
              <a:t>一、新形势下加强和规范党内政治生活的重大</a:t>
            </a:r>
            <a:r>
              <a:rPr lang="zh-CN" altLang="en-US" dirty="0" smtClean="0">
                <a:latin typeface="华康俪金黑W8(P)" panose="020B0800000000000000" pitchFamily="34" charset="-122"/>
                <a:ea typeface="华康俪金黑W8(P)" panose="020B0800000000000000" pitchFamily="34" charset="-122"/>
              </a:rPr>
              <a:t>意义</a:t>
            </a:r>
            <a:endParaRPr lang="zh-CN" altLang="en-US" dirty="0">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672609047"/>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75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ppt_x"/>
                                          </p:val>
                                        </p:tav>
                                        <p:tav tm="100000">
                                          <p:val>
                                            <p:strVal val="#ppt_x"/>
                                          </p:val>
                                        </p:tav>
                                      </p:tavLst>
                                    </p:anim>
                                    <p:anim calcmode="lin" valueType="num">
                                      <p:cBhvr additive="base">
                                        <p:cTn id="36" dur="500" fill="hold"/>
                                        <p:tgtEl>
                                          <p:spTgt spid="75"/>
                                        </p:tgtEl>
                                        <p:attrNameLst>
                                          <p:attrName>ppt_y</p:attrName>
                                        </p:attrNameLst>
                                      </p:cBhvr>
                                      <p:tavLst>
                                        <p:tav tm="0">
                                          <p:val>
                                            <p:strVal val="1+#ppt_h/2"/>
                                          </p:val>
                                        </p:tav>
                                        <p:tav tm="100000">
                                          <p:val>
                                            <p:strVal val="#ppt_y"/>
                                          </p:val>
                                        </p:tav>
                                      </p:tavLst>
                                    </p:anim>
                                  </p:childTnLst>
                                </p:cTn>
                              </p:par>
                            </p:childTnLst>
                          </p:cTn>
                        </p:par>
                        <p:par>
                          <p:cTn id="37" fill="hold">
                            <p:stCondLst>
                              <p:cond delay="3250"/>
                            </p:stCondLst>
                            <p:childTnLst>
                              <p:par>
                                <p:cTn id="38" presetID="42" presetClass="entr" presetSubtype="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1000"/>
                                        <p:tgtEl>
                                          <p:spTgt spid="55"/>
                                        </p:tgtEl>
                                      </p:cBhvr>
                                    </p:animEffect>
                                    <p:anim calcmode="lin" valueType="num">
                                      <p:cBhvr>
                                        <p:cTn id="41" dur="1000" fill="hold"/>
                                        <p:tgtEl>
                                          <p:spTgt spid="55"/>
                                        </p:tgtEl>
                                        <p:attrNameLst>
                                          <p:attrName>ppt_x</p:attrName>
                                        </p:attrNameLst>
                                      </p:cBhvr>
                                      <p:tavLst>
                                        <p:tav tm="0">
                                          <p:val>
                                            <p:strVal val="#ppt_x"/>
                                          </p:val>
                                        </p:tav>
                                        <p:tav tm="100000">
                                          <p:val>
                                            <p:strVal val="#ppt_x"/>
                                          </p:val>
                                        </p:tav>
                                      </p:tavLst>
                                    </p:anim>
                                    <p:anim calcmode="lin" valueType="num">
                                      <p:cBhvr>
                                        <p:cTn id="42" dur="1000" fill="hold"/>
                                        <p:tgtEl>
                                          <p:spTgt spid="55"/>
                                        </p:tgtEl>
                                        <p:attrNameLst>
                                          <p:attrName>ppt_y</p:attrName>
                                        </p:attrNameLst>
                                      </p:cBhvr>
                                      <p:tavLst>
                                        <p:tav tm="0">
                                          <p:val>
                                            <p:strVal val="#ppt_y+.1"/>
                                          </p:val>
                                        </p:tav>
                                        <p:tav tm="100000">
                                          <p:val>
                                            <p:strVal val="#ppt_y"/>
                                          </p:val>
                                        </p:tav>
                                      </p:tavLst>
                                    </p:anim>
                                  </p:childTnLst>
                                </p:cTn>
                              </p:par>
                            </p:childTnLst>
                          </p:cTn>
                        </p:par>
                        <p:par>
                          <p:cTn id="43" fill="hold">
                            <p:stCondLst>
                              <p:cond delay="4250"/>
                            </p:stCondLst>
                            <p:childTnLst>
                              <p:par>
                                <p:cTn id="44" presetID="2" presetClass="entr" presetSubtype="2"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1+#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25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1+#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50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2" grpId="0"/>
      <p:bldP spid="73" grpId="0"/>
      <p:bldP spid="74" grpId="0"/>
      <p:bldP spid="7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2"/>
</p:tagLst>
</file>

<file path=ppt/tags/tag10.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文本框 5"/>
</p:tagLst>
</file>

<file path=ppt/tags/tag100.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0"/>
</p:tagLst>
</file>

<file path=ppt/tags/tag101.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1"/>
</p:tagLst>
</file>

<file path=ppt/tags/tag102.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2"/>
</p:tagLst>
</file>

<file path=ppt/tags/tag103.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3"/>
</p:tagLst>
</file>

<file path=ppt/tags/tag104.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4"/>
</p:tagLst>
</file>

<file path=ppt/tags/tag105.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5"/>
</p:tagLst>
</file>

<file path=ppt/tags/tag106.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6"/>
</p:tagLst>
</file>

<file path=ppt/tags/tag107.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7"/>
</p:tagLst>
</file>

<file path=ppt/tags/tag108.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Straight Connector 13"/>
</p:tagLst>
</file>

<file path=ppt/tags/tag109.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文本框 16"/>
</p:tagLst>
</file>

<file path=ppt/tags/tag11.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Freeform 4"/>
</p:tagLst>
</file>

<file path=ppt/tags/tag110.xml><?xml version="1.0" encoding="utf-8"?>
<p:tagLst xmlns:a="http://schemas.openxmlformats.org/drawingml/2006/main" xmlns:r="http://schemas.openxmlformats.org/officeDocument/2006/relationships" xmlns:p="http://schemas.openxmlformats.org/presentationml/2006/main">
  <p:tag name="MH" val="20161102142039"/>
  <p:tag name="MH_LIBRARY" val="GRAPHIC"/>
  <p:tag name="MH_TYPE" val="Other"/>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61102142039"/>
  <p:tag name="MH_LIBRARY" val="GRAPHIC"/>
  <p:tag name="MH_TYPE" val="Text"/>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61102142039"/>
  <p:tag name="MH_LIBRARY" val="GRAPHIC"/>
  <p:tag name="MH_TYPE" val="Text"/>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2"/>
</p:tagLst>
</file>

<file path=ppt/tags/tag114.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3"/>
</p:tagLst>
</file>

<file path=ppt/tags/tag115.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4"/>
</p:tagLst>
</file>

<file path=ppt/tags/tag116.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5"/>
</p:tagLst>
</file>

<file path=ppt/tags/tag117.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6"/>
</p:tagLst>
</file>

<file path=ppt/tags/tag118.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7"/>
</p:tagLst>
</file>

<file path=ppt/tags/tag119.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8"/>
</p:tagLst>
</file>

<file path=ppt/tags/tag12.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文本框 5"/>
</p:tagLst>
</file>

<file path=ppt/tags/tag120.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9"/>
</p:tagLst>
</file>

<file path=ppt/tags/tag121.xml><?xml version="1.0" encoding="utf-8"?>
<p:tagLst xmlns:a="http://schemas.openxmlformats.org/drawingml/2006/main" xmlns:r="http://schemas.openxmlformats.org/officeDocument/2006/relationships" xmlns:p="http://schemas.openxmlformats.org/presentationml/2006/main">
  <p:tag name="MH" val="20161101191344"/>
  <p:tag name="MH_LIBRARY" val="GRAPHIC"/>
  <p:tag name="MH_TYPE" val="SubTitle"/>
  <p:tag name="MH_ORDER" val="1"/>
</p:tagLst>
</file>

<file path=ppt/tags/tag122.xml><?xml version="1.0" encoding="utf-8"?>
<p:tagLst xmlns:a="http://schemas.openxmlformats.org/drawingml/2006/main" xmlns:r="http://schemas.openxmlformats.org/officeDocument/2006/relationships" xmlns:p="http://schemas.openxmlformats.org/presentationml/2006/main">
  <p:tag name="MH" val="20161101191344"/>
  <p:tag name="MH_LIBRARY" val="GRAPHIC"/>
  <p:tag name="MH_TYPE" val="SubTitle"/>
  <p:tag name="MH_ORDER" val="2"/>
</p:tagLst>
</file>

<file path=ppt/tags/tag123.xml><?xml version="1.0" encoding="utf-8"?>
<p:tagLst xmlns:a="http://schemas.openxmlformats.org/drawingml/2006/main" xmlns:r="http://schemas.openxmlformats.org/officeDocument/2006/relationships" xmlns:p="http://schemas.openxmlformats.org/presentationml/2006/main">
  <p:tag name="MH" val="20161101191344"/>
  <p:tag name="MH_LIBRARY" val="GRAPHIC"/>
  <p:tag name="MH_TYPE" val="Title"/>
  <p:tag name="MH_ORDER" val="1"/>
</p:tagLst>
</file>

<file path=ppt/tags/tag124.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Other"/>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Other"/>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SubTitle"/>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Other"/>
  <p:tag name="MH_ORDER" val="3"/>
</p:tagLst>
</file>

<file path=ppt/tags/tag128.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Other"/>
  <p:tag name="MH_ORDER" val="4"/>
</p:tagLst>
</file>

<file path=ppt/tags/tag129.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1102102055"/>
  <p:tag name="MH_LIBRARY" val="GRAPHIC"/>
  <p:tag name="MH_TYPE" val="Other"/>
  <p:tag name="MH_ORDER" val="3"/>
</p:tagLst>
</file>

<file path=ppt/tags/tag130.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Other"/>
  <p:tag name="MH_ORDER" val="5"/>
</p:tagLst>
</file>

<file path=ppt/tags/tag131.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Other"/>
  <p:tag name="MH_ORDER" val="6"/>
</p:tagLst>
</file>

<file path=ppt/tags/tag132.xml><?xml version="1.0" encoding="utf-8"?>
<p:tagLst xmlns:a="http://schemas.openxmlformats.org/drawingml/2006/main" xmlns:r="http://schemas.openxmlformats.org/officeDocument/2006/relationships" xmlns:p="http://schemas.openxmlformats.org/presentationml/2006/main">
  <p:tag name="MH" val="20161101194730"/>
  <p:tag name="MH_LIBRARY" val="GRAPHIC"/>
  <p:tag name="MH_TYPE" val="SubTitle"/>
  <p:tag name="MH_ORDER" val="3"/>
</p:tagLst>
</file>

<file path=ppt/tags/tag133.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2"/>
</p:tagLst>
</file>

<file path=ppt/tags/tag134.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3"/>
</p:tagLst>
</file>

<file path=ppt/tags/tag135.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4"/>
</p:tagLst>
</file>

<file path=ppt/tags/tag136.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5"/>
</p:tagLst>
</file>

<file path=ppt/tags/tag137.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6"/>
</p:tagLst>
</file>

<file path=ppt/tags/tag138.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7"/>
</p:tagLst>
</file>

<file path=ppt/tags/tag139.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8"/>
</p:tagLst>
</file>

<file path=ppt/tags/tag14.xml><?xml version="1.0" encoding="utf-8"?>
<p:tagLst xmlns:a="http://schemas.openxmlformats.org/drawingml/2006/main" xmlns:r="http://schemas.openxmlformats.org/officeDocument/2006/relationships" xmlns:p="http://schemas.openxmlformats.org/presentationml/2006/main">
  <p:tag name="MH" val="20161102102055"/>
  <p:tag name="MH_LIBRARY" val="GRAPHIC"/>
  <p:tag name="MH_TYPE" val="Other"/>
  <p:tag name="MH_ORDER" val="4"/>
</p:tagLst>
</file>

<file path=ppt/tags/tag140.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9"/>
</p:tagLst>
</file>

<file path=ppt/tags/tag141.xml><?xml version="1.0" encoding="utf-8"?>
<p:tagLst xmlns:a="http://schemas.openxmlformats.org/drawingml/2006/main" xmlns:r="http://schemas.openxmlformats.org/officeDocument/2006/relationships" xmlns:p="http://schemas.openxmlformats.org/presentationml/2006/main">
  <p:tag name="MH" val="20161101194928"/>
  <p:tag name="MH_LIBRARY" val="GRAPHIC"/>
  <p:tag name="MH_TYPE" val="Desc"/>
  <p:tag name="MH_ORDER" val="1"/>
</p:tagLst>
</file>

<file path=ppt/tags/tag142.xml><?xml version="1.0" encoding="utf-8"?>
<p:tagLst xmlns:a="http://schemas.openxmlformats.org/drawingml/2006/main" xmlns:r="http://schemas.openxmlformats.org/officeDocument/2006/relationships" xmlns:p="http://schemas.openxmlformats.org/presentationml/2006/main">
  <p:tag name="MH" val="20161101194250"/>
  <p:tag name="MH_LIBRARY" val="GRAPHIC"/>
  <p:tag name="MH_TYPE" val="Other"/>
  <p:tag name="MH_ORDER" val="1"/>
</p:tagLst>
</file>

<file path=ppt/tags/tag143.xml><?xml version="1.0" encoding="utf-8"?>
<p:tagLst xmlns:a="http://schemas.openxmlformats.org/drawingml/2006/main" xmlns:r="http://schemas.openxmlformats.org/officeDocument/2006/relationships" xmlns:p="http://schemas.openxmlformats.org/presentationml/2006/main">
  <p:tag name="MH" val="20161101194250"/>
  <p:tag name="MH_LIBRARY" val="GRAPHIC"/>
  <p:tag name="MH_TYPE" val="Other"/>
  <p:tag name="MH_ORDER" val="2"/>
</p:tagLst>
</file>

<file path=ppt/tags/tag144.xml><?xml version="1.0" encoding="utf-8"?>
<p:tagLst xmlns:a="http://schemas.openxmlformats.org/drawingml/2006/main" xmlns:r="http://schemas.openxmlformats.org/officeDocument/2006/relationships" xmlns:p="http://schemas.openxmlformats.org/presentationml/2006/main">
  <p:tag name="MH" val="20161101194250"/>
  <p:tag name="MH_LIBRARY" val="GRAPHIC"/>
  <p:tag name="MH_TYPE" val="Text"/>
  <p:tag name="MH_ORDER" val="1"/>
</p:tagLst>
</file>

<file path=ppt/tags/tag145.xml><?xml version="1.0" encoding="utf-8"?>
<p:tagLst xmlns:a="http://schemas.openxmlformats.org/drawingml/2006/main" xmlns:r="http://schemas.openxmlformats.org/officeDocument/2006/relationships" xmlns:p="http://schemas.openxmlformats.org/presentationml/2006/main">
  <p:tag name="MH" val="20161101195427"/>
  <p:tag name="MH_LIBRARY" val="GRAPHIC"/>
  <p:tag name="MH_TYPE" val="Text"/>
  <p:tag name="MH_ORDER" val="1"/>
</p:tagLst>
</file>

<file path=ppt/tags/tag146.xml><?xml version="1.0" encoding="utf-8"?>
<p:tagLst xmlns:a="http://schemas.openxmlformats.org/drawingml/2006/main" xmlns:r="http://schemas.openxmlformats.org/officeDocument/2006/relationships" xmlns:p="http://schemas.openxmlformats.org/presentationml/2006/main">
  <p:tag name="MH" val="20161101195427"/>
  <p:tag name="MH_LIBRARY" val="GRAPHIC"/>
  <p:tag name="MH_TYPE" val="SubTitle"/>
  <p:tag name="MH_ORDER" val="1"/>
</p:tagLst>
</file>

<file path=ppt/tags/tag147.xml><?xml version="1.0" encoding="utf-8"?>
<p:tagLst xmlns:a="http://schemas.openxmlformats.org/drawingml/2006/main" xmlns:r="http://schemas.openxmlformats.org/officeDocument/2006/relationships" xmlns:p="http://schemas.openxmlformats.org/presentationml/2006/main">
  <p:tag name="MH" val="20161101195427"/>
  <p:tag name="MH_LIBRARY" val="GRAPHIC"/>
  <p:tag name="MH_TYPE" val="Text"/>
  <p:tag name="MH_ORDER" val="1"/>
</p:tagLst>
</file>

<file path=ppt/tags/tag148.xml><?xml version="1.0" encoding="utf-8"?>
<p:tagLst xmlns:a="http://schemas.openxmlformats.org/drawingml/2006/main" xmlns:r="http://schemas.openxmlformats.org/officeDocument/2006/relationships" xmlns:p="http://schemas.openxmlformats.org/presentationml/2006/main">
  <p:tag name="MH" val="20161101195427"/>
  <p:tag name="MH_LIBRARY" val="GRAPHIC"/>
  <p:tag name="MH_TYPE" val="SubTitle"/>
  <p:tag name="MH_ORDER" val="1"/>
</p:tagLst>
</file>

<file path=ppt/tags/tag149.xml><?xml version="1.0" encoding="utf-8"?>
<p:tagLst xmlns:a="http://schemas.openxmlformats.org/drawingml/2006/main" xmlns:r="http://schemas.openxmlformats.org/officeDocument/2006/relationships" xmlns:p="http://schemas.openxmlformats.org/presentationml/2006/main">
  <p:tag name="MH" val="20161101195427"/>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102102055"/>
  <p:tag name="MH_LIBRARY" val="GRAPHIC"/>
  <p:tag name="MH_TYPE" val="Other"/>
  <p:tag name="MH_ORDER" val="6"/>
</p:tagLst>
</file>

<file path=ppt/tags/tag150.xml><?xml version="1.0" encoding="utf-8"?>
<p:tagLst xmlns:a="http://schemas.openxmlformats.org/drawingml/2006/main" xmlns:r="http://schemas.openxmlformats.org/officeDocument/2006/relationships" xmlns:p="http://schemas.openxmlformats.org/presentationml/2006/main">
  <p:tag name="MH" val="20161101195427"/>
  <p:tag name="MH_LIBRARY" val="GRAPHIC"/>
  <p:tag name="MH_TYPE" val="SubTitle"/>
  <p:tag name="MH_ORDER" val="1"/>
</p:tagLst>
</file>

<file path=ppt/tags/tag151.xml><?xml version="1.0" encoding="utf-8"?>
<p:tagLst xmlns:a="http://schemas.openxmlformats.org/drawingml/2006/main" xmlns:r="http://schemas.openxmlformats.org/officeDocument/2006/relationships" xmlns:p="http://schemas.openxmlformats.org/presentationml/2006/main">
  <p:tag name="MH" val="20161101195427"/>
  <p:tag name="MH_LIBRARY" val="GRAPHIC"/>
  <p:tag name="MH_TYPE" val="Text"/>
  <p:tag name="MH_ORDER" val="1"/>
</p:tagLst>
</file>

<file path=ppt/tags/tag152.xml><?xml version="1.0" encoding="utf-8"?>
<p:tagLst xmlns:a="http://schemas.openxmlformats.org/drawingml/2006/main" xmlns:r="http://schemas.openxmlformats.org/officeDocument/2006/relationships" xmlns:p="http://schemas.openxmlformats.org/presentationml/2006/main">
  <p:tag name="MH" val="20161101195427"/>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102102055"/>
  <p:tag name="MH_LIBRARY" val="GRAPHIC"/>
  <p:tag name="MH_TYPE" val="Other"/>
  <p:tag name="MH_ORDER" val="7"/>
</p:tagLst>
</file>

<file path=ppt/tags/tag17.xml><?xml version="1.0" encoding="utf-8"?>
<p:tagLst xmlns:a="http://schemas.openxmlformats.org/drawingml/2006/main" xmlns:r="http://schemas.openxmlformats.org/officeDocument/2006/relationships" xmlns:p="http://schemas.openxmlformats.org/presentationml/2006/main">
  <p:tag name="MH" val="20161102102055"/>
  <p:tag name="MH_LIBRARY" val="GRAPHIC"/>
  <p:tag name="MH_TYPE" val="Other"/>
  <p:tag name="MH_ORDER" val="8"/>
</p:tagLst>
</file>

<file path=ppt/tags/tag18.xml><?xml version="1.0" encoding="utf-8"?>
<p:tagLst xmlns:a="http://schemas.openxmlformats.org/drawingml/2006/main" xmlns:r="http://schemas.openxmlformats.org/officeDocument/2006/relationships" xmlns:p="http://schemas.openxmlformats.org/presentationml/2006/main">
  <p:tag name="MH" val="20161102102055"/>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 val="20161102102055"/>
  <p:tag name="MH_LIBRARY" val="GRAPHIC"/>
  <p:tag name="MH_TYPE" val="Other"/>
  <p:tag name="MH_ORDER" val="12"/>
</p:tagLst>
</file>

<file path=ppt/tags/tag2.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3"/>
</p:tagLst>
</file>

<file path=ppt/tags/tag20.xml><?xml version="1.0" encoding="utf-8"?>
<p:tagLst xmlns:a="http://schemas.openxmlformats.org/drawingml/2006/main" xmlns:r="http://schemas.openxmlformats.org/officeDocument/2006/relationships" xmlns:p="http://schemas.openxmlformats.org/presentationml/2006/main">
  <p:tag name="MH" val="20161102102055"/>
  <p:tag name="MH_LIBRARY" val="GRAPHIC"/>
  <p:tag name="MH_TYPE" val="Other"/>
  <p:tag name="MH_ORDER" val="13"/>
</p:tagLst>
</file>

<file path=ppt/tags/tag21.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Freeform 4"/>
</p:tagLst>
</file>

<file path=ppt/tags/tag22.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文本框 5"/>
</p:tagLst>
</file>

<file path=ppt/tags/tag23.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Freeform 4"/>
</p:tagLst>
</file>

<file path=ppt/tags/tag24.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文本框 5"/>
</p:tagLst>
</file>

<file path=ppt/tags/tag25.xml><?xml version="1.0" encoding="utf-8"?>
<p:tagLst xmlns:a="http://schemas.openxmlformats.org/drawingml/2006/main" xmlns:r="http://schemas.openxmlformats.org/officeDocument/2006/relationships" xmlns:p="http://schemas.openxmlformats.org/presentationml/2006/main">
  <p:tag name="MH" val="20161102143447"/>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1102143447"/>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1102143447"/>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61102143447"/>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1102143447"/>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4"/>
</p:tagLst>
</file>

<file path=ppt/tags/tag30.xml><?xml version="1.0" encoding="utf-8"?>
<p:tagLst xmlns:a="http://schemas.openxmlformats.org/drawingml/2006/main" xmlns:r="http://schemas.openxmlformats.org/officeDocument/2006/relationships" xmlns:p="http://schemas.openxmlformats.org/presentationml/2006/main">
  <p:tag name="MH" val="20161102143447"/>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102143447"/>
  <p:tag name="MH_LIBRARY" val="GRAPHIC"/>
  <p:tag name="MH_TYPE" val="Text"/>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Freeform 4"/>
</p:tagLst>
</file>

<file path=ppt/tags/tag33.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文本框 5"/>
</p:tagLst>
</file>

<file path=ppt/tags/tag34.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Freeform 4"/>
</p:tagLst>
</file>

<file path=ppt/tags/tag35.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文本框 5"/>
</p:tagLst>
</file>

<file path=ppt/tags/tag36.xml><?xml version="1.0" encoding="utf-8"?>
<p:tagLst xmlns:a="http://schemas.openxmlformats.org/drawingml/2006/main" xmlns:r="http://schemas.openxmlformats.org/officeDocument/2006/relationships" xmlns:p="http://schemas.openxmlformats.org/presentationml/2006/main">
  <p:tag name="MH" val="20161102104615"/>
  <p:tag name="MH_LIBRARY" val="GRAPHIC"/>
  <p:tag name="MH_TYPE" val="Pictur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1102104615"/>
  <p:tag name="MH_LIBRARY" val="GRAPHIC"/>
  <p:tag name="MH_TYPE" val="Picture"/>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Text"/>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5"/>
</p:tagLst>
</file>

<file path=ppt/tags/tag40.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Text"/>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Text"/>
  <p:tag name="MH_ORDER" val="6"/>
</p:tagLst>
</file>

<file path=ppt/tags/tag43.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Text"/>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Text"/>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Other"/>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Other"/>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Other"/>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Other"/>
  <p:tag name="MH_ORDER" val="5"/>
</p:tagLst>
</file>

<file path=ppt/tags/tag49.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6"/>
</p:tagLst>
</file>

<file path=ppt/tags/tag50.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Other"/>
  <p:tag name="MH_ORDER" val="7"/>
</p:tagLst>
</file>

<file path=ppt/tags/tag51.xml><?xml version="1.0" encoding="utf-8"?>
<p:tagLst xmlns:a="http://schemas.openxmlformats.org/drawingml/2006/main" xmlns:r="http://schemas.openxmlformats.org/officeDocument/2006/relationships" xmlns:p="http://schemas.openxmlformats.org/presentationml/2006/main">
  <p:tag name="MH" val="20161102103749"/>
  <p:tag name="MH_LIBRARY" val="GRAPHIC"/>
  <p:tag name="MH_TYPE" val="Text"/>
  <p:tag name="MH_ORDER" val="6"/>
</p:tagLst>
</file>

<file path=ppt/tags/tag52.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Freeform 4"/>
</p:tagLst>
</file>

<file path=ppt/tags/tag53.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文本框 5"/>
</p:tagLst>
</file>

<file path=ppt/tags/tag54.xml><?xml version="1.0" encoding="utf-8"?>
<p:tagLst xmlns:a="http://schemas.openxmlformats.org/drawingml/2006/main" xmlns:r="http://schemas.openxmlformats.org/officeDocument/2006/relationships" xmlns:p="http://schemas.openxmlformats.org/presentationml/2006/main">
  <p:tag name="MH" val="20161102133255"/>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1102133255"/>
  <p:tag name="MH_LIBRARY" val="GRAPHIC"/>
  <p:tag name="MH_TYPE" val="Other"/>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61102133255"/>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61102133255"/>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61102133255"/>
  <p:tag name="MH_LIBRARY" val="GRAPHIC"/>
  <p:tag name="MH_TYPE" val="Text"/>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1102133255"/>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ectangle 7"/>
</p:tagLst>
</file>

<file path=ppt/tags/tag60.xml><?xml version="1.0" encoding="utf-8"?>
<p:tagLst xmlns:a="http://schemas.openxmlformats.org/drawingml/2006/main" xmlns:r="http://schemas.openxmlformats.org/officeDocument/2006/relationships" xmlns:p="http://schemas.openxmlformats.org/presentationml/2006/main">
  <p:tag name="MH" val="20161102133255"/>
  <p:tag name="MH_LIBRARY" val="GRAPHIC"/>
  <p:tag name="MH_TYPE" val="Other"/>
  <p:tag name="MH_ORDER" val="6"/>
</p:tagLst>
</file>

<file path=ppt/tags/tag61.xml><?xml version="1.0" encoding="utf-8"?>
<p:tagLst xmlns:a="http://schemas.openxmlformats.org/drawingml/2006/main" xmlns:r="http://schemas.openxmlformats.org/officeDocument/2006/relationships" xmlns:p="http://schemas.openxmlformats.org/presentationml/2006/main">
  <p:tag name="MH" val="20161102133255"/>
  <p:tag name="MH_LIBRARY" val="GRAPHIC"/>
  <p:tag name="MH_TYPE" val="Text"/>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18"/>
</p:tagLst>
</file>

<file path=ppt/tags/tag63.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19"/>
</p:tagLst>
</file>

<file path=ppt/tags/tag64.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0"/>
</p:tagLst>
</file>

<file path=ppt/tags/tag65.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1"/>
</p:tagLst>
</file>

<file path=ppt/tags/tag66.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2"/>
</p:tagLst>
</file>

<file path=ppt/tags/tag67.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3"/>
</p:tagLst>
</file>

<file path=ppt/tags/tag68.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4"/>
</p:tagLst>
</file>

<file path=ppt/tags/tag69.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5"/>
</p:tagLst>
</file>

<file path=ppt/tags/tag7.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8"/>
</p:tagLst>
</file>

<file path=ppt/tags/tag70.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6"/>
</p:tagLst>
</file>

<file path=ppt/tags/tag71.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7"/>
</p:tagLst>
</file>

<file path=ppt/tags/tag72.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Straight Connector 13"/>
</p:tagLst>
</file>

<file path=ppt/tags/tag73.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文本框 16"/>
</p:tagLst>
</file>

<file path=ppt/tags/tag74.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18"/>
</p:tagLst>
</file>

<file path=ppt/tags/tag75.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19"/>
</p:tagLst>
</file>

<file path=ppt/tags/tag76.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0"/>
</p:tagLst>
</file>

<file path=ppt/tags/tag77.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1"/>
</p:tagLst>
</file>

<file path=ppt/tags/tag78.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2"/>
</p:tagLst>
</file>

<file path=ppt/tags/tag79.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3"/>
</p:tagLst>
</file>

<file path=ppt/tags/tag8.xml><?xml version="1.0" encoding="utf-8"?>
<p:tagLst xmlns:a="http://schemas.openxmlformats.org/drawingml/2006/main" xmlns:r="http://schemas.openxmlformats.org/officeDocument/2006/relationships" xmlns:p="http://schemas.openxmlformats.org/presentationml/2006/main">
  <p:tag name="MH" val="20161101174705"/>
  <p:tag name="MH_LIBRARY" val="GRAPHIC"/>
  <p:tag name="MH_ORDER" val="Right Triangle 9"/>
</p:tagLst>
</file>

<file path=ppt/tags/tag80.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4"/>
</p:tagLst>
</file>

<file path=ppt/tags/tag81.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5"/>
</p:tagLst>
</file>

<file path=ppt/tags/tag82.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6"/>
</p:tagLst>
</file>

<file path=ppt/tags/tag83.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7"/>
</p:tagLst>
</file>

<file path=ppt/tags/tag84.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Straight Connector 13"/>
</p:tagLst>
</file>

<file path=ppt/tags/tag85.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文本框 16"/>
</p:tagLst>
</file>

<file path=ppt/tags/tag86.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18"/>
</p:tagLst>
</file>

<file path=ppt/tags/tag87.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19"/>
</p:tagLst>
</file>

<file path=ppt/tags/tag88.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0"/>
</p:tagLst>
</file>

<file path=ppt/tags/tag89.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1"/>
</p:tagLst>
</file>

<file path=ppt/tags/tag9.xml><?xml version="1.0" encoding="utf-8"?>
<p:tagLst xmlns:a="http://schemas.openxmlformats.org/drawingml/2006/main" xmlns:r="http://schemas.openxmlformats.org/officeDocument/2006/relationships" xmlns:p="http://schemas.openxmlformats.org/presentationml/2006/main">
  <p:tag name="MH" val="20161102094208"/>
  <p:tag name="MH_LIBRARY" val="GRAPHIC"/>
  <p:tag name="MH_ORDER" val="Freeform 4"/>
</p:tagLst>
</file>

<file path=ppt/tags/tag90.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2"/>
</p:tagLst>
</file>

<file path=ppt/tags/tag91.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3"/>
</p:tagLst>
</file>

<file path=ppt/tags/tag92.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4"/>
</p:tagLst>
</file>

<file path=ppt/tags/tag93.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Oval 25"/>
</p:tagLst>
</file>

<file path=ppt/tags/tag94.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6"/>
</p:tagLst>
</file>

<file path=ppt/tags/tag95.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27"/>
</p:tagLst>
</file>

<file path=ppt/tags/tag96.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Straight Connector 13"/>
</p:tagLst>
</file>

<file path=ppt/tags/tag97.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文本框 16"/>
</p:tagLst>
</file>

<file path=ppt/tags/tag98.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18"/>
</p:tagLst>
</file>

<file path=ppt/tags/tag99.xml><?xml version="1.0" encoding="utf-8"?>
<p:tagLst xmlns:a="http://schemas.openxmlformats.org/drawingml/2006/main" xmlns:r="http://schemas.openxmlformats.org/officeDocument/2006/relationships" xmlns:p="http://schemas.openxmlformats.org/presentationml/2006/main">
  <p:tag name="MH" val="20161102135055"/>
  <p:tag name="MH_LIBRARY" val="GRAPHIC"/>
  <p:tag name="MH_ORDER" val="Isosceles Triangle 19"/>
</p:tagLst>
</file>

<file path=ppt/theme/theme1.xml><?xml version="1.0" encoding="utf-8"?>
<a:theme xmlns:a="http://schemas.openxmlformats.org/drawingml/2006/main" name="Office 主题">
  <a:themeElements>
    <a:clrScheme name="Office">
      <a:dk1>
        <a:sysClr val="windowText" lastClr="000000"/>
      </a:dk1>
      <a:lt1>
        <a:sysClr val="window" lastClr="F5F5F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5F5F5"/>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5F5F5"/>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5F5F5"/>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TotalTime>
  <Words>5380</Words>
  <Application>Microsoft Office PowerPoint</Application>
  <PresentationFormat>全屏显示(16:10)</PresentationFormat>
  <Paragraphs>313</Paragraphs>
  <Slides>53</Slides>
  <Notes>0</Notes>
  <HiddenSlides>0</HiddenSlides>
  <MMClips>0</MMClips>
  <ScaleCrop>false</ScaleCrop>
  <HeadingPairs>
    <vt:vector size="4" baseType="variant">
      <vt:variant>
        <vt:lpstr>主题</vt:lpstr>
      </vt:variant>
      <vt:variant>
        <vt:i4>3</vt:i4>
      </vt:variant>
      <vt:variant>
        <vt:lpstr>幻灯片标题</vt:lpstr>
      </vt:variant>
      <vt:variant>
        <vt:i4>53</vt:i4>
      </vt:variant>
    </vt:vector>
  </HeadingPairs>
  <TitlesOfParts>
    <vt:vector size="56" baseType="lpstr">
      <vt:lpstr>Office 主题</vt:lpstr>
      <vt:lpstr>1_自定义设计方案</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新图表制作</dc:title>
  <dc:creator>pengzhao</dc:creator>
  <cp:lastModifiedBy>微软用户</cp:lastModifiedBy>
  <cp:revision>153</cp:revision>
  <dcterms:created xsi:type="dcterms:W3CDTF">2015-10-09T15:15:07Z</dcterms:created>
  <dcterms:modified xsi:type="dcterms:W3CDTF">2016-11-03T14:43:29Z</dcterms:modified>
</cp:coreProperties>
</file>