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39"/>
  </p:notesMasterIdLst>
  <p:sldIdLst>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xl" initials="s"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D5D"/>
    <a:srgbClr val="91191C"/>
    <a:srgbClr val="AE1F23"/>
    <a:srgbClr val="DF6B6B"/>
    <a:srgbClr val="CC2E00"/>
    <a:srgbClr val="CB2027"/>
    <a:srgbClr val="C80000"/>
    <a:srgbClr val="920000"/>
    <a:srgbClr val="CF3E00"/>
    <a:srgbClr val="921A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69" autoAdjust="0"/>
    <p:restoredTop sz="94424" autoAdjust="0"/>
  </p:normalViewPr>
  <p:slideViewPr>
    <p:cSldViewPr snapToGrid="0">
      <p:cViewPr varScale="1">
        <p:scale>
          <a:sx n="77" d="100"/>
          <a:sy n="77" d="100"/>
        </p:scale>
        <p:origin x="-25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22175-AC80-41B8-9A11-4B7836141D24}" type="datetimeFigureOut">
              <a:rPr lang="zh-CN" altLang="en-US" smtClean="0"/>
              <a:pPr/>
              <a:t>2016-11-11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5914C-9056-41A7-8E61-7E5776C96F1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60" y="0"/>
            <a:ext cx="12192120" cy="648000"/>
          </a:xfrm>
          <a:prstGeom prst="rect">
            <a:avLst/>
          </a:prstGeom>
          <a:gradFill>
            <a:gsLst>
              <a:gs pos="25000">
                <a:schemeClr val="accent1"/>
              </a:gs>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2" cstate="screen"/>
          <a:srcRect/>
          <a:stretch>
            <a:fillRect/>
          </a:stretch>
        </p:blipFill>
        <p:spPr>
          <a:xfrm>
            <a:off x="0" y="0"/>
            <a:ext cx="1073150" cy="920750"/>
          </a:xfrm>
          <a:prstGeom prst="rect">
            <a:avLst/>
          </a:prstGeom>
        </p:spPr>
      </p:pic>
      <p:grpSp>
        <p:nvGrpSpPr>
          <p:cNvPr id="9" name="组合 8"/>
          <p:cNvGrpSpPr/>
          <p:nvPr userDrawn="1"/>
        </p:nvGrpSpPr>
        <p:grpSpPr>
          <a:xfrm>
            <a:off x="11012557" y="-17539"/>
            <a:ext cx="879884" cy="666896"/>
            <a:chOff x="7402514" y="1243490"/>
            <a:chExt cx="1693862" cy="1283840"/>
          </a:xfrm>
        </p:grpSpPr>
        <p:pic>
          <p:nvPicPr>
            <p:cNvPr id="10" name="Picture 5"/>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402514" y="1243490"/>
              <a:ext cx="806601" cy="836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8481343" y="1361119"/>
              <a:ext cx="286343" cy="296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7"/>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8775752" y="1679727"/>
              <a:ext cx="287016" cy="291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8"/>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8824148" y="2109242"/>
              <a:ext cx="272228" cy="267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8522345" y="2250397"/>
              <a:ext cx="276933" cy="276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367EBF-966E-407D-8BCF-412DF18231C6}" type="datetimeFigureOut">
              <a:rPr lang="zh-CN" altLang="en-US" smtClean="0"/>
              <a:pPr/>
              <a:t>2016-11-11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0D2AD6-0A6C-431F-8DE9-39A2691FFCB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DB69B-F60C-4FDF-A356-DF43E4BC2079}" type="datetimeFigureOut">
              <a:rPr lang="zh-CN" altLang="en-US" smtClean="0"/>
              <a:pPr/>
              <a:t>2016-11-11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FE58C-D5A5-4AF2-9E0C-8D1865F51709}" type="slidenum">
              <a:rPr lang="zh-CN" altLang="en-US" smtClean="0"/>
              <a:pPr/>
              <a:t>‹#›</a:t>
            </a:fld>
            <a:endParaRPr lang="zh-CN" altLang="en-US"/>
          </a:p>
        </p:txBody>
      </p:sp>
      <p:pic>
        <p:nvPicPr>
          <p:cNvPr id="7" name="图片 6"/>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9448959" y="5911905"/>
            <a:ext cx="2539682" cy="8888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67EBF-966E-407D-8BCF-412DF18231C6}" type="datetimeFigureOut">
              <a:rPr lang="zh-CN" altLang="en-US" smtClean="0"/>
              <a:pPr/>
              <a:t>2016-11-11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D2AD6-0A6C-431F-8DE9-39A2691FFCB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6"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28.xml"/><Relationship Id="rId7"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slideLayout" Target="../slideLayouts/slideLayout2.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18.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Layout" Target="../slideLayouts/slideLayout2.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25.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29.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121.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33.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slideLayout" Target="../slideLayouts/slideLayout2.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a:stretch>
            <a:fillRect/>
          </a:stretch>
        </p:blipFill>
        <p:spPr>
          <a:xfrm>
            <a:off x="4830832" y="3581401"/>
            <a:ext cx="7361168" cy="3009900"/>
          </a:xfrm>
          <a:prstGeom prst="rect">
            <a:avLst/>
          </a:prstGeom>
        </p:spPr>
      </p:pic>
      <p:pic>
        <p:nvPicPr>
          <p:cNvPr id="7" name="图片 6"/>
          <p:cNvPicPr>
            <a:picLocks noChangeAspect="1"/>
          </p:cNvPicPr>
          <p:nvPr/>
        </p:nvPicPr>
        <p:blipFill>
          <a:blip r:embed="rId4"/>
          <a:stretch>
            <a:fillRect/>
          </a:stretch>
        </p:blipFill>
        <p:spPr>
          <a:xfrm>
            <a:off x="-529" y="4535223"/>
            <a:ext cx="12193057" cy="2322777"/>
          </a:xfrm>
          <a:prstGeom prst="rect">
            <a:avLst/>
          </a:prstGeom>
        </p:spPr>
      </p:pic>
      <p:pic>
        <p:nvPicPr>
          <p:cNvPr id="6" name="图片 5"/>
          <p:cNvPicPr>
            <a:picLocks noChangeAspect="1"/>
          </p:cNvPicPr>
          <p:nvPr/>
        </p:nvPicPr>
        <p:blipFill>
          <a:blip r:embed="rId5"/>
          <a:stretch>
            <a:fillRect/>
          </a:stretch>
        </p:blipFill>
        <p:spPr>
          <a:xfrm>
            <a:off x="-529" y="4571802"/>
            <a:ext cx="12193057" cy="2286198"/>
          </a:xfrm>
          <a:prstGeom prst="rect">
            <a:avLst/>
          </a:prstGeom>
        </p:spPr>
      </p:pic>
      <p:pic>
        <p:nvPicPr>
          <p:cNvPr id="9" name="图片 8"/>
          <p:cNvPicPr>
            <a:picLocks noChangeAspect="1"/>
          </p:cNvPicPr>
          <p:nvPr/>
        </p:nvPicPr>
        <p:blipFill>
          <a:blip r:embed="rId6"/>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sp>
        <p:nvSpPr>
          <p:cNvPr id="13" name="TextBox 47"/>
          <p:cNvSpPr txBox="1"/>
          <p:nvPr/>
        </p:nvSpPr>
        <p:spPr>
          <a:xfrm>
            <a:off x="38637" y="2131595"/>
            <a:ext cx="12192000" cy="1200329"/>
          </a:xfrm>
          <a:prstGeom prst="rect">
            <a:avLst/>
          </a:prstGeom>
          <a:noFill/>
        </p:spPr>
        <p:txBody>
          <a:bodyPr wrap="square" rtlCol="0">
            <a:spAutoFit/>
          </a:bodyPr>
          <a:lstStyle/>
          <a:p>
            <a:pPr algn="ctr"/>
            <a:r>
              <a:rPr lang="zh-CN" altLang="en-US" sz="7200" b="1" dirty="0">
                <a:ln>
                  <a:solidFill>
                    <a:schemeClr val="bg1"/>
                  </a:solidFill>
                </a:ln>
                <a:gradFill flip="none" rotWithShape="1">
                  <a:gsLst>
                    <a:gs pos="0">
                      <a:schemeClr val="accent2"/>
                    </a:gs>
                    <a:gs pos="50000">
                      <a:schemeClr val="accent1"/>
                    </a:gs>
                    <a:gs pos="100000">
                      <a:schemeClr val="accent1"/>
                    </a:gs>
                  </a:gsLst>
                  <a:lin ang="2700000" scaled="1"/>
                  <a:tileRect/>
                </a:gradFill>
                <a:effectLst>
                  <a:outerShdw blurRad="50800" dist="38100" dir="2700000" algn="tl" rotWithShape="0">
                    <a:prstClr val="black">
                      <a:alpha val="40000"/>
                    </a:prstClr>
                  </a:outerShdw>
                </a:effectLst>
                <a:latin typeface="方正超粗黑简体" panose="03000509000000000000" pitchFamily="65" charset="-122"/>
                <a:ea typeface="方正超粗黑简体" panose="03000509000000000000" pitchFamily="65" charset="-122"/>
              </a:rPr>
              <a:t>全面从严治党开启新征程</a:t>
            </a:r>
          </a:p>
        </p:txBody>
      </p:sp>
      <p:grpSp>
        <p:nvGrpSpPr>
          <p:cNvPr id="20" name="组合 19"/>
          <p:cNvGrpSpPr/>
          <p:nvPr/>
        </p:nvGrpSpPr>
        <p:grpSpPr>
          <a:xfrm>
            <a:off x="3262387" y="3451495"/>
            <a:ext cx="5593656" cy="584775"/>
            <a:chOff x="3302607" y="3362627"/>
            <a:chExt cx="5593656" cy="584775"/>
          </a:xfrm>
        </p:grpSpPr>
        <p:sp>
          <p:nvSpPr>
            <p:cNvPr id="14" name="矩形 13"/>
            <p:cNvSpPr/>
            <p:nvPr/>
          </p:nvSpPr>
          <p:spPr>
            <a:xfrm>
              <a:off x="3302607" y="3362627"/>
              <a:ext cx="5586786" cy="584775"/>
            </a:xfrm>
            <a:prstGeom prst="rect">
              <a:avLst/>
            </a:prstGeom>
          </p:spPr>
          <p:txBody>
            <a:bodyPr wrap="none">
              <a:spAutoFit/>
            </a:bodyPr>
            <a:lstStyle/>
            <a:p>
              <a:pPr algn="ctr"/>
              <a:r>
                <a:rPr lang="en-US" altLang="zh-CN" sz="3200" b="1" dirty="0" smtClean="0">
                  <a:solidFill>
                    <a:schemeClr val="accent1"/>
                  </a:solidFill>
                  <a:latin typeface="+mn-ea"/>
                </a:rPr>
                <a:t>——</a:t>
              </a:r>
              <a:r>
                <a:rPr lang="zh-CN" altLang="en-US" sz="3200" b="1" dirty="0" smtClean="0">
                  <a:solidFill>
                    <a:schemeClr val="accent1"/>
                  </a:solidFill>
                  <a:latin typeface="+mn-ea"/>
                </a:rPr>
                <a:t>十八届六</a:t>
              </a:r>
              <a:r>
                <a:rPr lang="zh-CN" altLang="en-US" sz="3200" b="1" dirty="0">
                  <a:solidFill>
                    <a:schemeClr val="accent1"/>
                  </a:solidFill>
                  <a:latin typeface="+mn-ea"/>
                </a:rPr>
                <a:t>中</a:t>
              </a:r>
              <a:r>
                <a:rPr lang="zh-CN" altLang="en-US" sz="3200" b="1" dirty="0" smtClean="0">
                  <a:solidFill>
                    <a:schemeClr val="accent1"/>
                  </a:solidFill>
                  <a:latin typeface="+mn-ea"/>
                </a:rPr>
                <a:t>全会公报解读</a:t>
              </a:r>
              <a:endParaRPr lang="zh-CN" altLang="en-US" sz="3200" b="1" dirty="0">
                <a:solidFill>
                  <a:schemeClr val="accent1"/>
                </a:solidFill>
                <a:latin typeface="+mn-ea"/>
              </a:endParaRPr>
            </a:p>
          </p:txBody>
        </p:sp>
        <p:cxnSp>
          <p:nvCxnSpPr>
            <p:cNvPr id="16" name="直接连接符 15"/>
            <p:cNvCxnSpPr/>
            <p:nvPr/>
          </p:nvCxnSpPr>
          <p:spPr>
            <a:xfrm>
              <a:off x="3376174" y="3445077"/>
              <a:ext cx="0" cy="4198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896263" y="3441429"/>
              <a:ext cx="0" cy="419874"/>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22" name="图片 21"/>
          <p:cNvPicPr>
            <a:picLocks noChangeAspect="1"/>
          </p:cNvPicPr>
          <p:nvPr/>
        </p:nvPicPr>
        <p:blipFill>
          <a:blip r:embed="rId8" cstate="screen"/>
          <a:stretch>
            <a:fillRect/>
          </a:stretch>
        </p:blipFill>
        <p:spPr>
          <a:xfrm>
            <a:off x="8095285" y="0"/>
            <a:ext cx="4096715" cy="2178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42"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22" presetClass="entr" presetSubtype="8" fill="hold" nodeType="withEffect">
                                  <p:stCondLst>
                                    <p:cond delay="1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10" presetClass="entr" presetSubtype="0" fill="hold" nodeType="withEffect">
                                  <p:stCondLst>
                                    <p:cond delay="15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50" presetClass="entr" presetSubtype="0" decel="100000" fill="hold" grpId="1" nodeType="withEffect">
                                  <p:stCondLst>
                                    <p:cond delay="175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458856" y="1385940"/>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1.</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458855" y="1847605"/>
            <a:ext cx="8128472" cy="1246495"/>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明确提出党内政治生活是全面从严治党的</a:t>
            </a:r>
            <a:r>
              <a:rPr lang="zh-CN" altLang="zh-CN" sz="2000" b="1" dirty="0" smtClean="0"/>
              <a:t>起点</a:t>
            </a:r>
            <a:endParaRPr lang="en-US" altLang="zh-CN" sz="2000" dirty="0" smtClean="0"/>
          </a:p>
          <a:p>
            <a:pPr marL="342900" indent="-342900">
              <a:lnSpc>
                <a:spcPct val="125000"/>
              </a:lnSpc>
              <a:buFont typeface="Wingdings" panose="05000000000000000000" pitchFamily="2" charset="2"/>
              <a:buChar char="Ø"/>
            </a:pPr>
            <a:r>
              <a:rPr lang="zh-CN" altLang="en-US" sz="2000" dirty="0"/>
              <a:t>党内政治生活在党的建设中居重要位置，全面从严治党必须以加强和规范党内政治生活作为起点和</a:t>
            </a:r>
            <a:r>
              <a:rPr lang="zh-CN" altLang="en-US" sz="2000" dirty="0" smtClean="0"/>
              <a:t>支点</a:t>
            </a:r>
            <a:endParaRPr lang="zh-CN" altLang="en-US" sz="2000" dirty="0"/>
          </a:p>
        </p:txBody>
      </p:sp>
      <p:grpSp>
        <p:nvGrpSpPr>
          <p:cNvPr id="14" name="组合 13"/>
          <p:cNvGrpSpPr/>
          <p:nvPr/>
        </p:nvGrpSpPr>
        <p:grpSpPr>
          <a:xfrm>
            <a:off x="1458856" y="3300466"/>
            <a:ext cx="8128471" cy="461665"/>
            <a:chOff x="3752850" y="2939848"/>
            <a:chExt cx="8128471" cy="461665"/>
          </a:xfrm>
        </p:grpSpPr>
        <p:sp>
          <p:nvSpPr>
            <p:cNvPr id="20" name="矩形 19"/>
            <p:cNvSpPr/>
            <p:nvPr/>
          </p:nvSpPr>
          <p:spPr>
            <a:xfrm>
              <a:off x="3752850" y="2939848"/>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zh-CN" sz="2400" b="1" dirty="0"/>
                <a:t>新</a:t>
              </a:r>
              <a:r>
                <a:rPr lang="zh-CN" altLang="zh-CN" sz="2400" b="1" dirty="0" smtClean="0"/>
                <a:t>亮点</a:t>
              </a:r>
              <a:r>
                <a:rPr lang="en-US" altLang="zh-CN" sz="2400" b="1" dirty="0" smtClean="0"/>
                <a:t> 1.</a:t>
              </a:r>
              <a:endParaRPr lang="zh-CN" altLang="en-US" sz="2400" b="1" dirty="0">
                <a:solidFill>
                  <a:schemeClr val="bg1"/>
                </a:solidFill>
              </a:endParaRPr>
            </a:p>
          </p:txBody>
        </p:sp>
        <p:cxnSp>
          <p:nvCxnSpPr>
            <p:cNvPr id="25" name="直接连接符 24"/>
            <p:cNvCxnSpPr/>
            <p:nvPr/>
          </p:nvCxnSpPr>
          <p:spPr>
            <a:xfrm>
              <a:off x="3752850" y="3401512"/>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1458855" y="3762130"/>
            <a:ext cx="8115301" cy="510011"/>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400" b="1" dirty="0" smtClean="0"/>
              <a:t>“两个起”</a:t>
            </a:r>
            <a:endParaRPr lang="zh-CN" altLang="en-US" sz="2400" b="1" dirty="0"/>
          </a:p>
        </p:txBody>
      </p:sp>
      <p:sp>
        <p:nvSpPr>
          <p:cNvPr id="16" name="矩形 1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17" name="MH_Other_1"/>
          <p:cNvSpPr/>
          <p:nvPr>
            <p:custDataLst>
              <p:tags r:id="rId1"/>
            </p:custDataLst>
          </p:nvPr>
        </p:nvSpPr>
        <p:spPr bwMode="auto">
          <a:xfrm>
            <a:off x="1945358" y="4430161"/>
            <a:ext cx="1191366" cy="1292104"/>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0 w 1036210"/>
              <a:gd name="connsiteY4" fmla="*/ 1276553 h 1335540"/>
              <a:gd name="connsiteX5" fmla="*/ 607800 w 1036210"/>
              <a:gd name="connsiteY5" fmla="*/ 1280013 h 1335540"/>
              <a:gd name="connsiteX6" fmla="*/ 606610 w 1036210"/>
              <a:gd name="connsiteY6" fmla="*/ 1283473 h 1335540"/>
              <a:gd name="connsiteX7" fmla="*/ 605420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59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7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2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4 w 1036210"/>
              <a:gd name="connsiteY105" fmla="*/ 1237660 h 1335540"/>
              <a:gd name="connsiteX106" fmla="*/ 356009 w 1036210"/>
              <a:gd name="connsiteY106" fmla="*/ 1236011 h 1335540"/>
              <a:gd name="connsiteX107" fmla="*/ 353810 w 1036210"/>
              <a:gd name="connsiteY107" fmla="*/ 1233867 h 1335540"/>
              <a:gd name="connsiteX108" fmla="*/ 351781 w 1036210"/>
              <a:gd name="connsiteY108" fmla="*/ 1231724 h 1335540"/>
              <a:gd name="connsiteX109" fmla="*/ 349921 w 1036210"/>
              <a:gd name="connsiteY109" fmla="*/ 1229415 h 1335540"/>
              <a:gd name="connsiteX110" fmla="*/ 348399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399 w 1036210"/>
              <a:gd name="connsiteY120" fmla="*/ 1197093 h 1335540"/>
              <a:gd name="connsiteX121" fmla="*/ 349921 w 1036210"/>
              <a:gd name="connsiteY121" fmla="*/ 1194619 h 1335540"/>
              <a:gd name="connsiteX122" fmla="*/ 351781 w 1036210"/>
              <a:gd name="connsiteY122" fmla="*/ 1192311 h 1335540"/>
              <a:gd name="connsiteX123" fmla="*/ 353810 w 1036210"/>
              <a:gd name="connsiteY123" fmla="*/ 1190002 h 1335540"/>
              <a:gd name="connsiteX124" fmla="*/ 356009 w 1036210"/>
              <a:gd name="connsiteY124" fmla="*/ 1188023 h 1335540"/>
              <a:gd name="connsiteX125" fmla="*/ 358544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4 w 1036210"/>
              <a:gd name="connsiteY171" fmla="*/ 1156008 h 1335540"/>
              <a:gd name="connsiteX172" fmla="*/ 356009 w 1036210"/>
              <a:gd name="connsiteY172" fmla="*/ 1154189 h 1335540"/>
              <a:gd name="connsiteX173" fmla="*/ 353810 w 1036210"/>
              <a:gd name="connsiteY173" fmla="*/ 1152371 h 1335540"/>
              <a:gd name="connsiteX174" fmla="*/ 351781 w 1036210"/>
              <a:gd name="connsiteY174" fmla="*/ 1150221 h 1335540"/>
              <a:gd name="connsiteX175" fmla="*/ 349921 w 1036210"/>
              <a:gd name="connsiteY175" fmla="*/ 1147575 h 1335540"/>
              <a:gd name="connsiteX176" fmla="*/ 348399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399 w 1036210"/>
              <a:gd name="connsiteY186" fmla="*/ 1115498 h 1335540"/>
              <a:gd name="connsiteX187" fmla="*/ 349921 w 1036210"/>
              <a:gd name="connsiteY187" fmla="*/ 1112853 h 1335540"/>
              <a:gd name="connsiteX188" fmla="*/ 351781 w 1036210"/>
              <a:gd name="connsiteY188" fmla="*/ 1110373 h 1335540"/>
              <a:gd name="connsiteX189" fmla="*/ 353810 w 1036210"/>
              <a:gd name="connsiteY189" fmla="*/ 1108223 h 1335540"/>
              <a:gd name="connsiteX190" fmla="*/ 356009 w 1036210"/>
              <a:gd name="connsiteY190" fmla="*/ 1106239 h 1335540"/>
              <a:gd name="connsiteX191" fmla="*/ 358544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4884 w 1036210"/>
              <a:gd name="connsiteY197" fmla="*/ 755120 h 1335540"/>
              <a:gd name="connsiteX198" fmla="*/ 794884 w 1036210"/>
              <a:gd name="connsiteY198" fmla="*/ 755447 h 1335540"/>
              <a:gd name="connsiteX199" fmla="*/ 794545 w 1036210"/>
              <a:gd name="connsiteY199" fmla="*/ 755774 h 1335540"/>
              <a:gd name="connsiteX200" fmla="*/ 796620 w 1036210"/>
              <a:gd name="connsiteY200" fmla="*/ 749272 h 1335540"/>
              <a:gd name="connsiteX201" fmla="*/ 796577 w 1036210"/>
              <a:gd name="connsiteY201" fmla="*/ 749886 h 1335540"/>
              <a:gd name="connsiteX202" fmla="*/ 796239 w 1036210"/>
              <a:gd name="connsiteY202" fmla="*/ 752176 h 1335540"/>
              <a:gd name="connsiteX203" fmla="*/ 795730 w 1036210"/>
              <a:gd name="connsiteY203" fmla="*/ 753811 h 1335540"/>
              <a:gd name="connsiteX204" fmla="*/ 795392 w 1036210"/>
              <a:gd name="connsiteY204" fmla="*/ 754466 h 1335540"/>
              <a:gd name="connsiteX205" fmla="*/ 795053 w 1036210"/>
              <a:gd name="connsiteY205" fmla="*/ 754956 h 1335540"/>
              <a:gd name="connsiteX206" fmla="*/ 794884 w 1036210"/>
              <a:gd name="connsiteY206" fmla="*/ 755120 h 1335540"/>
              <a:gd name="connsiteX207" fmla="*/ 794037 w 1036210"/>
              <a:gd name="connsiteY207" fmla="*/ 756592 h 1335540"/>
              <a:gd name="connsiteX208" fmla="*/ 793190 w 1036210"/>
              <a:gd name="connsiteY208" fmla="*/ 757573 h 1335540"/>
              <a:gd name="connsiteX209" fmla="*/ 794545 w 1036210"/>
              <a:gd name="connsiteY209" fmla="*/ 755283 h 1335540"/>
              <a:gd name="connsiteX210" fmla="*/ 795561 w 1036210"/>
              <a:gd name="connsiteY210" fmla="*/ 753157 h 1335540"/>
              <a:gd name="connsiteX211" fmla="*/ 796239 w 1036210"/>
              <a:gd name="connsiteY211" fmla="*/ 751358 h 1335540"/>
              <a:gd name="connsiteX212" fmla="*/ 796577 w 1036210"/>
              <a:gd name="connsiteY212" fmla="*/ 749559 h 1335540"/>
              <a:gd name="connsiteX213" fmla="*/ 796747 w 1036210"/>
              <a:gd name="connsiteY213" fmla="*/ 747269 h 1335540"/>
              <a:gd name="connsiteX214" fmla="*/ 796916 w 1036210"/>
              <a:gd name="connsiteY214" fmla="*/ 747596 h 1335540"/>
              <a:gd name="connsiteX215" fmla="*/ 796747 w 1036210"/>
              <a:gd name="connsiteY215" fmla="*/ 748414 h 1335540"/>
              <a:gd name="connsiteX216" fmla="*/ 796620 w 1036210"/>
              <a:gd name="connsiteY216" fmla="*/ 749272 h 1335540"/>
              <a:gd name="connsiteX217" fmla="*/ 796747 w 1036210"/>
              <a:gd name="connsiteY217" fmla="*/ 747432 h 1335540"/>
              <a:gd name="connsiteX218" fmla="*/ 767594 w 1036210"/>
              <a:gd name="connsiteY218" fmla="*/ 747128 h 1335540"/>
              <a:gd name="connsiteX219" fmla="*/ 767449 w 1036210"/>
              <a:gd name="connsiteY219" fmla="*/ 749231 h 1335540"/>
              <a:gd name="connsiteX220" fmla="*/ 767449 w 1036210"/>
              <a:gd name="connsiteY220" fmla="*/ 749068 h 1335540"/>
              <a:gd name="connsiteX221" fmla="*/ 767449 w 1036210"/>
              <a:gd name="connsiteY221" fmla="*/ 748250 h 1335540"/>
              <a:gd name="connsiteX222" fmla="*/ 769956 w 1036210"/>
              <a:gd name="connsiteY222" fmla="*/ 740595 h 1335540"/>
              <a:gd name="connsiteX223" fmla="*/ 769650 w 1036210"/>
              <a:gd name="connsiteY223" fmla="*/ 741053 h 1335540"/>
              <a:gd name="connsiteX224" fmla="*/ 768634 w 1036210"/>
              <a:gd name="connsiteY224" fmla="*/ 743179 h 1335540"/>
              <a:gd name="connsiteX225" fmla="*/ 767957 w 1036210"/>
              <a:gd name="connsiteY225" fmla="*/ 745306 h 1335540"/>
              <a:gd name="connsiteX226" fmla="*/ 767618 w 1036210"/>
              <a:gd name="connsiteY226" fmla="*/ 746941 h 1335540"/>
              <a:gd name="connsiteX227" fmla="*/ 767594 w 1036210"/>
              <a:gd name="connsiteY227" fmla="*/ 747128 h 1335540"/>
              <a:gd name="connsiteX228" fmla="*/ 767618 w 1036210"/>
              <a:gd name="connsiteY228" fmla="*/ 746778 h 1335540"/>
              <a:gd name="connsiteX229" fmla="*/ 767957 w 1036210"/>
              <a:gd name="connsiteY229" fmla="*/ 744815 h 1335540"/>
              <a:gd name="connsiteX230" fmla="*/ 768465 w 1036210"/>
              <a:gd name="connsiteY230" fmla="*/ 743016 h 1335540"/>
              <a:gd name="connsiteX231" fmla="*/ 768691 w 1036210"/>
              <a:gd name="connsiteY231" fmla="*/ 742634 h 1335540"/>
              <a:gd name="connsiteX232" fmla="*/ 768804 w 1036210"/>
              <a:gd name="connsiteY232" fmla="*/ 742525 h 1335540"/>
              <a:gd name="connsiteX233" fmla="*/ 768804 w 1036210"/>
              <a:gd name="connsiteY233" fmla="*/ 742443 h 1335540"/>
              <a:gd name="connsiteX234" fmla="*/ 769142 w 1036210"/>
              <a:gd name="connsiteY234" fmla="*/ 741871 h 1335540"/>
              <a:gd name="connsiteX235" fmla="*/ 769396 w 1036210"/>
              <a:gd name="connsiteY235" fmla="*/ 741380 h 1335540"/>
              <a:gd name="connsiteX236" fmla="*/ 769752 w 1036210"/>
              <a:gd name="connsiteY236" fmla="*/ 740791 h 1335540"/>
              <a:gd name="connsiteX237" fmla="*/ 770158 w 1036210"/>
              <a:gd name="connsiteY237" fmla="*/ 740290 h 1335540"/>
              <a:gd name="connsiteX238" fmla="*/ 770158 w 1036210"/>
              <a:gd name="connsiteY238" fmla="*/ 740399 h 1335540"/>
              <a:gd name="connsiteX239" fmla="*/ 769956 w 1036210"/>
              <a:gd name="connsiteY239" fmla="*/ 740595 h 1335540"/>
              <a:gd name="connsiteX240" fmla="*/ 1007792 w 1036210"/>
              <a:gd name="connsiteY240" fmla="*/ 303707 h 1335540"/>
              <a:gd name="connsiteX241" fmla="*/ 1036210 w 1036210"/>
              <a:gd name="connsiteY241" fmla="*/ 338777 h 1335540"/>
              <a:gd name="connsiteX242" fmla="*/ 941983 w 1036210"/>
              <a:gd name="connsiteY242" fmla="*/ 415129 h 1335540"/>
              <a:gd name="connsiteX243" fmla="*/ 913566 w 1036210"/>
              <a:gd name="connsiteY243" fmla="*/ 380058 h 1335540"/>
              <a:gd name="connsiteX244" fmla="*/ 28418 w 1036210"/>
              <a:gd name="connsiteY244" fmla="*/ 284751 h 1335540"/>
              <a:gd name="connsiteX245" fmla="*/ 122644 w 1036210"/>
              <a:gd name="connsiteY245" fmla="*/ 361103 h 1335540"/>
              <a:gd name="connsiteX246" fmla="*/ 94227 w 1036210"/>
              <a:gd name="connsiteY246" fmla="*/ 396174 h 1335540"/>
              <a:gd name="connsiteX247" fmla="*/ 0 w 1036210"/>
              <a:gd name="connsiteY247" fmla="*/ 319822 h 1335540"/>
              <a:gd name="connsiteX248" fmla="*/ 521216 w 1036210"/>
              <a:gd name="connsiteY248" fmla="*/ 260648 h 1335540"/>
              <a:gd name="connsiteX249" fmla="*/ 513426 w 1036210"/>
              <a:gd name="connsiteY249" fmla="*/ 260811 h 1335540"/>
              <a:gd name="connsiteX250" fmla="*/ 505636 w 1036210"/>
              <a:gd name="connsiteY250" fmla="*/ 261302 h 1335540"/>
              <a:gd name="connsiteX251" fmla="*/ 497846 w 1036210"/>
              <a:gd name="connsiteY251" fmla="*/ 261793 h 1335540"/>
              <a:gd name="connsiteX252" fmla="*/ 505636 w 1036210"/>
              <a:gd name="connsiteY252" fmla="*/ 262610 h 1335540"/>
              <a:gd name="connsiteX253" fmla="*/ 513257 w 1036210"/>
              <a:gd name="connsiteY253" fmla="*/ 263428 h 1335540"/>
              <a:gd name="connsiteX254" fmla="*/ 520877 w 1036210"/>
              <a:gd name="connsiteY254" fmla="*/ 264410 h 1335540"/>
              <a:gd name="connsiteX255" fmla="*/ 528667 w 1036210"/>
              <a:gd name="connsiteY255" fmla="*/ 265555 h 1335540"/>
              <a:gd name="connsiteX256" fmla="*/ 536288 w 1036210"/>
              <a:gd name="connsiteY256" fmla="*/ 267027 h 1335540"/>
              <a:gd name="connsiteX257" fmla="*/ 543740 w 1036210"/>
              <a:gd name="connsiteY257" fmla="*/ 268499 h 1335540"/>
              <a:gd name="connsiteX258" fmla="*/ 551191 w 1036210"/>
              <a:gd name="connsiteY258" fmla="*/ 270135 h 1335540"/>
              <a:gd name="connsiteX259" fmla="*/ 558642 w 1036210"/>
              <a:gd name="connsiteY259" fmla="*/ 271770 h 1335540"/>
              <a:gd name="connsiteX260" fmla="*/ 566263 w 1036210"/>
              <a:gd name="connsiteY260" fmla="*/ 273897 h 1335540"/>
              <a:gd name="connsiteX261" fmla="*/ 573545 w 1036210"/>
              <a:gd name="connsiteY261" fmla="*/ 275860 h 1335540"/>
              <a:gd name="connsiteX262" fmla="*/ 580827 w 1036210"/>
              <a:gd name="connsiteY262" fmla="*/ 277986 h 1335540"/>
              <a:gd name="connsiteX263" fmla="*/ 587939 w 1036210"/>
              <a:gd name="connsiteY263" fmla="*/ 280440 h 1335540"/>
              <a:gd name="connsiteX264" fmla="*/ 595052 w 1036210"/>
              <a:gd name="connsiteY264" fmla="*/ 282893 h 1335540"/>
              <a:gd name="connsiteX265" fmla="*/ 602165 w 1036210"/>
              <a:gd name="connsiteY265" fmla="*/ 285674 h 1335540"/>
              <a:gd name="connsiteX266" fmla="*/ 609108 w 1036210"/>
              <a:gd name="connsiteY266" fmla="*/ 288455 h 1335540"/>
              <a:gd name="connsiteX267" fmla="*/ 616052 w 1036210"/>
              <a:gd name="connsiteY267" fmla="*/ 291562 h 1335540"/>
              <a:gd name="connsiteX268" fmla="*/ 623164 w 1036210"/>
              <a:gd name="connsiteY268" fmla="*/ 294507 h 1335540"/>
              <a:gd name="connsiteX269" fmla="*/ 629938 w 1036210"/>
              <a:gd name="connsiteY269" fmla="*/ 297942 h 1335540"/>
              <a:gd name="connsiteX270" fmla="*/ 636542 w 1036210"/>
              <a:gd name="connsiteY270" fmla="*/ 301213 h 1335540"/>
              <a:gd name="connsiteX271" fmla="*/ 643147 w 1036210"/>
              <a:gd name="connsiteY271" fmla="*/ 304812 h 1335540"/>
              <a:gd name="connsiteX272" fmla="*/ 649751 w 1036210"/>
              <a:gd name="connsiteY272" fmla="*/ 308410 h 1335540"/>
              <a:gd name="connsiteX273" fmla="*/ 656187 w 1036210"/>
              <a:gd name="connsiteY273" fmla="*/ 312172 h 1335540"/>
              <a:gd name="connsiteX274" fmla="*/ 662453 w 1036210"/>
              <a:gd name="connsiteY274" fmla="*/ 316261 h 1335540"/>
              <a:gd name="connsiteX275" fmla="*/ 668719 w 1036210"/>
              <a:gd name="connsiteY275" fmla="*/ 320187 h 1335540"/>
              <a:gd name="connsiteX276" fmla="*/ 674816 w 1036210"/>
              <a:gd name="connsiteY276" fmla="*/ 324440 h 1335540"/>
              <a:gd name="connsiteX277" fmla="*/ 680912 w 1036210"/>
              <a:gd name="connsiteY277" fmla="*/ 328693 h 1335540"/>
              <a:gd name="connsiteX278" fmla="*/ 686839 w 1036210"/>
              <a:gd name="connsiteY278" fmla="*/ 333273 h 1335540"/>
              <a:gd name="connsiteX279" fmla="*/ 692597 w 1036210"/>
              <a:gd name="connsiteY279" fmla="*/ 337689 h 1335540"/>
              <a:gd name="connsiteX280" fmla="*/ 698355 w 1036210"/>
              <a:gd name="connsiteY280" fmla="*/ 342433 h 1335540"/>
              <a:gd name="connsiteX281" fmla="*/ 703774 w 1036210"/>
              <a:gd name="connsiteY281" fmla="*/ 347176 h 1335540"/>
              <a:gd name="connsiteX282" fmla="*/ 709362 w 1036210"/>
              <a:gd name="connsiteY282" fmla="*/ 352083 h 1335540"/>
              <a:gd name="connsiteX283" fmla="*/ 714612 w 1036210"/>
              <a:gd name="connsiteY283" fmla="*/ 356990 h 1335540"/>
              <a:gd name="connsiteX284" fmla="*/ 719862 w 1036210"/>
              <a:gd name="connsiteY284" fmla="*/ 362225 h 1335540"/>
              <a:gd name="connsiteX285" fmla="*/ 725112 w 1036210"/>
              <a:gd name="connsiteY285" fmla="*/ 367459 h 1335540"/>
              <a:gd name="connsiteX286" fmla="*/ 730023 w 1036210"/>
              <a:gd name="connsiteY286" fmla="*/ 372857 h 1335540"/>
              <a:gd name="connsiteX287" fmla="*/ 734765 w 1036210"/>
              <a:gd name="connsiteY287" fmla="*/ 378254 h 1335540"/>
              <a:gd name="connsiteX288" fmla="*/ 739507 w 1036210"/>
              <a:gd name="connsiteY288" fmla="*/ 383816 h 1335540"/>
              <a:gd name="connsiteX289" fmla="*/ 744248 w 1036210"/>
              <a:gd name="connsiteY289" fmla="*/ 389541 h 1335540"/>
              <a:gd name="connsiteX290" fmla="*/ 748651 w 1036210"/>
              <a:gd name="connsiteY290" fmla="*/ 395266 h 1335540"/>
              <a:gd name="connsiteX291" fmla="*/ 752885 w 1036210"/>
              <a:gd name="connsiteY291" fmla="*/ 401154 h 1335540"/>
              <a:gd name="connsiteX292" fmla="*/ 757119 w 1036210"/>
              <a:gd name="connsiteY292" fmla="*/ 407043 h 1335540"/>
              <a:gd name="connsiteX293" fmla="*/ 761352 w 1036210"/>
              <a:gd name="connsiteY293" fmla="*/ 412931 h 1335540"/>
              <a:gd name="connsiteX294" fmla="*/ 765078 w 1036210"/>
              <a:gd name="connsiteY294" fmla="*/ 418983 h 1335540"/>
              <a:gd name="connsiteX295" fmla="*/ 768973 w 1036210"/>
              <a:gd name="connsiteY295" fmla="*/ 425199 h 1335540"/>
              <a:gd name="connsiteX296" fmla="*/ 772529 w 1036210"/>
              <a:gd name="connsiteY296" fmla="*/ 431415 h 1335540"/>
              <a:gd name="connsiteX297" fmla="*/ 776086 w 1036210"/>
              <a:gd name="connsiteY297" fmla="*/ 437794 h 1335540"/>
              <a:gd name="connsiteX298" fmla="*/ 779473 w 1036210"/>
              <a:gd name="connsiteY298" fmla="*/ 444173 h 1335540"/>
              <a:gd name="connsiteX299" fmla="*/ 782521 w 1036210"/>
              <a:gd name="connsiteY299" fmla="*/ 450552 h 1335540"/>
              <a:gd name="connsiteX300" fmla="*/ 785739 w 1036210"/>
              <a:gd name="connsiteY300" fmla="*/ 457095 h 1335540"/>
              <a:gd name="connsiteX301" fmla="*/ 788448 w 1036210"/>
              <a:gd name="connsiteY301" fmla="*/ 463638 h 1335540"/>
              <a:gd name="connsiteX302" fmla="*/ 791158 w 1036210"/>
              <a:gd name="connsiteY302" fmla="*/ 470181 h 1335540"/>
              <a:gd name="connsiteX303" fmla="*/ 793698 w 1036210"/>
              <a:gd name="connsiteY303" fmla="*/ 476887 h 1335540"/>
              <a:gd name="connsiteX304" fmla="*/ 796069 w 1036210"/>
              <a:gd name="connsiteY304" fmla="*/ 483594 h 1335540"/>
              <a:gd name="connsiteX305" fmla="*/ 798440 w 1036210"/>
              <a:gd name="connsiteY305" fmla="*/ 490464 h 1335540"/>
              <a:gd name="connsiteX306" fmla="*/ 800472 w 1036210"/>
              <a:gd name="connsiteY306" fmla="*/ 497333 h 1335540"/>
              <a:gd name="connsiteX307" fmla="*/ 802335 w 1036210"/>
              <a:gd name="connsiteY307" fmla="*/ 504203 h 1335540"/>
              <a:gd name="connsiteX308" fmla="*/ 804029 w 1036210"/>
              <a:gd name="connsiteY308" fmla="*/ 511073 h 1335540"/>
              <a:gd name="connsiteX309" fmla="*/ 805722 w 1036210"/>
              <a:gd name="connsiteY309" fmla="*/ 517943 h 1335540"/>
              <a:gd name="connsiteX310" fmla="*/ 807246 w 1036210"/>
              <a:gd name="connsiteY310" fmla="*/ 524977 h 1335540"/>
              <a:gd name="connsiteX311" fmla="*/ 808432 w 1036210"/>
              <a:gd name="connsiteY311" fmla="*/ 532010 h 1335540"/>
              <a:gd name="connsiteX312" fmla="*/ 809448 w 1036210"/>
              <a:gd name="connsiteY312" fmla="*/ 539207 h 1335540"/>
              <a:gd name="connsiteX313" fmla="*/ 810464 w 1036210"/>
              <a:gd name="connsiteY313" fmla="*/ 546241 h 1335540"/>
              <a:gd name="connsiteX314" fmla="*/ 811311 w 1036210"/>
              <a:gd name="connsiteY314" fmla="*/ 553274 h 1335540"/>
              <a:gd name="connsiteX315" fmla="*/ 811988 w 1036210"/>
              <a:gd name="connsiteY315" fmla="*/ 560308 h 1335540"/>
              <a:gd name="connsiteX316" fmla="*/ 812327 w 1036210"/>
              <a:gd name="connsiteY316" fmla="*/ 567341 h 1335540"/>
              <a:gd name="connsiteX317" fmla="*/ 812665 w 1036210"/>
              <a:gd name="connsiteY317" fmla="*/ 574539 h 1335540"/>
              <a:gd name="connsiteX318" fmla="*/ 812835 w 1036210"/>
              <a:gd name="connsiteY318" fmla="*/ 581736 h 1335540"/>
              <a:gd name="connsiteX319" fmla="*/ 812665 w 1036210"/>
              <a:gd name="connsiteY319" fmla="*/ 588769 h 1335540"/>
              <a:gd name="connsiteX320" fmla="*/ 812496 w 1036210"/>
              <a:gd name="connsiteY320" fmla="*/ 595966 h 1335540"/>
              <a:gd name="connsiteX321" fmla="*/ 812157 w 1036210"/>
              <a:gd name="connsiteY321" fmla="*/ 603000 h 1335540"/>
              <a:gd name="connsiteX322" fmla="*/ 811649 w 1036210"/>
              <a:gd name="connsiteY322" fmla="*/ 610033 h 1335540"/>
              <a:gd name="connsiteX323" fmla="*/ 810972 w 1036210"/>
              <a:gd name="connsiteY323" fmla="*/ 617067 h 1335540"/>
              <a:gd name="connsiteX324" fmla="*/ 809956 w 1036210"/>
              <a:gd name="connsiteY324" fmla="*/ 624427 h 1335540"/>
              <a:gd name="connsiteX325" fmla="*/ 808940 w 1036210"/>
              <a:gd name="connsiteY325" fmla="*/ 631461 h 1335540"/>
              <a:gd name="connsiteX326" fmla="*/ 807754 w 1036210"/>
              <a:gd name="connsiteY326" fmla="*/ 638331 h 1335540"/>
              <a:gd name="connsiteX327" fmla="*/ 806569 w 1036210"/>
              <a:gd name="connsiteY327" fmla="*/ 645364 h 1335540"/>
              <a:gd name="connsiteX328" fmla="*/ 805045 w 1036210"/>
              <a:gd name="connsiteY328" fmla="*/ 652398 h 1335540"/>
              <a:gd name="connsiteX329" fmla="*/ 803182 w 1036210"/>
              <a:gd name="connsiteY329" fmla="*/ 659268 h 1335540"/>
              <a:gd name="connsiteX330" fmla="*/ 801488 w 1036210"/>
              <a:gd name="connsiteY330" fmla="*/ 666301 h 1335540"/>
              <a:gd name="connsiteX331" fmla="*/ 799456 w 1036210"/>
              <a:gd name="connsiteY331" fmla="*/ 673171 h 1335540"/>
              <a:gd name="connsiteX332" fmla="*/ 797255 w 1036210"/>
              <a:gd name="connsiteY332" fmla="*/ 679878 h 1335540"/>
              <a:gd name="connsiteX333" fmla="*/ 795053 w 1036210"/>
              <a:gd name="connsiteY333" fmla="*/ 686748 h 1335540"/>
              <a:gd name="connsiteX334" fmla="*/ 792513 w 1036210"/>
              <a:gd name="connsiteY334" fmla="*/ 693454 h 1335540"/>
              <a:gd name="connsiteX335" fmla="*/ 789803 w 1036210"/>
              <a:gd name="connsiteY335" fmla="*/ 700160 h 1335540"/>
              <a:gd name="connsiteX336" fmla="*/ 787094 w 1036210"/>
              <a:gd name="connsiteY336" fmla="*/ 706703 h 1335540"/>
              <a:gd name="connsiteX337" fmla="*/ 784045 w 1036210"/>
              <a:gd name="connsiteY337" fmla="*/ 713246 h 1335540"/>
              <a:gd name="connsiteX338" fmla="*/ 780997 w 1036210"/>
              <a:gd name="connsiteY338" fmla="*/ 719789 h 1335540"/>
              <a:gd name="connsiteX339" fmla="*/ 777610 w 1036210"/>
              <a:gd name="connsiteY339" fmla="*/ 726332 h 1335540"/>
              <a:gd name="connsiteX340" fmla="*/ 774392 w 1036210"/>
              <a:gd name="connsiteY340" fmla="*/ 732711 h 1335540"/>
              <a:gd name="connsiteX341" fmla="*/ 770666 w 1036210"/>
              <a:gd name="connsiteY341" fmla="*/ 738926 h 1335540"/>
              <a:gd name="connsiteX342" fmla="*/ 769933 w 1036210"/>
              <a:gd name="connsiteY342" fmla="*/ 740344 h 1335540"/>
              <a:gd name="connsiteX343" fmla="*/ 769650 w 1036210"/>
              <a:gd name="connsiteY343" fmla="*/ 740726 h 1335540"/>
              <a:gd name="connsiteX344" fmla="*/ 769820 w 1036210"/>
              <a:gd name="connsiteY344" fmla="*/ 740563 h 1335540"/>
              <a:gd name="connsiteX345" fmla="*/ 769933 w 1036210"/>
              <a:gd name="connsiteY345" fmla="*/ 740344 h 1335540"/>
              <a:gd name="connsiteX346" fmla="*/ 770497 w 1036210"/>
              <a:gd name="connsiteY346" fmla="*/ 739581 h 1335540"/>
              <a:gd name="connsiteX347" fmla="*/ 771175 w 1036210"/>
              <a:gd name="connsiteY347" fmla="*/ 738763 h 1335540"/>
              <a:gd name="connsiteX348" fmla="*/ 770158 w 1036210"/>
              <a:gd name="connsiteY348" fmla="*/ 740290 h 1335540"/>
              <a:gd name="connsiteX349" fmla="*/ 770158 w 1036210"/>
              <a:gd name="connsiteY349" fmla="*/ 740235 h 1335540"/>
              <a:gd name="connsiteX350" fmla="*/ 769989 w 1036210"/>
              <a:gd name="connsiteY350" fmla="*/ 740399 h 1335540"/>
              <a:gd name="connsiteX351" fmla="*/ 769752 w 1036210"/>
              <a:gd name="connsiteY351" fmla="*/ 740791 h 1335540"/>
              <a:gd name="connsiteX352" fmla="*/ 769650 w 1036210"/>
              <a:gd name="connsiteY352" fmla="*/ 740889 h 1335540"/>
              <a:gd name="connsiteX353" fmla="*/ 769396 w 1036210"/>
              <a:gd name="connsiteY353" fmla="*/ 741380 h 1335540"/>
              <a:gd name="connsiteX354" fmla="*/ 768804 w 1036210"/>
              <a:gd name="connsiteY354" fmla="*/ 742361 h 1335540"/>
              <a:gd name="connsiteX355" fmla="*/ 768804 w 1036210"/>
              <a:gd name="connsiteY355" fmla="*/ 742443 h 1335540"/>
              <a:gd name="connsiteX356" fmla="*/ 768691 w 1036210"/>
              <a:gd name="connsiteY356" fmla="*/ 742634 h 1335540"/>
              <a:gd name="connsiteX357" fmla="*/ 768465 w 1036210"/>
              <a:gd name="connsiteY357" fmla="*/ 742852 h 1335540"/>
              <a:gd name="connsiteX358" fmla="*/ 766941 w 1036210"/>
              <a:gd name="connsiteY358" fmla="*/ 746124 h 1335540"/>
              <a:gd name="connsiteX359" fmla="*/ 763554 w 1036210"/>
              <a:gd name="connsiteY359" fmla="*/ 752339 h 1335540"/>
              <a:gd name="connsiteX360" fmla="*/ 759828 w 1036210"/>
              <a:gd name="connsiteY360" fmla="*/ 758555 h 1335540"/>
              <a:gd name="connsiteX361" fmla="*/ 756272 w 1036210"/>
              <a:gd name="connsiteY361" fmla="*/ 764771 h 1335540"/>
              <a:gd name="connsiteX362" fmla="*/ 752208 w 1036210"/>
              <a:gd name="connsiteY362" fmla="*/ 770823 h 1335540"/>
              <a:gd name="connsiteX363" fmla="*/ 748143 w 1036210"/>
              <a:gd name="connsiteY363" fmla="*/ 776875 h 1335540"/>
              <a:gd name="connsiteX364" fmla="*/ 743910 w 1036210"/>
              <a:gd name="connsiteY364" fmla="*/ 783090 h 1335540"/>
              <a:gd name="connsiteX365" fmla="*/ 739337 w 1036210"/>
              <a:gd name="connsiteY365" fmla="*/ 789142 h 1335540"/>
              <a:gd name="connsiteX366" fmla="*/ 730531 w 1036210"/>
              <a:gd name="connsiteY366" fmla="*/ 801247 h 1335540"/>
              <a:gd name="connsiteX367" fmla="*/ 721556 w 1036210"/>
              <a:gd name="connsiteY367" fmla="*/ 813678 h 1335540"/>
              <a:gd name="connsiteX368" fmla="*/ 717152 w 1036210"/>
              <a:gd name="connsiteY368" fmla="*/ 820057 h 1335540"/>
              <a:gd name="connsiteX369" fmla="*/ 712749 w 1036210"/>
              <a:gd name="connsiteY369" fmla="*/ 826600 h 1335540"/>
              <a:gd name="connsiteX370" fmla="*/ 708515 w 1036210"/>
              <a:gd name="connsiteY370" fmla="*/ 832979 h 1335540"/>
              <a:gd name="connsiteX371" fmla="*/ 704620 w 1036210"/>
              <a:gd name="connsiteY371" fmla="*/ 839686 h 1335540"/>
              <a:gd name="connsiteX372" fmla="*/ 700556 w 1036210"/>
              <a:gd name="connsiteY372" fmla="*/ 846392 h 1335540"/>
              <a:gd name="connsiteX373" fmla="*/ 696661 w 1036210"/>
              <a:gd name="connsiteY373" fmla="*/ 853098 h 1335540"/>
              <a:gd name="connsiteX374" fmla="*/ 693105 w 1036210"/>
              <a:gd name="connsiteY374" fmla="*/ 860295 h 1335540"/>
              <a:gd name="connsiteX375" fmla="*/ 689549 w 1036210"/>
              <a:gd name="connsiteY375" fmla="*/ 867165 h 1335540"/>
              <a:gd name="connsiteX376" fmla="*/ 686500 w 1036210"/>
              <a:gd name="connsiteY376" fmla="*/ 874362 h 1335540"/>
              <a:gd name="connsiteX377" fmla="*/ 683452 w 1036210"/>
              <a:gd name="connsiteY377" fmla="*/ 881396 h 1335540"/>
              <a:gd name="connsiteX378" fmla="*/ 680743 w 1036210"/>
              <a:gd name="connsiteY378" fmla="*/ 888757 h 1335540"/>
              <a:gd name="connsiteX379" fmla="*/ 678203 w 1036210"/>
              <a:gd name="connsiteY379" fmla="*/ 896281 h 1335540"/>
              <a:gd name="connsiteX380" fmla="*/ 676001 w 1036210"/>
              <a:gd name="connsiteY380" fmla="*/ 903642 h 1335540"/>
              <a:gd name="connsiteX381" fmla="*/ 673969 w 1036210"/>
              <a:gd name="connsiteY381" fmla="*/ 911002 h 1335540"/>
              <a:gd name="connsiteX382" fmla="*/ 672106 w 1036210"/>
              <a:gd name="connsiteY382" fmla="*/ 918526 h 1335540"/>
              <a:gd name="connsiteX383" fmla="*/ 670582 w 1036210"/>
              <a:gd name="connsiteY383" fmla="*/ 926051 h 1335540"/>
              <a:gd name="connsiteX384" fmla="*/ 669227 w 1036210"/>
              <a:gd name="connsiteY384" fmla="*/ 933575 h 1335540"/>
              <a:gd name="connsiteX385" fmla="*/ 668211 w 1036210"/>
              <a:gd name="connsiteY385" fmla="*/ 941099 h 1335540"/>
              <a:gd name="connsiteX386" fmla="*/ 667364 w 1036210"/>
              <a:gd name="connsiteY386" fmla="*/ 948623 h 1335540"/>
              <a:gd name="connsiteX387" fmla="*/ 666687 w 1036210"/>
              <a:gd name="connsiteY387" fmla="*/ 956311 h 1335540"/>
              <a:gd name="connsiteX388" fmla="*/ 666009 w 1036210"/>
              <a:gd name="connsiteY388" fmla="*/ 963999 h 1335540"/>
              <a:gd name="connsiteX389" fmla="*/ 665840 w 1036210"/>
              <a:gd name="connsiteY389" fmla="*/ 971523 h 1335540"/>
              <a:gd name="connsiteX390" fmla="*/ 665671 w 1036210"/>
              <a:gd name="connsiteY390" fmla="*/ 979047 h 1335540"/>
              <a:gd name="connsiteX391" fmla="*/ 665840 w 1036210"/>
              <a:gd name="connsiteY391" fmla="*/ 986735 h 1335540"/>
              <a:gd name="connsiteX392" fmla="*/ 666179 w 1036210"/>
              <a:gd name="connsiteY392" fmla="*/ 994259 h 1335540"/>
              <a:gd name="connsiteX393" fmla="*/ 666687 w 1036210"/>
              <a:gd name="connsiteY393" fmla="*/ 1001784 h 1335540"/>
              <a:gd name="connsiteX394" fmla="*/ 667703 w 1036210"/>
              <a:gd name="connsiteY394" fmla="*/ 994259 h 1335540"/>
              <a:gd name="connsiteX395" fmla="*/ 668549 w 1036210"/>
              <a:gd name="connsiteY395" fmla="*/ 986899 h 1335540"/>
              <a:gd name="connsiteX396" fmla="*/ 669735 w 1036210"/>
              <a:gd name="connsiteY396" fmla="*/ 979374 h 1335540"/>
              <a:gd name="connsiteX397" fmla="*/ 670920 w 1036210"/>
              <a:gd name="connsiteY397" fmla="*/ 972014 h 1335540"/>
              <a:gd name="connsiteX398" fmla="*/ 672275 w 1036210"/>
              <a:gd name="connsiteY398" fmla="*/ 964653 h 1335540"/>
              <a:gd name="connsiteX399" fmla="*/ 673969 w 1036210"/>
              <a:gd name="connsiteY399" fmla="*/ 957293 h 1335540"/>
              <a:gd name="connsiteX400" fmla="*/ 675662 w 1036210"/>
              <a:gd name="connsiteY400" fmla="*/ 949932 h 1335540"/>
              <a:gd name="connsiteX401" fmla="*/ 677525 w 1036210"/>
              <a:gd name="connsiteY401" fmla="*/ 942898 h 1335540"/>
              <a:gd name="connsiteX402" fmla="*/ 679557 w 1036210"/>
              <a:gd name="connsiteY402" fmla="*/ 935701 h 1335540"/>
              <a:gd name="connsiteX403" fmla="*/ 681759 w 1036210"/>
              <a:gd name="connsiteY403" fmla="*/ 928668 h 1335540"/>
              <a:gd name="connsiteX404" fmla="*/ 683960 w 1036210"/>
              <a:gd name="connsiteY404" fmla="*/ 921634 h 1335540"/>
              <a:gd name="connsiteX405" fmla="*/ 686670 w 1036210"/>
              <a:gd name="connsiteY405" fmla="*/ 914764 h 1335540"/>
              <a:gd name="connsiteX406" fmla="*/ 689379 w 1036210"/>
              <a:gd name="connsiteY406" fmla="*/ 908058 h 1335540"/>
              <a:gd name="connsiteX407" fmla="*/ 692428 w 1036210"/>
              <a:gd name="connsiteY407" fmla="*/ 901188 h 1335540"/>
              <a:gd name="connsiteX408" fmla="*/ 695476 w 1036210"/>
              <a:gd name="connsiteY408" fmla="*/ 894482 h 1335540"/>
              <a:gd name="connsiteX409" fmla="*/ 698863 w 1036210"/>
              <a:gd name="connsiteY409" fmla="*/ 887939 h 1335540"/>
              <a:gd name="connsiteX410" fmla="*/ 702250 w 1036210"/>
              <a:gd name="connsiteY410" fmla="*/ 881396 h 1335540"/>
              <a:gd name="connsiteX411" fmla="*/ 705975 w 1036210"/>
              <a:gd name="connsiteY411" fmla="*/ 875180 h 1335540"/>
              <a:gd name="connsiteX412" fmla="*/ 709701 w 1036210"/>
              <a:gd name="connsiteY412" fmla="*/ 868801 h 1335540"/>
              <a:gd name="connsiteX413" fmla="*/ 713765 w 1036210"/>
              <a:gd name="connsiteY413" fmla="*/ 862749 h 1335540"/>
              <a:gd name="connsiteX414" fmla="*/ 717999 w 1036210"/>
              <a:gd name="connsiteY414" fmla="*/ 856697 h 1335540"/>
              <a:gd name="connsiteX415" fmla="*/ 722064 w 1036210"/>
              <a:gd name="connsiteY415" fmla="*/ 850645 h 1335540"/>
              <a:gd name="connsiteX416" fmla="*/ 726636 w 1036210"/>
              <a:gd name="connsiteY416" fmla="*/ 844756 h 1335540"/>
              <a:gd name="connsiteX417" fmla="*/ 731209 w 1036210"/>
              <a:gd name="connsiteY417" fmla="*/ 838868 h 1335540"/>
              <a:gd name="connsiteX418" fmla="*/ 740523 w 1036210"/>
              <a:gd name="connsiteY418" fmla="*/ 827254 h 1335540"/>
              <a:gd name="connsiteX419" fmla="*/ 750176 w 1036210"/>
              <a:gd name="connsiteY419" fmla="*/ 815641 h 1335540"/>
              <a:gd name="connsiteX420" fmla="*/ 759998 w 1036210"/>
              <a:gd name="connsiteY420" fmla="*/ 803864 h 1335540"/>
              <a:gd name="connsiteX421" fmla="*/ 769820 w 1036210"/>
              <a:gd name="connsiteY421" fmla="*/ 791923 h 1335540"/>
              <a:gd name="connsiteX422" fmla="*/ 774562 w 1036210"/>
              <a:gd name="connsiteY422" fmla="*/ 785708 h 1335540"/>
              <a:gd name="connsiteX423" fmla="*/ 779473 w 1036210"/>
              <a:gd name="connsiteY423" fmla="*/ 779328 h 1335540"/>
              <a:gd name="connsiteX424" fmla="*/ 783876 w 1036210"/>
              <a:gd name="connsiteY424" fmla="*/ 772949 h 1335540"/>
              <a:gd name="connsiteX425" fmla="*/ 788279 w 1036210"/>
              <a:gd name="connsiteY425" fmla="*/ 766243 h 1335540"/>
              <a:gd name="connsiteX426" fmla="*/ 790481 w 1036210"/>
              <a:gd name="connsiteY426" fmla="*/ 762971 h 1335540"/>
              <a:gd name="connsiteX427" fmla="*/ 792682 w 1036210"/>
              <a:gd name="connsiteY427" fmla="*/ 759373 h 1335540"/>
              <a:gd name="connsiteX428" fmla="*/ 794037 w 1036210"/>
              <a:gd name="connsiteY428" fmla="*/ 756756 h 1335540"/>
              <a:gd name="connsiteX429" fmla="*/ 794545 w 1036210"/>
              <a:gd name="connsiteY429" fmla="*/ 756101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3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49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49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3 w 1036210"/>
              <a:gd name="connsiteY465" fmla="*/ 511073 h 1335540"/>
              <a:gd name="connsiteX466" fmla="*/ 837221 w 1036210"/>
              <a:gd name="connsiteY466" fmla="*/ 503386 h 1335540"/>
              <a:gd name="connsiteX467" fmla="*/ 835019 w 1036210"/>
              <a:gd name="connsiteY467" fmla="*/ 495698 h 1335540"/>
              <a:gd name="connsiteX468" fmla="*/ 832817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5 w 1036210"/>
              <a:gd name="connsiteY492" fmla="*/ 333109 h 1335540"/>
              <a:gd name="connsiteX493" fmla="*/ 720539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2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4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5 w 1036210"/>
              <a:gd name="connsiteY518" fmla="*/ 260975 h 1335540"/>
              <a:gd name="connsiteX519" fmla="*/ 529175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7 w 1036210"/>
              <a:gd name="connsiteY528" fmla="*/ 234308 h 1335540"/>
              <a:gd name="connsiteX529" fmla="*/ 591683 w 1036210"/>
              <a:gd name="connsiteY529" fmla="*/ 236272 h 1335540"/>
              <a:gd name="connsiteX530" fmla="*/ 600330 w 1036210"/>
              <a:gd name="connsiteY530" fmla="*/ 238235 h 1335540"/>
              <a:gd name="connsiteX531" fmla="*/ 608808 w 1036210"/>
              <a:gd name="connsiteY531" fmla="*/ 240363 h 1335540"/>
              <a:gd name="connsiteX532" fmla="*/ 617455 w 1036210"/>
              <a:gd name="connsiteY532" fmla="*/ 242981 h 1335540"/>
              <a:gd name="connsiteX533" fmla="*/ 625932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2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5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8 w 1036210"/>
              <a:gd name="connsiteY583" fmla="*/ 568130 h 1335540"/>
              <a:gd name="connsiteX584" fmla="*/ 872288 w 1036210"/>
              <a:gd name="connsiteY584" fmla="*/ 577131 h 1335540"/>
              <a:gd name="connsiteX585" fmla="*/ 872118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7 w 1036210"/>
              <a:gd name="connsiteY612" fmla="*/ 758606 h 1335540"/>
              <a:gd name="connsiteX613" fmla="*/ 815828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4 w 1036210"/>
              <a:gd name="connsiteY625" fmla="*/ 864480 h 1335540"/>
              <a:gd name="connsiteX626" fmla="*/ 741057 w 1036210"/>
              <a:gd name="connsiteY626" fmla="*/ 872007 h 1335540"/>
              <a:gd name="connsiteX627" fmla="*/ 736818 w 1036210"/>
              <a:gd name="connsiteY627" fmla="*/ 879698 h 1335540"/>
              <a:gd name="connsiteX628" fmla="*/ 732579 w 1036210"/>
              <a:gd name="connsiteY628" fmla="*/ 887552 h 1335540"/>
              <a:gd name="connsiteX629" fmla="*/ 728340 w 1036210"/>
              <a:gd name="connsiteY629" fmla="*/ 895734 h 1335540"/>
              <a:gd name="connsiteX630" fmla="*/ 724611 w 1036210"/>
              <a:gd name="connsiteY630" fmla="*/ 904407 h 1335540"/>
              <a:gd name="connsiteX631" fmla="*/ 720880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8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8 w 1036210"/>
              <a:gd name="connsiteY666" fmla="*/ 1059864 h 1335540"/>
              <a:gd name="connsiteX667" fmla="*/ 345497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3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6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0 w 1036210"/>
              <a:gd name="connsiteY685" fmla="*/ 1009626 h 1335540"/>
              <a:gd name="connsiteX686" fmla="*/ 317521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0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2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5 w 1036210"/>
              <a:gd name="connsiteY708" fmla="*/ 843697 h 1335540"/>
              <a:gd name="connsiteX709" fmla="*/ 254618 w 1036210"/>
              <a:gd name="connsiteY709" fmla="*/ 837152 h 1335540"/>
              <a:gd name="connsiteX710" fmla="*/ 244785 w 1036210"/>
              <a:gd name="connsiteY710" fmla="*/ 824224 h 1335540"/>
              <a:gd name="connsiteX711" fmla="*/ 234951 w 1036210"/>
              <a:gd name="connsiteY711" fmla="*/ 811624 h 1335540"/>
              <a:gd name="connsiteX712" fmla="*/ 225286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4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2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7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19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1 w 1036210"/>
              <a:gd name="connsiteY759" fmla="*/ 473220 h 1335540"/>
              <a:gd name="connsiteX760" fmla="*/ 166114 w 1036210"/>
              <a:gd name="connsiteY760" fmla="*/ 464875 h 1335540"/>
              <a:gd name="connsiteX761" fmla="*/ 168996 w 1036210"/>
              <a:gd name="connsiteY761" fmla="*/ 456857 h 1335540"/>
              <a:gd name="connsiteX762" fmla="*/ 172217 w 1036210"/>
              <a:gd name="connsiteY762" fmla="*/ 448838 h 1335540"/>
              <a:gd name="connsiteX763" fmla="*/ 175439 w 1036210"/>
              <a:gd name="connsiteY763" fmla="*/ 440820 h 1335540"/>
              <a:gd name="connsiteX764" fmla="*/ 178999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4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5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0 w 1036210"/>
              <a:gd name="connsiteY790" fmla="*/ 273581 h 1335540"/>
              <a:gd name="connsiteX791" fmla="*/ 336850 w 1036210"/>
              <a:gd name="connsiteY791" fmla="*/ 269491 h 1335540"/>
              <a:gd name="connsiteX792" fmla="*/ 344480 w 1036210"/>
              <a:gd name="connsiteY792" fmla="*/ 265400 h 1335540"/>
              <a:gd name="connsiteX793" fmla="*/ 352279 w 1036210"/>
              <a:gd name="connsiteY793" fmla="*/ 261799 h 1335540"/>
              <a:gd name="connsiteX794" fmla="*/ 360417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2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0" y="1276553"/>
                </a:lnTo>
                <a:lnTo>
                  <a:pt x="607800" y="1280013"/>
                </a:lnTo>
                <a:lnTo>
                  <a:pt x="606610" y="1283473"/>
                </a:lnTo>
                <a:lnTo>
                  <a:pt x="605420" y="1286769"/>
                </a:lnTo>
                <a:lnTo>
                  <a:pt x="603720" y="1290064"/>
                </a:lnTo>
                <a:lnTo>
                  <a:pt x="601850" y="1293029"/>
                </a:lnTo>
                <a:lnTo>
                  <a:pt x="599980" y="1296325"/>
                </a:lnTo>
                <a:lnTo>
                  <a:pt x="597600" y="1299126"/>
                </a:lnTo>
                <a:lnTo>
                  <a:pt x="595220" y="1302092"/>
                </a:lnTo>
                <a:lnTo>
                  <a:pt x="592670" y="1304893"/>
                </a:lnTo>
                <a:lnTo>
                  <a:pt x="589950" y="1307694"/>
                </a:lnTo>
                <a:lnTo>
                  <a:pt x="587059"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7"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2"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4" y="1237660"/>
                </a:lnTo>
                <a:lnTo>
                  <a:pt x="356009" y="1236011"/>
                </a:lnTo>
                <a:lnTo>
                  <a:pt x="353810" y="1233867"/>
                </a:lnTo>
                <a:lnTo>
                  <a:pt x="351781" y="1231724"/>
                </a:lnTo>
                <a:lnTo>
                  <a:pt x="349921" y="1229415"/>
                </a:lnTo>
                <a:lnTo>
                  <a:pt x="348399"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399" y="1197093"/>
                </a:lnTo>
                <a:lnTo>
                  <a:pt x="349921" y="1194619"/>
                </a:lnTo>
                <a:lnTo>
                  <a:pt x="351781" y="1192311"/>
                </a:lnTo>
                <a:lnTo>
                  <a:pt x="353810" y="1190002"/>
                </a:lnTo>
                <a:lnTo>
                  <a:pt x="356009" y="1188023"/>
                </a:lnTo>
                <a:lnTo>
                  <a:pt x="358544"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4" y="1156008"/>
                </a:lnTo>
                <a:lnTo>
                  <a:pt x="356009" y="1154189"/>
                </a:lnTo>
                <a:lnTo>
                  <a:pt x="353810" y="1152371"/>
                </a:lnTo>
                <a:lnTo>
                  <a:pt x="351781" y="1150221"/>
                </a:lnTo>
                <a:lnTo>
                  <a:pt x="349921" y="1147575"/>
                </a:lnTo>
                <a:lnTo>
                  <a:pt x="348399"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399" y="1115498"/>
                </a:lnTo>
                <a:lnTo>
                  <a:pt x="349921" y="1112853"/>
                </a:lnTo>
                <a:lnTo>
                  <a:pt x="351781" y="1110373"/>
                </a:lnTo>
                <a:lnTo>
                  <a:pt x="353810" y="1108223"/>
                </a:lnTo>
                <a:lnTo>
                  <a:pt x="356009" y="1106239"/>
                </a:lnTo>
                <a:lnTo>
                  <a:pt x="358544" y="1104420"/>
                </a:lnTo>
                <a:lnTo>
                  <a:pt x="361250" y="1102932"/>
                </a:lnTo>
                <a:lnTo>
                  <a:pt x="363956" y="1101609"/>
                </a:lnTo>
                <a:lnTo>
                  <a:pt x="366830" y="1100452"/>
                </a:lnTo>
                <a:lnTo>
                  <a:pt x="369873" y="1099625"/>
                </a:lnTo>
                <a:lnTo>
                  <a:pt x="373086" y="1099294"/>
                </a:lnTo>
                <a:close/>
                <a:moveTo>
                  <a:pt x="794884" y="755120"/>
                </a:moveTo>
                <a:lnTo>
                  <a:pt x="794884" y="755447"/>
                </a:lnTo>
                <a:lnTo>
                  <a:pt x="794545" y="755774"/>
                </a:lnTo>
                <a:close/>
                <a:moveTo>
                  <a:pt x="796620" y="749272"/>
                </a:moveTo>
                <a:lnTo>
                  <a:pt x="796577" y="749886"/>
                </a:lnTo>
                <a:lnTo>
                  <a:pt x="796239" y="752176"/>
                </a:lnTo>
                <a:lnTo>
                  <a:pt x="795730"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8" y="740290"/>
                </a:moveTo>
                <a:lnTo>
                  <a:pt x="770158" y="740399"/>
                </a:lnTo>
                <a:lnTo>
                  <a:pt x="769956" y="740595"/>
                </a:lnTo>
                <a:close/>
                <a:moveTo>
                  <a:pt x="1007792" y="303707"/>
                </a:moveTo>
                <a:lnTo>
                  <a:pt x="1036210" y="338777"/>
                </a:lnTo>
                <a:lnTo>
                  <a:pt x="941983" y="415129"/>
                </a:lnTo>
                <a:lnTo>
                  <a:pt x="913566" y="380058"/>
                </a:lnTo>
                <a:close/>
                <a:moveTo>
                  <a:pt x="28418" y="284751"/>
                </a:moveTo>
                <a:lnTo>
                  <a:pt x="122644" y="361103"/>
                </a:lnTo>
                <a:lnTo>
                  <a:pt x="94227"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7" y="265555"/>
                </a:lnTo>
                <a:lnTo>
                  <a:pt x="536288" y="267027"/>
                </a:lnTo>
                <a:lnTo>
                  <a:pt x="543740" y="268499"/>
                </a:lnTo>
                <a:lnTo>
                  <a:pt x="551191" y="270135"/>
                </a:lnTo>
                <a:lnTo>
                  <a:pt x="558642" y="271770"/>
                </a:lnTo>
                <a:lnTo>
                  <a:pt x="566263" y="273897"/>
                </a:lnTo>
                <a:lnTo>
                  <a:pt x="573545" y="275860"/>
                </a:lnTo>
                <a:lnTo>
                  <a:pt x="580827" y="277986"/>
                </a:lnTo>
                <a:lnTo>
                  <a:pt x="587939"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1"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8"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6" y="738926"/>
                </a:lnTo>
                <a:lnTo>
                  <a:pt x="769933" y="740344"/>
                </a:lnTo>
                <a:lnTo>
                  <a:pt x="769650" y="740726"/>
                </a:lnTo>
                <a:lnTo>
                  <a:pt x="769820" y="740563"/>
                </a:lnTo>
                <a:lnTo>
                  <a:pt x="769933" y="740344"/>
                </a:lnTo>
                <a:lnTo>
                  <a:pt x="770497" y="739581"/>
                </a:lnTo>
                <a:lnTo>
                  <a:pt x="771175" y="738763"/>
                </a:lnTo>
                <a:lnTo>
                  <a:pt x="770158" y="740290"/>
                </a:lnTo>
                <a:lnTo>
                  <a:pt x="770158"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2" y="820057"/>
                </a:lnTo>
                <a:lnTo>
                  <a:pt x="712749" y="826600"/>
                </a:lnTo>
                <a:lnTo>
                  <a:pt x="708515" y="832979"/>
                </a:lnTo>
                <a:lnTo>
                  <a:pt x="704620"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09" y="963999"/>
                </a:lnTo>
                <a:lnTo>
                  <a:pt x="665840" y="971523"/>
                </a:lnTo>
                <a:lnTo>
                  <a:pt x="665671" y="979047"/>
                </a:lnTo>
                <a:lnTo>
                  <a:pt x="665840" y="986735"/>
                </a:lnTo>
                <a:lnTo>
                  <a:pt x="666179" y="994259"/>
                </a:lnTo>
                <a:lnTo>
                  <a:pt x="666687" y="1001784"/>
                </a:lnTo>
                <a:lnTo>
                  <a:pt x="667703" y="994259"/>
                </a:lnTo>
                <a:lnTo>
                  <a:pt x="668549" y="986899"/>
                </a:lnTo>
                <a:lnTo>
                  <a:pt x="669735" y="979374"/>
                </a:lnTo>
                <a:lnTo>
                  <a:pt x="670920"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5"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3" y="651907"/>
                </a:lnTo>
                <a:lnTo>
                  <a:pt x="840608" y="644219"/>
                </a:lnTo>
                <a:lnTo>
                  <a:pt x="842301" y="636532"/>
                </a:lnTo>
                <a:lnTo>
                  <a:pt x="843487" y="628680"/>
                </a:lnTo>
                <a:lnTo>
                  <a:pt x="844503" y="620829"/>
                </a:lnTo>
                <a:lnTo>
                  <a:pt x="845349" y="613141"/>
                </a:lnTo>
                <a:lnTo>
                  <a:pt x="846027" y="605126"/>
                </a:lnTo>
                <a:lnTo>
                  <a:pt x="846535" y="597275"/>
                </a:lnTo>
                <a:lnTo>
                  <a:pt x="846874" y="589423"/>
                </a:lnTo>
                <a:lnTo>
                  <a:pt x="846874" y="581572"/>
                </a:lnTo>
                <a:lnTo>
                  <a:pt x="846874" y="573557"/>
                </a:lnTo>
                <a:lnTo>
                  <a:pt x="846535" y="565869"/>
                </a:lnTo>
                <a:lnTo>
                  <a:pt x="846027" y="558018"/>
                </a:lnTo>
                <a:lnTo>
                  <a:pt x="845349" y="550003"/>
                </a:lnTo>
                <a:lnTo>
                  <a:pt x="844503" y="542152"/>
                </a:lnTo>
                <a:lnTo>
                  <a:pt x="843487" y="534464"/>
                </a:lnTo>
                <a:lnTo>
                  <a:pt x="842301" y="526449"/>
                </a:lnTo>
                <a:lnTo>
                  <a:pt x="840608" y="518761"/>
                </a:lnTo>
                <a:lnTo>
                  <a:pt x="839083" y="511073"/>
                </a:lnTo>
                <a:lnTo>
                  <a:pt x="837221" y="503386"/>
                </a:lnTo>
                <a:lnTo>
                  <a:pt x="835019" y="495698"/>
                </a:lnTo>
                <a:lnTo>
                  <a:pt x="832817"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5" y="333109"/>
                </a:lnTo>
                <a:lnTo>
                  <a:pt x="720539"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2" y="287637"/>
                </a:lnTo>
                <a:lnTo>
                  <a:pt x="644671" y="284692"/>
                </a:lnTo>
                <a:lnTo>
                  <a:pt x="637389" y="281585"/>
                </a:lnTo>
                <a:lnTo>
                  <a:pt x="629938" y="278967"/>
                </a:lnTo>
                <a:lnTo>
                  <a:pt x="622317" y="276350"/>
                </a:lnTo>
                <a:lnTo>
                  <a:pt x="614697" y="274060"/>
                </a:lnTo>
                <a:lnTo>
                  <a:pt x="607076" y="271770"/>
                </a:lnTo>
                <a:lnTo>
                  <a:pt x="599455" y="269807"/>
                </a:lnTo>
                <a:lnTo>
                  <a:pt x="591834" y="268172"/>
                </a:lnTo>
                <a:lnTo>
                  <a:pt x="583875" y="266536"/>
                </a:lnTo>
                <a:lnTo>
                  <a:pt x="576085" y="265064"/>
                </a:lnTo>
                <a:lnTo>
                  <a:pt x="568295" y="263919"/>
                </a:lnTo>
                <a:lnTo>
                  <a:pt x="560505" y="262774"/>
                </a:lnTo>
                <a:lnTo>
                  <a:pt x="552546" y="261956"/>
                </a:lnTo>
                <a:lnTo>
                  <a:pt x="544756" y="261465"/>
                </a:lnTo>
                <a:lnTo>
                  <a:pt x="536965" y="260975"/>
                </a:lnTo>
                <a:lnTo>
                  <a:pt x="529175"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7" y="234308"/>
                </a:lnTo>
                <a:lnTo>
                  <a:pt x="591683" y="236272"/>
                </a:lnTo>
                <a:lnTo>
                  <a:pt x="600330" y="238235"/>
                </a:lnTo>
                <a:lnTo>
                  <a:pt x="608808" y="240363"/>
                </a:lnTo>
                <a:lnTo>
                  <a:pt x="617455" y="242981"/>
                </a:lnTo>
                <a:lnTo>
                  <a:pt x="625932"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2"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5"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8" y="568130"/>
                </a:lnTo>
                <a:lnTo>
                  <a:pt x="872288" y="577131"/>
                </a:lnTo>
                <a:lnTo>
                  <a:pt x="872118"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7" y="758606"/>
                </a:lnTo>
                <a:lnTo>
                  <a:pt x="815828"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4" y="864480"/>
                </a:lnTo>
                <a:lnTo>
                  <a:pt x="741057" y="872007"/>
                </a:lnTo>
                <a:lnTo>
                  <a:pt x="736818" y="879698"/>
                </a:lnTo>
                <a:lnTo>
                  <a:pt x="732579" y="887552"/>
                </a:lnTo>
                <a:lnTo>
                  <a:pt x="728340" y="895734"/>
                </a:lnTo>
                <a:lnTo>
                  <a:pt x="724611" y="904407"/>
                </a:lnTo>
                <a:lnTo>
                  <a:pt x="720880"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8"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8" y="1059864"/>
                </a:lnTo>
                <a:lnTo>
                  <a:pt x="345497" y="1059700"/>
                </a:lnTo>
                <a:lnTo>
                  <a:pt x="342615" y="1059209"/>
                </a:lnTo>
                <a:lnTo>
                  <a:pt x="339733" y="1058391"/>
                </a:lnTo>
                <a:lnTo>
                  <a:pt x="337020" y="1057573"/>
                </a:lnTo>
                <a:lnTo>
                  <a:pt x="334477" y="1056264"/>
                </a:lnTo>
                <a:lnTo>
                  <a:pt x="331933" y="1054954"/>
                </a:lnTo>
                <a:lnTo>
                  <a:pt x="329729" y="1053154"/>
                </a:lnTo>
                <a:lnTo>
                  <a:pt x="327525" y="1051354"/>
                </a:lnTo>
                <a:lnTo>
                  <a:pt x="325660" y="1049391"/>
                </a:lnTo>
                <a:lnTo>
                  <a:pt x="323965" y="1047100"/>
                </a:lnTo>
                <a:lnTo>
                  <a:pt x="322438" y="1044809"/>
                </a:lnTo>
                <a:lnTo>
                  <a:pt x="321082" y="1042354"/>
                </a:lnTo>
                <a:lnTo>
                  <a:pt x="320065" y="1039572"/>
                </a:lnTo>
                <a:lnTo>
                  <a:pt x="319386" y="1036954"/>
                </a:lnTo>
                <a:lnTo>
                  <a:pt x="318878" y="1034009"/>
                </a:lnTo>
                <a:lnTo>
                  <a:pt x="318708" y="1031063"/>
                </a:lnTo>
                <a:lnTo>
                  <a:pt x="318539" y="1023863"/>
                </a:lnTo>
                <a:lnTo>
                  <a:pt x="318369" y="1016499"/>
                </a:lnTo>
                <a:lnTo>
                  <a:pt x="318030" y="1009626"/>
                </a:lnTo>
                <a:lnTo>
                  <a:pt x="317521" y="1002754"/>
                </a:lnTo>
                <a:lnTo>
                  <a:pt x="317013" y="996208"/>
                </a:lnTo>
                <a:lnTo>
                  <a:pt x="316335" y="989663"/>
                </a:lnTo>
                <a:lnTo>
                  <a:pt x="315656" y="983281"/>
                </a:lnTo>
                <a:lnTo>
                  <a:pt x="314639" y="977226"/>
                </a:lnTo>
                <a:lnTo>
                  <a:pt x="313622" y="971171"/>
                </a:lnTo>
                <a:lnTo>
                  <a:pt x="312774" y="965281"/>
                </a:lnTo>
                <a:lnTo>
                  <a:pt x="311587" y="959553"/>
                </a:lnTo>
                <a:lnTo>
                  <a:pt x="310400" y="953826"/>
                </a:lnTo>
                <a:lnTo>
                  <a:pt x="309214" y="948426"/>
                </a:lnTo>
                <a:lnTo>
                  <a:pt x="307857" y="943026"/>
                </a:lnTo>
                <a:lnTo>
                  <a:pt x="304975" y="932717"/>
                </a:lnTo>
                <a:lnTo>
                  <a:pt x="301753" y="922898"/>
                </a:lnTo>
                <a:lnTo>
                  <a:pt x="298363" y="913407"/>
                </a:lnTo>
                <a:lnTo>
                  <a:pt x="294632" y="904407"/>
                </a:lnTo>
                <a:lnTo>
                  <a:pt x="290902" y="895734"/>
                </a:lnTo>
                <a:lnTo>
                  <a:pt x="286833" y="887552"/>
                </a:lnTo>
                <a:lnTo>
                  <a:pt x="282425" y="879698"/>
                </a:lnTo>
                <a:lnTo>
                  <a:pt x="278186" y="872007"/>
                </a:lnTo>
                <a:lnTo>
                  <a:pt x="273608" y="864480"/>
                </a:lnTo>
                <a:lnTo>
                  <a:pt x="268861" y="857443"/>
                </a:lnTo>
                <a:lnTo>
                  <a:pt x="264114" y="850570"/>
                </a:lnTo>
                <a:lnTo>
                  <a:pt x="259535" y="843697"/>
                </a:lnTo>
                <a:lnTo>
                  <a:pt x="254618" y="837152"/>
                </a:lnTo>
                <a:lnTo>
                  <a:pt x="244785" y="824224"/>
                </a:lnTo>
                <a:lnTo>
                  <a:pt x="234951" y="811624"/>
                </a:lnTo>
                <a:lnTo>
                  <a:pt x="225286" y="798860"/>
                </a:lnTo>
                <a:lnTo>
                  <a:pt x="220709" y="792478"/>
                </a:lnTo>
                <a:lnTo>
                  <a:pt x="216131" y="785933"/>
                </a:lnTo>
                <a:lnTo>
                  <a:pt x="211722" y="779387"/>
                </a:lnTo>
                <a:lnTo>
                  <a:pt x="207314" y="772678"/>
                </a:lnTo>
                <a:lnTo>
                  <a:pt x="203415" y="765642"/>
                </a:lnTo>
                <a:lnTo>
                  <a:pt x="199346" y="758606"/>
                </a:lnTo>
                <a:lnTo>
                  <a:pt x="199176" y="758278"/>
                </a:lnTo>
                <a:lnTo>
                  <a:pt x="199006" y="758114"/>
                </a:lnTo>
                <a:lnTo>
                  <a:pt x="199176" y="758114"/>
                </a:lnTo>
                <a:lnTo>
                  <a:pt x="199176" y="757951"/>
                </a:lnTo>
                <a:lnTo>
                  <a:pt x="199006" y="757787"/>
                </a:lnTo>
                <a:lnTo>
                  <a:pt x="192902"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7"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19" y="541457"/>
                </a:lnTo>
                <a:lnTo>
                  <a:pt x="149837" y="532457"/>
                </a:lnTo>
                <a:lnTo>
                  <a:pt x="151193" y="523948"/>
                </a:lnTo>
                <a:lnTo>
                  <a:pt x="152719" y="515275"/>
                </a:lnTo>
                <a:lnTo>
                  <a:pt x="154415" y="506603"/>
                </a:lnTo>
                <a:lnTo>
                  <a:pt x="156280" y="498093"/>
                </a:lnTo>
                <a:lnTo>
                  <a:pt x="158484" y="489584"/>
                </a:lnTo>
                <a:lnTo>
                  <a:pt x="160858" y="481402"/>
                </a:lnTo>
                <a:lnTo>
                  <a:pt x="163231" y="473220"/>
                </a:lnTo>
                <a:lnTo>
                  <a:pt x="166114" y="464875"/>
                </a:lnTo>
                <a:lnTo>
                  <a:pt x="168996" y="456857"/>
                </a:lnTo>
                <a:lnTo>
                  <a:pt x="172217" y="448838"/>
                </a:lnTo>
                <a:lnTo>
                  <a:pt x="175439" y="440820"/>
                </a:lnTo>
                <a:lnTo>
                  <a:pt x="178999"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4" y="354582"/>
                </a:lnTo>
                <a:lnTo>
                  <a:pt x="235460" y="348200"/>
                </a:lnTo>
                <a:lnTo>
                  <a:pt x="241224" y="341818"/>
                </a:lnTo>
                <a:lnTo>
                  <a:pt x="247158" y="335764"/>
                </a:lnTo>
                <a:lnTo>
                  <a:pt x="253262" y="329710"/>
                </a:lnTo>
                <a:lnTo>
                  <a:pt x="259535"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0" y="273581"/>
                </a:lnTo>
                <a:lnTo>
                  <a:pt x="336850" y="269491"/>
                </a:lnTo>
                <a:lnTo>
                  <a:pt x="344480" y="265400"/>
                </a:lnTo>
                <a:lnTo>
                  <a:pt x="352279" y="261799"/>
                </a:lnTo>
                <a:lnTo>
                  <a:pt x="360417" y="258036"/>
                </a:lnTo>
                <a:lnTo>
                  <a:pt x="368556" y="254763"/>
                </a:lnTo>
                <a:lnTo>
                  <a:pt x="376695" y="251490"/>
                </a:lnTo>
                <a:lnTo>
                  <a:pt x="385002" y="248545"/>
                </a:lnTo>
                <a:lnTo>
                  <a:pt x="393310" y="245599"/>
                </a:lnTo>
                <a:lnTo>
                  <a:pt x="401788" y="242981"/>
                </a:lnTo>
                <a:lnTo>
                  <a:pt x="410435" y="240363"/>
                </a:lnTo>
                <a:lnTo>
                  <a:pt x="418912"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C80000"/>
          </a:solidFill>
          <a:ln>
            <a:noFill/>
          </a:ln>
        </p:spPr>
        <p:txBody>
          <a:bodyPr lIns="0" tIns="0" rIns="0" bIns="0" anchor="ctr">
            <a:scene3d>
              <a:camera prst="orthographicFront"/>
              <a:lightRig rig="threePt" dir="t"/>
            </a:scene3d>
            <a:sp3d>
              <a:contourClr>
                <a:srgbClr val="FFFFFF"/>
              </a:contourClr>
            </a:sp3d>
          </a:bodyPr>
          <a:lstStyle/>
          <a:p>
            <a:pPr algn="ctr">
              <a:defRPr/>
            </a:pPr>
            <a:r>
              <a:rPr lang="zh-CN" altLang="en-US" sz="2000" b="1" dirty="0" smtClean="0">
                <a:solidFill>
                  <a:srgbClr val="FFFFFF"/>
                </a:solidFill>
                <a:effectLst>
                  <a:outerShdw blurRad="38100" dist="38100" dir="2700000" algn="tl">
                    <a:srgbClr val="000000">
                      <a:alpha val="43137"/>
                    </a:srgbClr>
                  </a:outerShdw>
                </a:effectLst>
              </a:rPr>
              <a:t>管起</a:t>
            </a:r>
            <a:endParaRPr lang="zh-CN" altLang="en-US" sz="2000" b="1" dirty="0">
              <a:solidFill>
                <a:srgbClr val="FFFFFF"/>
              </a:solidFill>
              <a:effectLst>
                <a:outerShdw blurRad="38100" dist="38100" dir="2700000" algn="tl">
                  <a:srgbClr val="000000">
                    <a:alpha val="43137"/>
                  </a:srgbClr>
                </a:outerShdw>
              </a:effectLst>
            </a:endParaRPr>
          </a:p>
        </p:txBody>
      </p:sp>
      <p:sp>
        <p:nvSpPr>
          <p:cNvPr id="18" name="MH_Other_2"/>
          <p:cNvSpPr/>
          <p:nvPr>
            <p:custDataLst>
              <p:tags r:id="rId2"/>
            </p:custDataLst>
          </p:nvPr>
        </p:nvSpPr>
        <p:spPr bwMode="auto">
          <a:xfrm>
            <a:off x="5752626" y="4430161"/>
            <a:ext cx="1191366" cy="1292104"/>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91191C"/>
          </a:solidFill>
          <a:ln>
            <a:noFill/>
          </a:ln>
        </p:spPr>
        <p:txBody>
          <a:bodyPr lIns="0" tIns="0" rIns="0" bIns="0" anchor="ctr">
            <a:scene3d>
              <a:camera prst="orthographicFront"/>
              <a:lightRig rig="threePt" dir="t"/>
            </a:scene3d>
            <a:sp3d>
              <a:contourClr>
                <a:srgbClr val="FFFFFF"/>
              </a:contourClr>
            </a:sp3d>
          </a:bodyPr>
          <a:lstStyle/>
          <a:p>
            <a:pPr algn="ctr">
              <a:defRPr/>
            </a:pPr>
            <a:r>
              <a:rPr lang="zh-CN" altLang="en-US" sz="2000" b="1" dirty="0" smtClean="0">
                <a:solidFill>
                  <a:srgbClr val="FFFFFF"/>
                </a:solidFill>
                <a:effectLst>
                  <a:outerShdw blurRad="38100" dist="38100" dir="2700000" algn="tl">
                    <a:srgbClr val="000000">
                      <a:alpha val="43137"/>
                    </a:srgbClr>
                  </a:outerShdw>
                </a:effectLst>
              </a:rPr>
              <a:t>严起</a:t>
            </a:r>
            <a:endParaRPr lang="zh-CN" altLang="en-US" sz="2000" b="1" dirty="0">
              <a:solidFill>
                <a:srgbClr val="FFFFFF"/>
              </a:solidFill>
              <a:effectLst>
                <a:outerShdw blurRad="38100" dist="38100" dir="2700000" algn="tl">
                  <a:srgbClr val="000000">
                    <a:alpha val="43137"/>
                  </a:srgbClr>
                </a:outerShdw>
              </a:effectLst>
            </a:endParaRPr>
          </a:p>
        </p:txBody>
      </p:sp>
      <p:sp>
        <p:nvSpPr>
          <p:cNvPr id="3" name="文本框 2"/>
          <p:cNvSpPr txBox="1"/>
          <p:nvPr/>
        </p:nvSpPr>
        <p:spPr>
          <a:xfrm>
            <a:off x="2939363" y="5014379"/>
            <a:ext cx="2232727" cy="707886"/>
          </a:xfrm>
          <a:prstGeom prst="rect">
            <a:avLst/>
          </a:prstGeom>
          <a:noFill/>
        </p:spPr>
        <p:txBody>
          <a:bodyPr wrap="square" rtlCol="0">
            <a:spAutoFit/>
          </a:bodyPr>
          <a:lstStyle/>
          <a:p>
            <a:r>
              <a:rPr lang="zh-CN" altLang="en-US" sz="2000" dirty="0"/>
              <a:t>→党要管党必须从党内政治生活管起</a:t>
            </a:r>
          </a:p>
        </p:txBody>
      </p:sp>
      <p:sp>
        <p:nvSpPr>
          <p:cNvPr id="21" name="文本框 20"/>
          <p:cNvSpPr txBox="1"/>
          <p:nvPr/>
        </p:nvSpPr>
        <p:spPr>
          <a:xfrm>
            <a:off x="6787540" y="5014379"/>
            <a:ext cx="2282952" cy="707886"/>
          </a:xfrm>
          <a:prstGeom prst="rect">
            <a:avLst/>
          </a:prstGeom>
          <a:noFill/>
        </p:spPr>
        <p:txBody>
          <a:bodyPr wrap="square" rtlCol="0">
            <a:spAutoFit/>
          </a:bodyPr>
          <a:lstStyle/>
          <a:p>
            <a:r>
              <a:rPr lang="zh-CN" altLang="en-US" sz="2000" dirty="0"/>
              <a:t>→从严治党必须从党内政治生活严起</a:t>
            </a:r>
          </a:p>
        </p:txBody>
      </p:sp>
      <p:sp>
        <p:nvSpPr>
          <p:cNvPr id="15" name="矩形 14"/>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334963" y="1567543"/>
            <a:ext cx="522514" cy="1843314"/>
          </a:xfrm>
          <a:custGeom>
            <a:avLst/>
            <a:gdLst>
              <a:gd name="connsiteX0" fmla="*/ 522514 w 522514"/>
              <a:gd name="connsiteY0" fmla="*/ 1843314 h 1843314"/>
              <a:gd name="connsiteX1" fmla="*/ 0 w 522514"/>
              <a:gd name="connsiteY1" fmla="*/ 1335314 h 1843314"/>
              <a:gd name="connsiteX2" fmla="*/ 0 w 522514"/>
              <a:gd name="connsiteY2" fmla="*/ 0 h 1843314"/>
            </a:gdLst>
            <a:ahLst/>
            <a:cxnLst>
              <a:cxn ang="0">
                <a:pos x="connsiteX0" y="connsiteY0"/>
              </a:cxn>
              <a:cxn ang="0">
                <a:pos x="connsiteX1" y="connsiteY1"/>
              </a:cxn>
              <a:cxn ang="0">
                <a:pos x="connsiteX2" y="connsiteY2"/>
              </a:cxn>
            </a:cxnLst>
            <a:rect l="l" t="t" r="r" b="b"/>
            <a:pathLst>
              <a:path w="522514" h="1843314">
                <a:moveTo>
                  <a:pt x="522514" y="1843314"/>
                </a:moveTo>
                <a:lnTo>
                  <a:pt x="0" y="1335314"/>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flipV="1">
            <a:off x="11334524" y="3429000"/>
            <a:ext cx="522514" cy="1843314"/>
          </a:xfrm>
          <a:custGeom>
            <a:avLst/>
            <a:gdLst>
              <a:gd name="connsiteX0" fmla="*/ 522514 w 522514"/>
              <a:gd name="connsiteY0" fmla="*/ 1843314 h 1843314"/>
              <a:gd name="connsiteX1" fmla="*/ 0 w 522514"/>
              <a:gd name="connsiteY1" fmla="*/ 1335314 h 1843314"/>
              <a:gd name="connsiteX2" fmla="*/ 0 w 522514"/>
              <a:gd name="connsiteY2" fmla="*/ 0 h 1843314"/>
            </a:gdLst>
            <a:ahLst/>
            <a:cxnLst>
              <a:cxn ang="0">
                <a:pos x="connsiteX0" y="connsiteY0"/>
              </a:cxn>
              <a:cxn ang="0">
                <a:pos x="connsiteX1" y="connsiteY1"/>
              </a:cxn>
              <a:cxn ang="0">
                <a:pos x="connsiteX2" y="connsiteY2"/>
              </a:cxn>
            </a:cxnLst>
            <a:rect l="l" t="t" r="r" b="b"/>
            <a:pathLst>
              <a:path w="522514" h="1843314">
                <a:moveTo>
                  <a:pt x="522514" y="1843314"/>
                </a:moveTo>
                <a:lnTo>
                  <a:pt x="0" y="1335314"/>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38629" y="3429000"/>
            <a:ext cx="13672458"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10734" y="3182257"/>
            <a:ext cx="493486" cy="493486"/>
            <a:chOff x="2002971" y="3182257"/>
            <a:chExt cx="493486" cy="493486"/>
          </a:xfrm>
        </p:grpSpPr>
        <p:sp>
          <p:nvSpPr>
            <p:cNvPr id="7" name="椭圆 6"/>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1087781" y="3182257"/>
            <a:ext cx="493486" cy="493486"/>
            <a:chOff x="2002971" y="3182257"/>
            <a:chExt cx="493486" cy="493486"/>
          </a:xfrm>
        </p:grpSpPr>
        <p:sp>
          <p:nvSpPr>
            <p:cNvPr id="16" name="椭圆 15"/>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334964" y="1162408"/>
            <a:ext cx="2034750" cy="4616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a:solidFill>
                  <a:schemeClr val="bg1"/>
                </a:solidFill>
              </a:rPr>
              <a:t>新提法 </a:t>
            </a:r>
            <a:r>
              <a:rPr lang="en-US" altLang="zh-CN" sz="2400" b="1" dirty="0" smtClean="0">
                <a:solidFill>
                  <a:schemeClr val="bg1"/>
                </a:solidFill>
              </a:rPr>
              <a:t>2.</a:t>
            </a:r>
            <a:endParaRPr lang="zh-CN" altLang="en-US" sz="2400" b="1" dirty="0">
              <a:solidFill>
                <a:schemeClr val="bg1"/>
              </a:solidFill>
            </a:endParaRPr>
          </a:p>
        </p:txBody>
      </p:sp>
      <p:sp>
        <p:nvSpPr>
          <p:cNvPr id="27" name="矩形 26"/>
          <p:cNvSpPr/>
          <p:nvPr/>
        </p:nvSpPr>
        <p:spPr>
          <a:xfrm>
            <a:off x="9736428" y="5274361"/>
            <a:ext cx="2120610" cy="4616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2.</a:t>
            </a:r>
            <a:endParaRPr lang="zh-CN" altLang="en-US" sz="2400" b="1" dirty="0">
              <a:solidFill>
                <a:schemeClr val="bg1"/>
              </a:solidFill>
            </a:endParaRPr>
          </a:p>
        </p:txBody>
      </p:sp>
      <p:sp>
        <p:nvSpPr>
          <p:cNvPr id="24" name="文本框 23"/>
          <p:cNvSpPr txBox="1"/>
          <p:nvPr/>
        </p:nvSpPr>
        <p:spPr>
          <a:xfrm>
            <a:off x="334961" y="1691652"/>
            <a:ext cx="5162021" cy="1477328"/>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明确规定加强和规范党内政治生活的</a:t>
            </a:r>
            <a:r>
              <a:rPr lang="zh-CN" altLang="en-US" b="1" dirty="0" smtClean="0"/>
              <a:t>总方针</a:t>
            </a:r>
            <a:endParaRPr lang="en-US" altLang="zh-CN" dirty="0" smtClean="0"/>
          </a:p>
          <a:p>
            <a:pPr marL="342900" indent="-342900">
              <a:lnSpc>
                <a:spcPct val="125000"/>
              </a:lnSpc>
              <a:buFont typeface="Wingdings" panose="05000000000000000000" pitchFamily="2" charset="2"/>
              <a:buChar char="Ø"/>
            </a:pPr>
            <a:r>
              <a:rPr lang="zh-CN" altLang="en-US" dirty="0"/>
              <a:t>只有通过总方针才能“在全党形成又有集中又有民主、又有纪律又有自由、又有统一意志又有个人心情舒畅生动活泼的政治局面” </a:t>
            </a:r>
          </a:p>
        </p:txBody>
      </p:sp>
      <p:sp>
        <p:nvSpPr>
          <p:cNvPr id="9" name="矩形 8"/>
          <p:cNvSpPr/>
          <p:nvPr/>
        </p:nvSpPr>
        <p:spPr>
          <a:xfrm>
            <a:off x="5772754" y="1828800"/>
            <a:ext cx="2736245" cy="1353457"/>
          </a:xfrm>
          <a:prstGeom prst="rect">
            <a:avLst/>
          </a:prstGeom>
          <a:noFill/>
          <a:ln>
            <a:solidFill>
              <a:srgbClr val="92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905308" y="1983853"/>
            <a:ext cx="2559509" cy="1015663"/>
          </a:xfrm>
          <a:prstGeom prst="rect">
            <a:avLst/>
          </a:prstGeom>
          <a:noFill/>
        </p:spPr>
        <p:txBody>
          <a:bodyPr wrap="square" rtlCol="0">
            <a:spAutoFit/>
          </a:bodyPr>
          <a:lstStyle/>
          <a:p>
            <a:pPr algn="ctr"/>
            <a:r>
              <a:rPr lang="zh-CN" altLang="en-US" sz="2000" b="1" dirty="0" smtClean="0"/>
              <a:t>“四个路线”</a:t>
            </a:r>
            <a:endParaRPr lang="en-US" altLang="zh-CN" sz="2000" b="1" dirty="0" smtClean="0"/>
          </a:p>
          <a:p>
            <a:pPr algn="ctr"/>
            <a:r>
              <a:rPr lang="zh-CN" altLang="en-US" sz="2000" b="1" dirty="0" smtClean="0">
                <a:solidFill>
                  <a:srgbClr val="CB2027"/>
                </a:solidFill>
              </a:rPr>
              <a:t>政治路线、思想路线</a:t>
            </a:r>
            <a:endParaRPr lang="en-US" altLang="zh-CN" sz="2000" b="1" dirty="0" smtClean="0">
              <a:solidFill>
                <a:srgbClr val="CB2027"/>
              </a:solidFill>
            </a:endParaRPr>
          </a:p>
          <a:p>
            <a:pPr algn="ctr"/>
            <a:r>
              <a:rPr lang="zh-CN" altLang="en-US" sz="2000" b="1" dirty="0" smtClean="0">
                <a:solidFill>
                  <a:srgbClr val="CB2027"/>
                </a:solidFill>
              </a:rPr>
              <a:t>组织路线、群众路线</a:t>
            </a:r>
            <a:endParaRPr lang="zh-CN" altLang="en-US" sz="2000" b="1" dirty="0">
              <a:solidFill>
                <a:srgbClr val="CB2027"/>
              </a:solidFill>
            </a:endParaRPr>
          </a:p>
        </p:txBody>
      </p:sp>
      <p:sp>
        <p:nvSpPr>
          <p:cNvPr id="30" name="矩形 29"/>
          <p:cNvSpPr/>
          <p:nvPr/>
        </p:nvSpPr>
        <p:spPr>
          <a:xfrm>
            <a:off x="8715065" y="1821485"/>
            <a:ext cx="2454854" cy="1347495"/>
          </a:xfrm>
          <a:prstGeom prst="rect">
            <a:avLst/>
          </a:prstGeom>
          <a:noFill/>
          <a:ln>
            <a:solidFill>
              <a:srgbClr val="92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803433" y="1983854"/>
            <a:ext cx="2278117" cy="1015663"/>
          </a:xfrm>
          <a:prstGeom prst="rect">
            <a:avLst/>
          </a:prstGeom>
          <a:noFill/>
        </p:spPr>
        <p:txBody>
          <a:bodyPr wrap="square" rtlCol="0">
            <a:spAutoFit/>
          </a:bodyPr>
          <a:lstStyle/>
          <a:p>
            <a:pPr algn="ctr"/>
            <a:r>
              <a:rPr lang="zh-CN" altLang="en-US" sz="2000" b="1" dirty="0" smtClean="0"/>
              <a:t>“四性”</a:t>
            </a:r>
            <a:endParaRPr lang="en-US" altLang="zh-CN" sz="2000" b="1" dirty="0" smtClean="0"/>
          </a:p>
          <a:p>
            <a:pPr algn="ctr"/>
            <a:r>
              <a:rPr lang="zh-CN" altLang="en-US" sz="2000" b="1" dirty="0">
                <a:solidFill>
                  <a:srgbClr val="CB2027"/>
                </a:solidFill>
              </a:rPr>
              <a:t>政治性、时代性</a:t>
            </a:r>
            <a:endParaRPr lang="en-US" altLang="zh-CN" sz="2000" b="1" dirty="0">
              <a:solidFill>
                <a:srgbClr val="CB2027"/>
              </a:solidFill>
            </a:endParaRPr>
          </a:p>
          <a:p>
            <a:pPr algn="ctr"/>
            <a:r>
              <a:rPr lang="zh-CN" altLang="en-US" sz="2000" b="1" dirty="0">
                <a:solidFill>
                  <a:srgbClr val="CB2027"/>
                </a:solidFill>
              </a:rPr>
              <a:t>原则性、战斗性</a:t>
            </a:r>
          </a:p>
        </p:txBody>
      </p:sp>
      <p:sp>
        <p:nvSpPr>
          <p:cNvPr id="34" name="矩形 33"/>
          <p:cNvSpPr/>
          <p:nvPr/>
        </p:nvSpPr>
        <p:spPr>
          <a:xfrm>
            <a:off x="857477" y="3818615"/>
            <a:ext cx="5865571" cy="2409907"/>
          </a:xfrm>
          <a:prstGeom prst="rect">
            <a:avLst/>
          </a:prstGeom>
          <a:noFill/>
          <a:ln>
            <a:solidFill>
              <a:srgbClr val="92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57477" y="3929801"/>
            <a:ext cx="5769769" cy="2086725"/>
          </a:xfrm>
          <a:prstGeom prst="rect">
            <a:avLst/>
          </a:prstGeom>
          <a:noFill/>
        </p:spPr>
        <p:txBody>
          <a:bodyPr wrap="square" rtlCol="0">
            <a:spAutoFit/>
          </a:bodyPr>
          <a:lstStyle/>
          <a:p>
            <a:pPr algn="r">
              <a:lnSpc>
                <a:spcPct val="120000"/>
              </a:lnSpc>
            </a:pPr>
            <a:r>
              <a:rPr lang="zh-CN" altLang="en-US" b="1" dirty="0" smtClean="0"/>
              <a:t>“四个着力”</a:t>
            </a:r>
            <a:endParaRPr lang="en-US" altLang="zh-CN" b="1" dirty="0" smtClean="0"/>
          </a:p>
          <a:p>
            <a:pPr algn="r">
              <a:lnSpc>
                <a:spcPct val="120000"/>
              </a:lnSpc>
            </a:pPr>
            <a:r>
              <a:rPr lang="zh-CN" altLang="zh-CN" b="1" dirty="0" smtClean="0">
                <a:solidFill>
                  <a:srgbClr val="CB2027"/>
                </a:solidFill>
              </a:rPr>
              <a:t>着力</a:t>
            </a:r>
            <a:r>
              <a:rPr lang="zh-CN" altLang="zh-CN" b="1" dirty="0">
                <a:solidFill>
                  <a:srgbClr val="CB2027"/>
                </a:solidFill>
              </a:rPr>
              <a:t>增强党内政治生活的政治性、时代性、原则性、</a:t>
            </a:r>
            <a:r>
              <a:rPr lang="zh-CN" altLang="zh-CN" b="1" dirty="0" smtClean="0">
                <a:solidFill>
                  <a:srgbClr val="CB2027"/>
                </a:solidFill>
              </a:rPr>
              <a:t>战斗性</a:t>
            </a:r>
            <a:r>
              <a:rPr lang="zh-CN" altLang="en-US" b="1" dirty="0" smtClean="0">
                <a:solidFill>
                  <a:srgbClr val="CB2027"/>
                </a:solidFill>
              </a:rPr>
              <a:t>；</a:t>
            </a:r>
            <a:r>
              <a:rPr lang="zh-CN" altLang="zh-CN" b="1" dirty="0" smtClean="0">
                <a:solidFill>
                  <a:srgbClr val="CB2027"/>
                </a:solidFill>
              </a:rPr>
              <a:t>着力</a:t>
            </a:r>
            <a:r>
              <a:rPr lang="zh-CN" altLang="zh-CN" b="1" dirty="0">
                <a:solidFill>
                  <a:srgbClr val="CB2027"/>
                </a:solidFill>
              </a:rPr>
              <a:t>增强党自我净化、自我完善、自我革新、自我提高</a:t>
            </a:r>
            <a:r>
              <a:rPr lang="zh-CN" altLang="zh-CN" b="1" dirty="0" smtClean="0">
                <a:solidFill>
                  <a:srgbClr val="CB2027"/>
                </a:solidFill>
              </a:rPr>
              <a:t>能力</a:t>
            </a:r>
            <a:r>
              <a:rPr lang="zh-CN" altLang="en-US" b="1" dirty="0" smtClean="0">
                <a:solidFill>
                  <a:srgbClr val="CB2027"/>
                </a:solidFill>
              </a:rPr>
              <a:t>；</a:t>
            </a:r>
            <a:r>
              <a:rPr lang="zh-CN" altLang="zh-CN" b="1" dirty="0" smtClean="0">
                <a:solidFill>
                  <a:srgbClr val="CB2027"/>
                </a:solidFill>
              </a:rPr>
              <a:t>着力</a:t>
            </a:r>
            <a:r>
              <a:rPr lang="zh-CN" altLang="zh-CN" b="1" dirty="0">
                <a:solidFill>
                  <a:srgbClr val="CB2027"/>
                </a:solidFill>
              </a:rPr>
              <a:t>提高党的领导水平和执政水平、增强拒腐防变和抵御风险</a:t>
            </a:r>
            <a:r>
              <a:rPr lang="zh-CN" altLang="zh-CN" b="1" dirty="0" smtClean="0">
                <a:solidFill>
                  <a:srgbClr val="CB2027"/>
                </a:solidFill>
              </a:rPr>
              <a:t>能力</a:t>
            </a:r>
            <a:r>
              <a:rPr lang="zh-CN" altLang="en-US" b="1" dirty="0" smtClean="0">
                <a:solidFill>
                  <a:srgbClr val="CB2027"/>
                </a:solidFill>
              </a:rPr>
              <a:t>；</a:t>
            </a:r>
            <a:r>
              <a:rPr lang="zh-CN" altLang="zh-CN" b="1" dirty="0" smtClean="0">
                <a:solidFill>
                  <a:srgbClr val="CB2027"/>
                </a:solidFill>
              </a:rPr>
              <a:t>着力</a:t>
            </a:r>
            <a:r>
              <a:rPr lang="zh-CN" altLang="zh-CN" b="1" dirty="0">
                <a:solidFill>
                  <a:srgbClr val="CB2027"/>
                </a:solidFill>
              </a:rPr>
              <a:t>维护党中央权威、保证党的团结统一、保持党的先进性和纯洁性</a:t>
            </a:r>
            <a:endParaRPr lang="zh-CN" altLang="en-US" b="1" dirty="0">
              <a:solidFill>
                <a:srgbClr val="CB2027"/>
              </a:solidFill>
            </a:endParaRPr>
          </a:p>
        </p:txBody>
      </p:sp>
      <p:sp>
        <p:nvSpPr>
          <p:cNvPr id="36" name="矩形 35"/>
          <p:cNvSpPr/>
          <p:nvPr/>
        </p:nvSpPr>
        <p:spPr>
          <a:xfrm>
            <a:off x="6989690" y="3818615"/>
            <a:ext cx="2465346" cy="1917411"/>
          </a:xfrm>
          <a:prstGeom prst="rect">
            <a:avLst/>
          </a:prstGeom>
          <a:noFill/>
          <a:ln>
            <a:solidFill>
              <a:srgbClr val="92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7088550" y="3942312"/>
            <a:ext cx="2278117" cy="1631216"/>
          </a:xfrm>
          <a:prstGeom prst="rect">
            <a:avLst/>
          </a:prstGeom>
          <a:noFill/>
        </p:spPr>
        <p:txBody>
          <a:bodyPr wrap="square" rtlCol="0">
            <a:spAutoFit/>
          </a:bodyPr>
          <a:lstStyle/>
          <a:p>
            <a:pPr algn="ctr"/>
            <a:r>
              <a:rPr lang="zh-CN" altLang="en-US" sz="2000" b="1" dirty="0" smtClean="0"/>
              <a:t>“四种能力”</a:t>
            </a:r>
            <a:endParaRPr lang="en-US" altLang="zh-CN" sz="2000" b="1" dirty="0" smtClean="0"/>
          </a:p>
          <a:p>
            <a:pPr algn="ctr"/>
            <a:r>
              <a:rPr lang="zh-CN" altLang="en-US" sz="2000" b="1" dirty="0">
                <a:solidFill>
                  <a:srgbClr val="CB2027"/>
                </a:solidFill>
              </a:rPr>
              <a:t>自我</a:t>
            </a:r>
            <a:r>
              <a:rPr lang="zh-CN" altLang="en-US" sz="2000" b="1" dirty="0" smtClean="0">
                <a:solidFill>
                  <a:srgbClr val="CB2027"/>
                </a:solidFill>
              </a:rPr>
              <a:t>净化</a:t>
            </a:r>
            <a:endParaRPr lang="en-US" altLang="zh-CN" sz="2000" b="1" dirty="0" smtClean="0">
              <a:solidFill>
                <a:srgbClr val="CB2027"/>
              </a:solidFill>
            </a:endParaRPr>
          </a:p>
          <a:p>
            <a:pPr algn="ctr"/>
            <a:r>
              <a:rPr lang="zh-CN" altLang="en-US" sz="2000" b="1" dirty="0" smtClean="0">
                <a:solidFill>
                  <a:srgbClr val="CB2027"/>
                </a:solidFill>
              </a:rPr>
              <a:t>自我完善</a:t>
            </a:r>
            <a:endParaRPr lang="en-US" altLang="zh-CN" sz="2000" b="1" dirty="0" smtClean="0">
              <a:solidFill>
                <a:srgbClr val="CB2027"/>
              </a:solidFill>
            </a:endParaRPr>
          </a:p>
          <a:p>
            <a:pPr algn="ctr"/>
            <a:r>
              <a:rPr lang="zh-CN" altLang="en-US" sz="2000" b="1" dirty="0" smtClean="0">
                <a:solidFill>
                  <a:srgbClr val="CB2027"/>
                </a:solidFill>
              </a:rPr>
              <a:t>自我革新</a:t>
            </a:r>
            <a:endParaRPr lang="en-US" altLang="zh-CN" sz="2000" b="1" dirty="0" smtClean="0">
              <a:solidFill>
                <a:srgbClr val="CB2027"/>
              </a:solidFill>
            </a:endParaRPr>
          </a:p>
          <a:p>
            <a:pPr algn="ctr"/>
            <a:r>
              <a:rPr lang="zh-CN" altLang="en-US" sz="2000" b="1" dirty="0" smtClean="0">
                <a:solidFill>
                  <a:srgbClr val="CB2027"/>
                </a:solidFill>
              </a:rPr>
              <a:t>自我提高</a:t>
            </a:r>
            <a:endParaRPr lang="zh-CN" altLang="en-US" sz="2000" b="1" dirty="0">
              <a:solidFill>
                <a:srgbClr val="CB2027"/>
              </a:solidFill>
            </a:endParaRPr>
          </a:p>
        </p:txBody>
      </p:sp>
      <p:sp>
        <p:nvSpPr>
          <p:cNvPr id="23" name="矩形 22"/>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25" name="矩形 24"/>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73150" y="3887423"/>
            <a:ext cx="8128473" cy="1545968"/>
          </a:xfrm>
          <a:prstGeom prst="rect">
            <a:avLst/>
          </a:prstGeom>
          <a:solidFill>
            <a:srgbClr val="FF5D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073152" y="1455246"/>
            <a:ext cx="8128471" cy="461665"/>
            <a:chOff x="3752850" y="1025322"/>
            <a:chExt cx="8128471" cy="461665"/>
          </a:xfrm>
        </p:grpSpPr>
        <p:sp>
          <p:nvSpPr>
            <p:cNvPr id="16" name="矩形 15"/>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a:solidFill>
                    <a:schemeClr val="bg1"/>
                  </a:solidFill>
                </a:rPr>
                <a:t>3</a:t>
              </a:r>
              <a:r>
                <a:rPr lang="en-US" altLang="zh-CN" sz="2400" b="1" dirty="0" smtClean="0">
                  <a:solidFill>
                    <a:schemeClr val="bg1"/>
                  </a:solidFill>
                </a:rPr>
                <a:t>.</a:t>
              </a:r>
              <a:endParaRPr lang="zh-CN" altLang="en-US" sz="2400" b="1" dirty="0">
                <a:solidFill>
                  <a:schemeClr val="bg1"/>
                </a:solidFill>
              </a:endParaRPr>
            </a:p>
          </p:txBody>
        </p:sp>
        <p:cxnSp>
          <p:nvCxnSpPr>
            <p:cNvPr id="17" name="直接连接符 16"/>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073149" y="1924915"/>
            <a:ext cx="10244207" cy="1246495"/>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明确提出加强和规范党内政治生活的重点和</a:t>
            </a:r>
            <a:r>
              <a:rPr lang="zh-CN" altLang="zh-CN" sz="2000" b="1" dirty="0" smtClean="0"/>
              <a:t>关键</a:t>
            </a:r>
            <a:endParaRPr lang="en-US" altLang="zh-CN" sz="2000" dirty="0" smtClean="0"/>
          </a:p>
          <a:p>
            <a:pPr marL="342900" indent="-342900">
              <a:lnSpc>
                <a:spcPct val="125000"/>
              </a:lnSpc>
              <a:buFont typeface="Wingdings" panose="05000000000000000000" pitchFamily="2" charset="2"/>
              <a:buChar char="Ø"/>
            </a:pPr>
            <a:r>
              <a:rPr lang="zh-CN" altLang="en-US" sz="2000" b="1" dirty="0">
                <a:solidFill>
                  <a:srgbClr val="CB2027"/>
                </a:solidFill>
              </a:rPr>
              <a:t>重点→</a:t>
            </a:r>
            <a:r>
              <a:rPr lang="zh-CN" altLang="en-US" sz="2000" dirty="0"/>
              <a:t>各级领导机关和领导干部</a:t>
            </a:r>
          </a:p>
          <a:p>
            <a:pPr marL="342900" indent="-342900">
              <a:lnSpc>
                <a:spcPct val="125000"/>
              </a:lnSpc>
              <a:buFont typeface="Wingdings" panose="05000000000000000000" pitchFamily="2" charset="2"/>
              <a:buChar char="Ø"/>
            </a:pPr>
            <a:r>
              <a:rPr lang="zh-CN" altLang="en-US" sz="2000" b="1" dirty="0">
                <a:solidFill>
                  <a:srgbClr val="CB2027"/>
                </a:solidFill>
              </a:rPr>
              <a:t>关键→</a:t>
            </a:r>
            <a:r>
              <a:rPr lang="zh-CN" altLang="en-US" sz="2000" dirty="0"/>
              <a:t>高级干部特别是中央委员会、中央政治局、中央政治局常务委员会的组成人员</a:t>
            </a:r>
          </a:p>
        </p:txBody>
      </p:sp>
      <p:grpSp>
        <p:nvGrpSpPr>
          <p:cNvPr id="22" name="组合 21"/>
          <p:cNvGrpSpPr/>
          <p:nvPr/>
        </p:nvGrpSpPr>
        <p:grpSpPr>
          <a:xfrm>
            <a:off x="1073153" y="3425759"/>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3.</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073151" y="3953684"/>
            <a:ext cx="7885321" cy="1246495"/>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明确指出加强和规范党内政治生活关键是党的高级</a:t>
            </a:r>
            <a:r>
              <a:rPr lang="zh-CN" altLang="en-US" sz="2000" b="1" dirty="0" smtClean="0"/>
              <a:t>干部</a:t>
            </a:r>
            <a:endParaRPr lang="en-US" altLang="zh-CN" sz="2000" b="1" dirty="0" smtClean="0"/>
          </a:p>
          <a:p>
            <a:pPr marL="285750" indent="-285750">
              <a:lnSpc>
                <a:spcPct val="125000"/>
              </a:lnSpc>
              <a:buFont typeface="Wingdings" panose="05000000000000000000" pitchFamily="2" charset="2"/>
              <a:buChar char="n"/>
            </a:pPr>
            <a:r>
              <a:rPr lang="zh-CN" altLang="zh-CN" sz="2000" dirty="0">
                <a:solidFill>
                  <a:schemeClr val="bg1"/>
                </a:solidFill>
              </a:rPr>
              <a:t>界定了党的</a:t>
            </a:r>
            <a:r>
              <a:rPr lang="zh-CN" altLang="zh-CN" sz="2000" b="1" dirty="0"/>
              <a:t>“高级干部”</a:t>
            </a:r>
            <a:r>
              <a:rPr lang="zh-CN" altLang="zh-CN" sz="2000" dirty="0" smtClean="0">
                <a:solidFill>
                  <a:schemeClr val="bg1"/>
                </a:solidFill>
              </a:rPr>
              <a:t>：中央委员会</a:t>
            </a:r>
            <a:r>
              <a:rPr lang="zh-CN" altLang="zh-CN" sz="2000" dirty="0">
                <a:solidFill>
                  <a:schemeClr val="bg1"/>
                </a:solidFill>
              </a:rPr>
              <a:t>、中央政治局、中央政治局常务委员会的组成人员——约</a:t>
            </a:r>
            <a:r>
              <a:rPr lang="en-US" altLang="zh-CN" sz="2000" dirty="0">
                <a:solidFill>
                  <a:schemeClr val="bg1"/>
                </a:solidFill>
              </a:rPr>
              <a:t>350</a:t>
            </a:r>
            <a:r>
              <a:rPr lang="zh-CN" altLang="zh-CN" sz="2000" dirty="0">
                <a:solidFill>
                  <a:schemeClr val="bg1"/>
                </a:solidFill>
              </a:rPr>
              <a:t>人，的确很关键！</a:t>
            </a:r>
            <a:endParaRPr lang="zh-CN" altLang="en-US" sz="2000" dirty="0">
              <a:solidFill>
                <a:schemeClr val="bg1"/>
              </a:solidFill>
            </a:endParaRPr>
          </a:p>
        </p:txBody>
      </p:sp>
      <p:sp>
        <p:nvSpPr>
          <p:cNvPr id="13" name="矩形 12"/>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14" name="矩形 13"/>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49763" y="1368806"/>
            <a:ext cx="8128471" cy="461665"/>
            <a:chOff x="3752850" y="1025322"/>
            <a:chExt cx="8128471" cy="461665"/>
          </a:xfrm>
        </p:grpSpPr>
        <p:sp>
          <p:nvSpPr>
            <p:cNvPr id="12" name="矩形 11"/>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4.</a:t>
              </a:r>
              <a:endParaRPr lang="zh-CN" altLang="en-US" sz="2400" b="1" dirty="0">
                <a:solidFill>
                  <a:schemeClr val="bg1"/>
                </a:solidFill>
              </a:endParaRPr>
            </a:p>
          </p:txBody>
        </p:sp>
        <p:cxnSp>
          <p:nvCxnSpPr>
            <p:cNvPr id="6" name="直接连接符 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49762" y="1830471"/>
            <a:ext cx="8128472" cy="861774"/>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明确提出加强和规范党内政治生活的</a:t>
            </a:r>
            <a:r>
              <a:rPr lang="zh-CN" altLang="zh-CN" sz="2000" b="1" dirty="0" smtClean="0"/>
              <a:t>保证</a:t>
            </a:r>
            <a:endParaRPr lang="en-US" altLang="zh-CN" sz="2000" b="1" dirty="0" smtClean="0"/>
          </a:p>
          <a:p>
            <a:pPr marL="342900" indent="-342900">
              <a:lnSpc>
                <a:spcPct val="125000"/>
              </a:lnSpc>
              <a:buFont typeface="Wingdings" panose="05000000000000000000" pitchFamily="2" charset="2"/>
              <a:buChar char="Ø"/>
            </a:pPr>
            <a:r>
              <a:rPr lang="zh-CN" altLang="en-US" sz="2000" dirty="0"/>
              <a:t>根本保证：坚持党在社会主义初级阶段的</a:t>
            </a:r>
            <a:r>
              <a:rPr lang="zh-CN" altLang="en-US" sz="2000" dirty="0" smtClean="0"/>
              <a:t>基本路线</a:t>
            </a:r>
            <a:endParaRPr lang="zh-CN" altLang="en-US" sz="2000" dirty="0"/>
          </a:p>
        </p:txBody>
      </p:sp>
      <p:sp>
        <p:nvSpPr>
          <p:cNvPr id="16" name="矩形 1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15" name="MH_SubTitle_1"/>
          <p:cNvSpPr/>
          <p:nvPr>
            <p:custDataLst>
              <p:tags r:id="rId1"/>
            </p:custDataLst>
          </p:nvPr>
        </p:nvSpPr>
        <p:spPr>
          <a:xfrm>
            <a:off x="1149762" y="2931199"/>
            <a:ext cx="9964706" cy="455613"/>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285750" indent="-285750">
              <a:lnSpc>
                <a:spcPct val="120000"/>
              </a:lnSpc>
              <a:buFont typeface="Wingdings" panose="05000000000000000000" pitchFamily="2" charset="2"/>
              <a:buChar char="ü"/>
              <a:defRPr/>
            </a:pPr>
            <a:endParaRPr lang="zh-CN" altLang="en-US" dirty="0">
              <a:solidFill>
                <a:schemeClr val="tx1"/>
              </a:solidFill>
              <a:latin typeface="华文新魏" panose="02010800040101010101" pitchFamily="2" charset="-122"/>
              <a:ea typeface="华文新魏" panose="02010800040101010101" pitchFamily="2" charset="-122"/>
            </a:endParaRPr>
          </a:p>
        </p:txBody>
      </p:sp>
      <p:sp>
        <p:nvSpPr>
          <p:cNvPr id="19" name="MH_SubTitle_2"/>
          <p:cNvSpPr/>
          <p:nvPr>
            <p:custDataLst>
              <p:tags r:id="rId2"/>
            </p:custDataLst>
          </p:nvPr>
        </p:nvSpPr>
        <p:spPr>
          <a:xfrm>
            <a:off x="1149762" y="3578697"/>
            <a:ext cx="9964706" cy="454023"/>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342900" indent="-342900">
              <a:lnSpc>
                <a:spcPct val="120000"/>
              </a:lnSpc>
              <a:buFont typeface="Wingdings" panose="05000000000000000000" pitchFamily="2" charset="2"/>
              <a:buChar char="ü"/>
              <a:defRPr/>
            </a:pPr>
            <a:endParaRPr lang="en-US" altLang="zh-CN" dirty="0">
              <a:solidFill>
                <a:schemeClr val="tx1"/>
              </a:solidFill>
              <a:latin typeface="华文新魏" panose="02010800040101010101" pitchFamily="2" charset="-122"/>
              <a:ea typeface="华文新魏" panose="02010800040101010101" pitchFamily="2" charset="-122"/>
            </a:endParaRPr>
          </a:p>
        </p:txBody>
      </p:sp>
      <p:sp>
        <p:nvSpPr>
          <p:cNvPr id="22" name="MH_Other_1"/>
          <p:cNvSpPr/>
          <p:nvPr>
            <p:custDataLst>
              <p:tags r:id="rId3"/>
            </p:custDataLst>
          </p:nvPr>
        </p:nvSpPr>
        <p:spPr>
          <a:xfrm>
            <a:off x="10200068" y="3472426"/>
            <a:ext cx="1297593" cy="61277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latin typeface="Impact" panose="020B0806030902050204" pitchFamily="34" charset="0"/>
              </a:rPr>
              <a:t>新</a:t>
            </a:r>
            <a:r>
              <a:rPr lang="zh-CN" altLang="en-US" b="1" dirty="0" smtClean="0">
                <a:solidFill>
                  <a:srgbClr val="FFFFFF"/>
                </a:solidFill>
                <a:latin typeface="Impact" panose="020B0806030902050204" pitchFamily="34" charset="0"/>
              </a:rPr>
              <a:t>亮点</a:t>
            </a:r>
            <a:r>
              <a:rPr lang="en-US" altLang="zh-CN" b="1" dirty="0" smtClean="0">
                <a:solidFill>
                  <a:srgbClr val="FFFFFF"/>
                </a:solidFill>
                <a:latin typeface="Impact" panose="020B0806030902050204" pitchFamily="34" charset="0"/>
              </a:rPr>
              <a:t>5</a:t>
            </a:r>
            <a:endParaRPr lang="zh-CN" altLang="en-US" b="1" dirty="0">
              <a:solidFill>
                <a:srgbClr val="FFFFFF"/>
              </a:solidFill>
              <a:latin typeface="Impact" panose="020B0806030902050204" pitchFamily="34" charset="0"/>
            </a:endParaRPr>
          </a:p>
        </p:txBody>
      </p:sp>
      <p:sp>
        <p:nvSpPr>
          <p:cNvPr id="23" name="MH_SubTitle_3"/>
          <p:cNvSpPr/>
          <p:nvPr>
            <p:custDataLst>
              <p:tags r:id="rId4"/>
            </p:custDataLst>
          </p:nvPr>
        </p:nvSpPr>
        <p:spPr>
          <a:xfrm>
            <a:off x="1149762" y="4237485"/>
            <a:ext cx="9565459" cy="455612"/>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342900" indent="-342900">
              <a:lnSpc>
                <a:spcPct val="120000"/>
              </a:lnSpc>
              <a:buFont typeface="Wingdings" panose="05000000000000000000" pitchFamily="2" charset="2"/>
              <a:buChar char="ü"/>
              <a:defRPr/>
            </a:pPr>
            <a:endParaRPr lang="en-US" altLang="zh-CN" dirty="0">
              <a:solidFill>
                <a:schemeClr val="tx1"/>
              </a:solidFill>
              <a:latin typeface="华文新魏" panose="02010800040101010101" pitchFamily="2" charset="-122"/>
              <a:ea typeface="华文新魏" panose="02010800040101010101" pitchFamily="2" charset="-122"/>
            </a:endParaRPr>
          </a:p>
        </p:txBody>
      </p:sp>
      <p:sp>
        <p:nvSpPr>
          <p:cNvPr id="24" name="MH_Other_2"/>
          <p:cNvSpPr/>
          <p:nvPr>
            <p:custDataLst>
              <p:tags r:id="rId5"/>
            </p:custDataLst>
          </p:nvPr>
        </p:nvSpPr>
        <p:spPr>
          <a:xfrm>
            <a:off x="10200067" y="4177185"/>
            <a:ext cx="1297593" cy="612775"/>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latin typeface="Impact" panose="020B0806030902050204" pitchFamily="34" charset="0"/>
              </a:rPr>
              <a:t>新</a:t>
            </a:r>
            <a:r>
              <a:rPr lang="zh-CN" altLang="en-US" b="1" dirty="0" smtClean="0">
                <a:solidFill>
                  <a:srgbClr val="FFFFFF"/>
                </a:solidFill>
                <a:latin typeface="Impact" panose="020B0806030902050204" pitchFamily="34" charset="0"/>
              </a:rPr>
              <a:t>亮点</a:t>
            </a:r>
            <a:r>
              <a:rPr lang="en-US" altLang="zh-CN" b="1" dirty="0" smtClean="0">
                <a:solidFill>
                  <a:srgbClr val="FFFFFF"/>
                </a:solidFill>
                <a:latin typeface="Impact" panose="020B0806030902050204" pitchFamily="34" charset="0"/>
              </a:rPr>
              <a:t>6</a:t>
            </a:r>
            <a:endParaRPr lang="zh-CN" altLang="en-US" b="1" dirty="0">
              <a:solidFill>
                <a:srgbClr val="FFFFFF"/>
              </a:solidFill>
              <a:latin typeface="Impact" panose="020B0806030902050204" pitchFamily="34" charset="0"/>
            </a:endParaRPr>
          </a:p>
        </p:txBody>
      </p:sp>
      <p:sp>
        <p:nvSpPr>
          <p:cNvPr id="27" name="MH_SubTitle_4"/>
          <p:cNvSpPr/>
          <p:nvPr>
            <p:custDataLst>
              <p:tags r:id="rId6"/>
            </p:custDataLst>
          </p:nvPr>
        </p:nvSpPr>
        <p:spPr>
          <a:xfrm>
            <a:off x="1149762" y="5000894"/>
            <a:ext cx="9565459" cy="821653"/>
          </a:xfrm>
          <a:prstGeom prst="rect">
            <a:avLst/>
          </a:prstGeom>
          <a:noFill/>
          <a:ln w="3175">
            <a:solidFill>
              <a:srgbClr val="AE1F23"/>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normAutofit/>
          </a:bodyPr>
          <a:lstStyle/>
          <a:p>
            <a:pPr marL="342900" indent="-342900">
              <a:lnSpc>
                <a:spcPct val="120000"/>
              </a:lnSpc>
              <a:buFont typeface="Wingdings" panose="05000000000000000000" pitchFamily="2" charset="2"/>
              <a:buChar char="ü"/>
              <a:defRPr/>
            </a:pPr>
            <a:endParaRPr lang="en-US" altLang="zh-CN" sz="2000" dirty="0">
              <a:solidFill>
                <a:srgbClr val="FFFFFF"/>
              </a:solidFill>
              <a:latin typeface="华文新魏" panose="02010800040101010101" pitchFamily="2" charset="-122"/>
              <a:ea typeface="华文新魏" panose="02010800040101010101" pitchFamily="2" charset="-122"/>
            </a:endParaRPr>
          </a:p>
        </p:txBody>
      </p:sp>
      <p:sp>
        <p:nvSpPr>
          <p:cNvPr id="28" name="MH_Other_3"/>
          <p:cNvSpPr/>
          <p:nvPr>
            <p:custDataLst>
              <p:tags r:id="rId7"/>
            </p:custDataLst>
          </p:nvPr>
        </p:nvSpPr>
        <p:spPr>
          <a:xfrm>
            <a:off x="9430508" y="4751678"/>
            <a:ext cx="1297592" cy="1072729"/>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latin typeface="Impact" panose="020B0806030902050204" pitchFamily="34" charset="0"/>
              </a:rPr>
              <a:t>新</a:t>
            </a:r>
            <a:r>
              <a:rPr lang="zh-CN" altLang="en-US" b="1" dirty="0" smtClean="0">
                <a:solidFill>
                  <a:srgbClr val="FFFFFF"/>
                </a:solidFill>
                <a:latin typeface="Impact" panose="020B0806030902050204" pitchFamily="34" charset="0"/>
              </a:rPr>
              <a:t>亮点</a:t>
            </a:r>
            <a:r>
              <a:rPr lang="en-US" altLang="zh-CN" b="1" dirty="0" smtClean="0">
                <a:solidFill>
                  <a:srgbClr val="FFFFFF"/>
                </a:solidFill>
                <a:latin typeface="Impact" panose="020B0806030902050204" pitchFamily="34" charset="0"/>
              </a:rPr>
              <a:t>7</a:t>
            </a:r>
            <a:endParaRPr lang="zh-CN" altLang="en-US" b="1" dirty="0">
              <a:solidFill>
                <a:srgbClr val="FFFFFF"/>
              </a:solidFill>
              <a:latin typeface="Impact" panose="020B0806030902050204" pitchFamily="34" charset="0"/>
            </a:endParaRPr>
          </a:p>
        </p:txBody>
      </p:sp>
      <p:sp>
        <p:nvSpPr>
          <p:cNvPr id="29" name="MH_Other_4"/>
          <p:cNvSpPr/>
          <p:nvPr>
            <p:custDataLst>
              <p:tags r:id="rId8"/>
            </p:custDataLst>
          </p:nvPr>
        </p:nvSpPr>
        <p:spPr>
          <a:xfrm>
            <a:off x="10159627" y="2831544"/>
            <a:ext cx="1297592" cy="614363"/>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smtClean="0">
                <a:solidFill>
                  <a:srgbClr val="FFFFFF"/>
                </a:solidFill>
                <a:latin typeface="Impact" panose="020B0806030902050204" pitchFamily="34" charset="0"/>
                <a:ea typeface="微软雅黑" panose="020B0503020204020204" charset="-122"/>
              </a:rPr>
              <a:t>新亮点</a:t>
            </a:r>
            <a:r>
              <a:rPr lang="en-US" altLang="zh-CN" b="1" dirty="0" smtClean="0">
                <a:solidFill>
                  <a:srgbClr val="FFFFFF"/>
                </a:solidFill>
                <a:latin typeface="Impact" panose="020B0806030902050204" pitchFamily="34" charset="0"/>
                <a:ea typeface="微软雅黑" panose="020B0503020204020204" charset="-122"/>
              </a:rPr>
              <a:t>4</a:t>
            </a:r>
            <a:endParaRPr lang="zh-CN" altLang="en-US" b="1" dirty="0">
              <a:solidFill>
                <a:srgbClr val="FFFFFF"/>
              </a:solidFill>
              <a:latin typeface="Impact" panose="020B0806030902050204" pitchFamily="34" charset="0"/>
              <a:ea typeface="微软雅黑" panose="020B0503020204020204" charset="-122"/>
            </a:endParaRPr>
          </a:p>
        </p:txBody>
      </p:sp>
      <p:sp>
        <p:nvSpPr>
          <p:cNvPr id="2" name="文本框 1"/>
          <p:cNvSpPr txBox="1"/>
          <p:nvPr/>
        </p:nvSpPr>
        <p:spPr>
          <a:xfrm>
            <a:off x="1149762" y="2953987"/>
            <a:ext cx="8496514" cy="395236"/>
          </a:xfrm>
          <a:prstGeom prst="rect">
            <a:avLst/>
          </a:prstGeom>
          <a:noFill/>
        </p:spPr>
        <p:txBody>
          <a:bodyPr wrap="square" rtlCol="0">
            <a:spAutoFit/>
          </a:bodyPr>
          <a:lstStyle/>
          <a:p>
            <a:pPr marL="285750" lvl="0" indent="-285750">
              <a:lnSpc>
                <a:spcPct val="120000"/>
              </a:lnSpc>
              <a:buFont typeface="Wingdings" panose="05000000000000000000" pitchFamily="2" charset="2"/>
              <a:buChar char="ü"/>
              <a:defRPr/>
            </a:pPr>
            <a:r>
              <a:rPr lang="zh-CN" altLang="zh-CN" dirty="0"/>
              <a:t>指出党在社会主义初级阶段的基本路线是“党和国家的生命线、人民的幸福线</a:t>
            </a:r>
            <a:r>
              <a:rPr lang="zh-CN" altLang="zh-CN" dirty="0" smtClean="0"/>
              <a:t>”</a:t>
            </a:r>
            <a:endParaRPr lang="zh-CN" altLang="en-US" dirty="0"/>
          </a:p>
        </p:txBody>
      </p:sp>
      <p:sp>
        <p:nvSpPr>
          <p:cNvPr id="30" name="文本框 29"/>
          <p:cNvSpPr txBox="1"/>
          <p:nvPr/>
        </p:nvSpPr>
        <p:spPr>
          <a:xfrm>
            <a:off x="1149762" y="3596965"/>
            <a:ext cx="9050306" cy="403828"/>
          </a:xfrm>
          <a:prstGeom prst="rect">
            <a:avLst/>
          </a:prstGeom>
          <a:noFill/>
        </p:spPr>
        <p:txBody>
          <a:bodyPr wrap="square" rtlCol="0">
            <a:spAutoFit/>
          </a:bodyPr>
          <a:lstStyle/>
          <a:p>
            <a:pPr marL="342900" lvl="0" indent="-342900">
              <a:lnSpc>
                <a:spcPct val="120000"/>
              </a:lnSpc>
              <a:buFont typeface="Wingdings" panose="05000000000000000000" pitchFamily="2" charset="2"/>
              <a:buChar char="ü"/>
              <a:defRPr/>
            </a:pPr>
            <a:r>
              <a:rPr lang="zh-CN" altLang="zh-CN" dirty="0"/>
              <a:t>指出“必须勇于推进理论创新、实践创新、制度创新、文化创新以及其他各方面创新”</a:t>
            </a:r>
            <a:endParaRPr lang="en-US" altLang="zh-CN" dirty="0">
              <a:latin typeface="华文新魏" panose="02010800040101010101" pitchFamily="2" charset="-122"/>
              <a:ea typeface="华文新魏" panose="02010800040101010101" pitchFamily="2" charset="-122"/>
            </a:endParaRPr>
          </a:p>
        </p:txBody>
      </p:sp>
      <p:sp>
        <p:nvSpPr>
          <p:cNvPr id="31" name="文本框 30"/>
          <p:cNvSpPr txBox="1"/>
          <p:nvPr/>
        </p:nvSpPr>
        <p:spPr>
          <a:xfrm>
            <a:off x="1149762" y="5000894"/>
            <a:ext cx="8496514" cy="772006"/>
          </a:xfrm>
          <a:prstGeom prst="rect">
            <a:avLst/>
          </a:prstGeom>
          <a:noFill/>
          <a:ln>
            <a:noFill/>
          </a:ln>
        </p:spPr>
        <p:txBody>
          <a:bodyPr wrap="square" rtlCol="0">
            <a:spAutoFit/>
          </a:bodyPr>
          <a:lstStyle/>
          <a:p>
            <a:pPr marL="342900" lvl="0" indent="-342900">
              <a:lnSpc>
                <a:spcPct val="120000"/>
              </a:lnSpc>
              <a:buFont typeface="Wingdings" panose="05000000000000000000" pitchFamily="2" charset="2"/>
              <a:buChar char="ü"/>
              <a:defRPr/>
            </a:pPr>
            <a:r>
              <a:rPr lang="zh-CN" altLang="zh-CN" sz="1900" dirty="0"/>
              <a:t>指出“党员、干部特别是高级干部在大是大非面前不能态度暧昧</a:t>
            </a:r>
            <a:r>
              <a:rPr lang="zh-CN" altLang="zh-CN" sz="1900" dirty="0" smtClean="0"/>
              <a:t>，</a:t>
            </a:r>
            <a:endParaRPr lang="en-US" altLang="zh-CN" sz="1900" dirty="0" smtClean="0"/>
          </a:p>
          <a:p>
            <a:pPr lvl="0">
              <a:lnSpc>
                <a:spcPct val="120000"/>
              </a:lnSpc>
              <a:defRPr/>
            </a:pPr>
            <a:r>
              <a:rPr lang="zh-CN" altLang="zh-CN" sz="1900" dirty="0" smtClean="0"/>
              <a:t>不能</a:t>
            </a:r>
            <a:r>
              <a:rPr lang="zh-CN" altLang="zh-CN" sz="1900" dirty="0"/>
              <a:t>动摇基本政治立场，不能被错误言论所左右”</a:t>
            </a:r>
            <a:endParaRPr lang="en-US" altLang="zh-CN" sz="1900" dirty="0">
              <a:latin typeface="华文新魏" panose="02010800040101010101" pitchFamily="2" charset="-122"/>
              <a:ea typeface="华文新魏" panose="02010800040101010101" pitchFamily="2" charset="-122"/>
            </a:endParaRPr>
          </a:p>
        </p:txBody>
      </p:sp>
      <p:sp>
        <p:nvSpPr>
          <p:cNvPr id="18" name="文本框 17"/>
          <p:cNvSpPr txBox="1"/>
          <p:nvPr/>
        </p:nvSpPr>
        <p:spPr>
          <a:xfrm>
            <a:off x="1109321" y="4281936"/>
            <a:ext cx="9050306" cy="403828"/>
          </a:xfrm>
          <a:prstGeom prst="rect">
            <a:avLst/>
          </a:prstGeom>
          <a:noFill/>
        </p:spPr>
        <p:txBody>
          <a:bodyPr wrap="square" rtlCol="0">
            <a:spAutoFit/>
          </a:bodyPr>
          <a:lstStyle/>
          <a:p>
            <a:pPr marL="342900" indent="-342900">
              <a:lnSpc>
                <a:spcPct val="120000"/>
              </a:lnSpc>
              <a:buFont typeface="Wingdings" panose="05000000000000000000" pitchFamily="2" charset="2"/>
              <a:buChar char="ü"/>
              <a:defRPr/>
            </a:pPr>
            <a:r>
              <a:rPr lang="zh-CN" altLang="zh-CN" dirty="0"/>
              <a:t>指出“考察识别干部特别是高级干部必须首先看是否坚定不移贯彻党的基本路线”</a:t>
            </a:r>
            <a:endParaRPr lang="en-US" altLang="zh-CN" dirty="0">
              <a:latin typeface="华文新魏" panose="02010800040101010101" pitchFamily="2" charset="-122"/>
              <a:ea typeface="华文新魏" panose="02010800040101010101" pitchFamily="2" charset="-122"/>
            </a:endParaRPr>
          </a:p>
        </p:txBody>
      </p:sp>
      <p:sp>
        <p:nvSpPr>
          <p:cNvPr id="20" name="矩形 19"/>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01939" y="1025482"/>
            <a:ext cx="8128471" cy="461665"/>
            <a:chOff x="3752850" y="1025322"/>
            <a:chExt cx="8128471" cy="461665"/>
          </a:xfrm>
        </p:grpSpPr>
        <p:sp>
          <p:nvSpPr>
            <p:cNvPr id="16" name="矩形 15"/>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5.</a:t>
              </a:r>
              <a:endParaRPr lang="zh-CN" altLang="en-US" sz="2400" b="1" dirty="0">
                <a:solidFill>
                  <a:schemeClr val="bg1"/>
                </a:solidFill>
              </a:endParaRPr>
            </a:p>
          </p:txBody>
        </p:sp>
        <p:cxnSp>
          <p:nvCxnSpPr>
            <p:cNvPr id="17" name="直接连接符 16"/>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201938" y="1491164"/>
            <a:ext cx="7272362" cy="715581"/>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b="1" dirty="0"/>
              <a:t>明确提出加强和规范党内政治生活的重要</a:t>
            </a:r>
            <a:r>
              <a:rPr lang="zh-CN" altLang="zh-CN" b="1" dirty="0" smtClean="0"/>
              <a:t>目的</a:t>
            </a:r>
            <a:endParaRPr lang="en-US" altLang="zh-CN" b="1" dirty="0" smtClean="0"/>
          </a:p>
          <a:p>
            <a:pPr marL="342900" indent="-342900">
              <a:buFont typeface="Wingdings" panose="05000000000000000000" pitchFamily="2" charset="2"/>
              <a:buChar char="Ø"/>
            </a:pPr>
            <a:r>
              <a:rPr lang="zh-CN" altLang="zh-CN" dirty="0" smtClean="0">
                <a:solidFill>
                  <a:srgbClr val="AE1F23"/>
                </a:solidFill>
              </a:rPr>
              <a:t>重要</a:t>
            </a:r>
            <a:r>
              <a:rPr lang="zh-CN" altLang="zh-CN" dirty="0">
                <a:solidFill>
                  <a:srgbClr val="AE1F23"/>
                </a:solidFill>
              </a:rPr>
              <a:t>目的：</a:t>
            </a:r>
            <a:r>
              <a:rPr lang="zh-CN" altLang="zh-CN" dirty="0"/>
              <a:t>为了坚决维护党中央权威、保证全党</a:t>
            </a:r>
            <a:r>
              <a:rPr lang="zh-CN" altLang="zh-CN" dirty="0" smtClean="0"/>
              <a:t>令行禁止</a:t>
            </a:r>
            <a:endParaRPr lang="zh-CN" altLang="zh-CN" dirty="0"/>
          </a:p>
        </p:txBody>
      </p:sp>
      <p:grpSp>
        <p:nvGrpSpPr>
          <p:cNvPr id="22" name="组合 21"/>
          <p:cNvGrpSpPr/>
          <p:nvPr/>
        </p:nvGrpSpPr>
        <p:grpSpPr>
          <a:xfrm>
            <a:off x="1201939" y="2595619"/>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8.</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201937" y="3072028"/>
            <a:ext cx="7885321" cy="751872"/>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提出“一个国家、一个政党，领导核心至关重要</a:t>
            </a:r>
            <a:r>
              <a:rPr lang="zh-CN" altLang="en-US" b="1" dirty="0" smtClean="0"/>
              <a:t>”</a:t>
            </a:r>
            <a:r>
              <a:rPr lang="zh-CN" altLang="zh-CN" dirty="0" smtClean="0">
                <a:solidFill>
                  <a:schemeClr val="bg1"/>
                </a:solidFill>
              </a:rPr>
              <a:t>委员会的组成人员——约</a:t>
            </a:r>
            <a:r>
              <a:rPr lang="en-US" altLang="zh-CN" dirty="0" smtClean="0">
                <a:solidFill>
                  <a:schemeClr val="bg1"/>
                </a:solidFill>
              </a:rPr>
              <a:t>350</a:t>
            </a:r>
            <a:r>
              <a:rPr lang="zh-CN" altLang="zh-CN" dirty="0" smtClean="0">
                <a:solidFill>
                  <a:schemeClr val="bg1"/>
                </a:solidFill>
              </a:rPr>
              <a:t>人，的确很关键！</a:t>
            </a:r>
            <a:endParaRPr lang="zh-CN" altLang="en-US" dirty="0">
              <a:solidFill>
                <a:schemeClr val="bg1"/>
              </a:solidFill>
            </a:endParaRPr>
          </a:p>
        </p:txBody>
      </p:sp>
      <p:grpSp>
        <p:nvGrpSpPr>
          <p:cNvPr id="42" name="组合 41"/>
          <p:cNvGrpSpPr/>
          <p:nvPr/>
        </p:nvGrpSpPr>
        <p:grpSpPr>
          <a:xfrm>
            <a:off x="1214816" y="3627212"/>
            <a:ext cx="8128471" cy="461665"/>
            <a:chOff x="3752850" y="1025322"/>
            <a:chExt cx="8128471" cy="461665"/>
          </a:xfrm>
        </p:grpSpPr>
        <p:sp>
          <p:nvSpPr>
            <p:cNvPr id="43" name="矩形 4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 </a:t>
              </a:r>
              <a:r>
                <a:rPr lang="en-US" altLang="zh-CN" sz="2400" b="1" dirty="0" smtClean="0">
                  <a:solidFill>
                    <a:schemeClr val="bg1"/>
                  </a:solidFill>
                </a:rPr>
                <a:t>9.</a:t>
              </a:r>
              <a:endParaRPr lang="zh-CN" altLang="en-US" sz="2400" b="1" dirty="0">
                <a:solidFill>
                  <a:schemeClr val="bg1"/>
                </a:solidFill>
              </a:endParaRPr>
            </a:p>
          </p:txBody>
        </p:sp>
        <p:cxnSp>
          <p:nvCxnSpPr>
            <p:cNvPr id="44" name="直接连接符 4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MH_Other_1"/>
          <p:cNvSpPr/>
          <p:nvPr>
            <p:custDataLst>
              <p:tags r:id="rId1"/>
            </p:custDataLst>
          </p:nvPr>
        </p:nvSpPr>
        <p:spPr>
          <a:xfrm>
            <a:off x="1524360" y="4744676"/>
            <a:ext cx="400050" cy="2113324"/>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w="12700" cap="flat" cmpd="sng" algn="ctr">
            <a:solidFill>
              <a:sysClr val="window" lastClr="F5F5F5">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cxnSp>
        <p:nvCxnSpPr>
          <p:cNvPr id="46" name="MH_Other_2"/>
          <p:cNvCxnSpPr>
            <a:cxnSpLocks noChangeShapeType="1"/>
          </p:cNvCxnSpPr>
          <p:nvPr>
            <p:custDataLst>
              <p:tags r:id="rId2"/>
            </p:custDataLst>
          </p:nvPr>
        </p:nvCxnSpPr>
        <p:spPr bwMode="auto">
          <a:xfrm>
            <a:off x="1437048" y="4742160"/>
            <a:ext cx="0" cy="2111079"/>
          </a:xfrm>
          <a:prstGeom prst="line">
            <a:avLst/>
          </a:prstGeom>
          <a:noFill/>
          <a:ln w="6350" algn="ctr">
            <a:solidFill>
              <a:srgbClr val="BFBFBF"/>
            </a:solidFill>
            <a:prstDash val="dash"/>
            <a:miter lim="800000"/>
          </a:ln>
          <a:extLst>
            <a:ext uri="{909E8E84-426E-40DD-AFC4-6F175D3DCCD1}">
              <a14:hiddenFill xmlns:a14="http://schemas.microsoft.com/office/drawing/2010/main" xmlns="">
                <a:noFill/>
              </a14:hiddenFill>
            </a:ext>
          </a:extLst>
        </p:spPr>
      </p:cxnSp>
      <p:sp>
        <p:nvSpPr>
          <p:cNvPr id="47" name="MH_Other_3"/>
          <p:cNvSpPr/>
          <p:nvPr>
            <p:custDataLst>
              <p:tags r:id="rId3"/>
            </p:custDataLst>
          </p:nvPr>
        </p:nvSpPr>
        <p:spPr>
          <a:xfrm>
            <a:off x="1870435" y="4977090"/>
            <a:ext cx="96838" cy="95250"/>
          </a:xfrm>
          <a:prstGeom prst="diamond">
            <a:avLst/>
          </a:prstGeom>
          <a:noFill/>
          <a:ln w="12700" cap="flat" cmpd="sng" algn="ctr">
            <a:solidFill>
              <a:sysClr val="window" lastClr="F5F5F5">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48" name="MH_Other_4"/>
          <p:cNvSpPr txBox="1"/>
          <p:nvPr>
            <p:custDataLst>
              <p:tags r:id="rId4"/>
            </p:custDataLst>
          </p:nvPr>
        </p:nvSpPr>
        <p:spPr bwMode="auto">
          <a:xfrm>
            <a:off x="2395407" y="6117112"/>
            <a:ext cx="854075" cy="638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en-US" altLang="zh-CN" sz="2800" b="1" dirty="0">
                <a:solidFill>
                  <a:srgbClr val="CC2E00"/>
                </a:solidFill>
                <a:latin typeface="华康俪金黑W8(P)" panose="020B0800000000000000" pitchFamily="34" charset="-122"/>
                <a:ea typeface="华康俪金黑W8(P)" panose="020B0800000000000000" pitchFamily="34" charset="-122"/>
              </a:rPr>
              <a:t>01</a:t>
            </a:r>
            <a:endParaRPr lang="zh-CN" altLang="en-US" sz="2800" b="1" dirty="0">
              <a:solidFill>
                <a:srgbClr val="CC2E00"/>
              </a:solidFill>
              <a:latin typeface="华康俪金黑W8(P)" panose="020B0800000000000000" pitchFamily="34" charset="-122"/>
              <a:ea typeface="华康俪金黑W8(P)" panose="020B0800000000000000" pitchFamily="34" charset="-122"/>
            </a:endParaRPr>
          </a:p>
        </p:txBody>
      </p:sp>
      <p:sp>
        <p:nvSpPr>
          <p:cNvPr id="49" name="MH_Text_1"/>
          <p:cNvSpPr txBox="1"/>
          <p:nvPr>
            <p:custDataLst>
              <p:tags r:id="rId5"/>
            </p:custDataLst>
          </p:nvPr>
        </p:nvSpPr>
        <p:spPr bwMode="auto">
          <a:xfrm>
            <a:off x="1700507" y="5186582"/>
            <a:ext cx="2319917" cy="1191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dirty="0">
                <a:latin typeface="幼圆" panose="02010509060101010101" charset="-122"/>
                <a:ea typeface="微软雅黑" panose="020B0503020204020204" charset="-122"/>
              </a:rPr>
              <a:t>党的各级组织、全体党员特别是高级干部都要向党中央看齐</a:t>
            </a:r>
          </a:p>
        </p:txBody>
      </p:sp>
      <p:sp>
        <p:nvSpPr>
          <p:cNvPr id="50" name="MH_Other_5"/>
          <p:cNvSpPr/>
          <p:nvPr>
            <p:custDataLst>
              <p:tags r:id="rId6"/>
            </p:custDataLst>
          </p:nvPr>
        </p:nvSpPr>
        <p:spPr>
          <a:xfrm>
            <a:off x="4106150" y="4744676"/>
            <a:ext cx="401637" cy="2113324"/>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w="12700" cap="flat" cmpd="sng" algn="ctr">
            <a:solidFill>
              <a:sysClr val="window" lastClr="F5F5F5">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cxnSp>
        <p:nvCxnSpPr>
          <p:cNvPr id="51" name="MH_Other_6"/>
          <p:cNvCxnSpPr>
            <a:cxnSpLocks noChangeShapeType="1"/>
          </p:cNvCxnSpPr>
          <p:nvPr>
            <p:custDataLst>
              <p:tags r:id="rId7"/>
            </p:custDataLst>
          </p:nvPr>
        </p:nvCxnSpPr>
        <p:spPr bwMode="auto">
          <a:xfrm>
            <a:off x="4020424" y="4742160"/>
            <a:ext cx="0" cy="2111079"/>
          </a:xfrm>
          <a:prstGeom prst="line">
            <a:avLst/>
          </a:prstGeom>
          <a:noFill/>
          <a:ln w="6350" algn="ctr">
            <a:solidFill>
              <a:srgbClr val="BFBFBF"/>
            </a:solidFill>
            <a:prstDash val="dash"/>
            <a:miter lim="800000"/>
          </a:ln>
          <a:extLst>
            <a:ext uri="{909E8E84-426E-40DD-AFC4-6F175D3DCCD1}">
              <a14:hiddenFill xmlns:a14="http://schemas.microsoft.com/office/drawing/2010/main" xmlns="">
                <a:noFill/>
              </a14:hiddenFill>
            </a:ext>
          </a:extLst>
        </p:spPr>
      </p:cxnSp>
      <p:sp>
        <p:nvSpPr>
          <p:cNvPr id="52" name="MH_Other_8"/>
          <p:cNvSpPr txBox="1"/>
          <p:nvPr>
            <p:custDataLst>
              <p:tags r:id="rId8"/>
            </p:custDataLst>
          </p:nvPr>
        </p:nvSpPr>
        <p:spPr bwMode="auto">
          <a:xfrm>
            <a:off x="4996514" y="6155623"/>
            <a:ext cx="854075" cy="561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30000"/>
              </a:lnSpc>
              <a:defRPr/>
            </a:pPr>
            <a:r>
              <a:rPr lang="en-US" altLang="zh-CN" sz="4000" b="1" dirty="0">
                <a:solidFill>
                  <a:srgbClr val="CC2E00"/>
                </a:solidFill>
                <a:latin typeface="华康俪金黑W8(P)" panose="020B0800000000000000" pitchFamily="34" charset="-122"/>
                <a:ea typeface="华康俪金黑W8(P)" panose="020B0800000000000000" pitchFamily="34" charset="-122"/>
              </a:rPr>
              <a:t>02</a:t>
            </a:r>
            <a:endParaRPr lang="zh-CN" altLang="en-US" sz="4000" b="1" dirty="0">
              <a:solidFill>
                <a:srgbClr val="CC2E00"/>
              </a:solidFill>
              <a:latin typeface="华康俪金黑W8(P)" panose="020B0800000000000000" pitchFamily="34" charset="-122"/>
              <a:ea typeface="华康俪金黑W8(P)" panose="020B0800000000000000" pitchFamily="34" charset="-122"/>
            </a:endParaRPr>
          </a:p>
        </p:txBody>
      </p:sp>
      <p:sp>
        <p:nvSpPr>
          <p:cNvPr id="53" name="MH_Text_2"/>
          <p:cNvSpPr txBox="1"/>
          <p:nvPr>
            <p:custDataLst>
              <p:tags r:id="rId9"/>
            </p:custDataLst>
          </p:nvPr>
        </p:nvSpPr>
        <p:spPr bwMode="auto">
          <a:xfrm>
            <a:off x="4319568" y="5363844"/>
            <a:ext cx="1974850" cy="91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dirty="0">
                <a:latin typeface="幼圆" panose="02010509060101010101" charset="-122"/>
                <a:ea typeface="微软雅黑" panose="020B0503020204020204" charset="-122"/>
              </a:rPr>
              <a:t>向党的理论和路线方针政策看齐</a:t>
            </a:r>
          </a:p>
        </p:txBody>
      </p:sp>
      <p:cxnSp>
        <p:nvCxnSpPr>
          <p:cNvPr id="54" name="MH_Other_9"/>
          <p:cNvCxnSpPr>
            <a:cxnSpLocks noChangeShapeType="1"/>
          </p:cNvCxnSpPr>
          <p:nvPr>
            <p:custDataLst>
              <p:tags r:id="rId10"/>
            </p:custDataLst>
          </p:nvPr>
        </p:nvCxnSpPr>
        <p:spPr bwMode="auto">
          <a:xfrm>
            <a:off x="6576454" y="4742160"/>
            <a:ext cx="0" cy="2111079"/>
          </a:xfrm>
          <a:prstGeom prst="line">
            <a:avLst/>
          </a:prstGeom>
          <a:noFill/>
          <a:ln w="6350" algn="ctr">
            <a:solidFill>
              <a:srgbClr val="BFBFBF"/>
            </a:solidFill>
            <a:prstDash val="dash"/>
            <a:miter lim="800000"/>
          </a:ln>
          <a:extLst>
            <a:ext uri="{909E8E84-426E-40DD-AFC4-6F175D3DCCD1}">
              <a14:hiddenFill xmlns:a14="http://schemas.microsoft.com/office/drawing/2010/main" xmlns="">
                <a:noFill/>
              </a14:hiddenFill>
            </a:ext>
          </a:extLst>
        </p:spPr>
      </p:cxnSp>
      <p:sp>
        <p:nvSpPr>
          <p:cNvPr id="55" name="MH_Other_10"/>
          <p:cNvSpPr/>
          <p:nvPr>
            <p:custDataLst>
              <p:tags r:id="rId11"/>
            </p:custDataLst>
          </p:nvPr>
        </p:nvSpPr>
        <p:spPr>
          <a:xfrm>
            <a:off x="6663768" y="4744676"/>
            <a:ext cx="401637" cy="2113324"/>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w="12700" cap="flat" cmpd="sng" algn="ctr">
            <a:solidFill>
              <a:sysClr val="window" lastClr="F5F5F5">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56" name="MH_Other_11"/>
          <p:cNvSpPr/>
          <p:nvPr>
            <p:custDataLst>
              <p:tags r:id="rId12"/>
            </p:custDataLst>
          </p:nvPr>
        </p:nvSpPr>
        <p:spPr>
          <a:xfrm>
            <a:off x="7041259" y="4997960"/>
            <a:ext cx="96838" cy="95250"/>
          </a:xfrm>
          <a:prstGeom prst="diamond">
            <a:avLst/>
          </a:prstGeom>
          <a:noFill/>
          <a:ln w="12700" cap="flat" cmpd="sng" algn="ctr">
            <a:solidFill>
              <a:sysClr val="window" lastClr="F5F5F5">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57" name="MH_Other_12"/>
          <p:cNvSpPr txBox="1"/>
          <p:nvPr>
            <p:custDataLst>
              <p:tags r:id="rId13"/>
            </p:custDataLst>
          </p:nvPr>
        </p:nvSpPr>
        <p:spPr bwMode="auto">
          <a:xfrm>
            <a:off x="7279223" y="6138273"/>
            <a:ext cx="854075" cy="561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30000"/>
              </a:lnSpc>
              <a:defRPr/>
            </a:pPr>
            <a:r>
              <a:rPr lang="en-US" altLang="zh-CN" sz="4000" b="1" dirty="0">
                <a:solidFill>
                  <a:srgbClr val="CC2E00"/>
                </a:solidFill>
                <a:latin typeface="华康俪金黑W8(P)" panose="020B0800000000000000" pitchFamily="34" charset="-122"/>
                <a:ea typeface="华康俪金黑W8(P)" panose="020B0800000000000000" pitchFamily="34" charset="-122"/>
              </a:rPr>
              <a:t>03</a:t>
            </a:r>
            <a:endParaRPr lang="zh-CN" altLang="en-US" sz="4000" b="1" dirty="0">
              <a:solidFill>
                <a:srgbClr val="CC2E00"/>
              </a:solidFill>
              <a:latin typeface="华康俪金黑W8(P)" panose="020B0800000000000000" pitchFamily="34" charset="-122"/>
              <a:ea typeface="华康俪金黑W8(P)" panose="020B0800000000000000" pitchFamily="34" charset="-122"/>
            </a:endParaRPr>
          </a:p>
        </p:txBody>
      </p:sp>
      <p:sp>
        <p:nvSpPr>
          <p:cNvPr id="58" name="MH_Text_3"/>
          <p:cNvSpPr txBox="1"/>
          <p:nvPr>
            <p:custDataLst>
              <p:tags r:id="rId14"/>
            </p:custDataLst>
          </p:nvPr>
        </p:nvSpPr>
        <p:spPr bwMode="auto">
          <a:xfrm>
            <a:off x="6825533" y="5346494"/>
            <a:ext cx="1487488" cy="91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dirty="0">
                <a:latin typeface="幼圆" panose="02010509060101010101" charset="-122"/>
                <a:ea typeface="微软雅黑" panose="020B0503020204020204" charset="-122"/>
              </a:rPr>
              <a:t>向党中央决策部署看齐</a:t>
            </a:r>
          </a:p>
        </p:txBody>
      </p:sp>
      <p:sp>
        <p:nvSpPr>
          <p:cNvPr id="59" name="文本框 58"/>
          <p:cNvSpPr txBox="1"/>
          <p:nvPr/>
        </p:nvSpPr>
        <p:spPr>
          <a:xfrm>
            <a:off x="1189058" y="4106444"/>
            <a:ext cx="5374517" cy="438582"/>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做到“三个看齐”</a:t>
            </a:r>
            <a:endParaRPr lang="zh-CN" altLang="zh-CN" dirty="0"/>
          </a:p>
        </p:txBody>
      </p:sp>
      <p:sp>
        <p:nvSpPr>
          <p:cNvPr id="60" name="MH_Other_3"/>
          <p:cNvSpPr/>
          <p:nvPr>
            <p:custDataLst>
              <p:tags r:id="rId15"/>
            </p:custDataLst>
          </p:nvPr>
        </p:nvSpPr>
        <p:spPr>
          <a:xfrm>
            <a:off x="4489177" y="5000377"/>
            <a:ext cx="96838" cy="95250"/>
          </a:xfrm>
          <a:prstGeom prst="diamond">
            <a:avLst/>
          </a:prstGeom>
          <a:noFill/>
          <a:ln w="12700" cap="flat" cmpd="sng" algn="ctr">
            <a:solidFill>
              <a:sysClr val="window" lastClr="F5F5F5">
                <a:lumMod val="75000"/>
              </a:sysClr>
            </a:solidFill>
            <a:prstDash val="solid"/>
            <a:miter lim="800000"/>
          </a:ln>
          <a:effectLst/>
        </p:spPr>
        <p:txBody>
          <a:bodyPr anchor="ctr"/>
          <a:lstStyle/>
          <a:p>
            <a:pPr algn="ctr">
              <a:defRPr/>
            </a:pPr>
            <a:endParaRPr lang="zh-CN" altLang="en-US" kern="0">
              <a:solidFill>
                <a:prstClr val="white"/>
              </a:solidFill>
              <a:latin typeface="Times New Roman" panose="02020603050405020304"/>
              <a:ea typeface="幼圆" panose="02010509060101010101" charset="-122"/>
            </a:endParaRPr>
          </a:p>
        </p:txBody>
      </p:sp>
      <p:sp>
        <p:nvSpPr>
          <p:cNvPr id="65" name="矩形 64"/>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30" name="矩形 29"/>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nodeType="withEffect">
                                  <p:stCondLst>
                                    <p:cond delay="25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H_Other_1"/>
          <p:cNvSpPr/>
          <p:nvPr>
            <p:custDataLst>
              <p:tags r:id="rId1"/>
            </p:custDataLst>
          </p:nvPr>
        </p:nvSpPr>
        <p:spPr bwMode="auto">
          <a:xfrm>
            <a:off x="1652698" y="3208138"/>
            <a:ext cx="511175" cy="446087"/>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D02942"/>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Times New Roman" panose="02020603050405020304"/>
              <a:ea typeface="幼圆" panose="02010509060101010101" charset="-122"/>
            </a:endParaRPr>
          </a:p>
        </p:txBody>
      </p:sp>
      <p:sp>
        <p:nvSpPr>
          <p:cNvPr id="45" name="MH_SubTitle_1"/>
          <p:cNvSpPr txBox="1">
            <a:spLocks noChangeArrowheads="1"/>
          </p:cNvSpPr>
          <p:nvPr>
            <p:custDataLst>
              <p:tags r:id="rId2"/>
            </p:custDataLst>
          </p:nvPr>
        </p:nvSpPr>
        <p:spPr bwMode="auto">
          <a:xfrm>
            <a:off x="2163873" y="3208135"/>
            <a:ext cx="4421188"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pPr>
            <a:r>
              <a:rPr lang="zh-CN" altLang="en-US" sz="2000" dirty="0">
                <a:solidFill>
                  <a:srgbClr val="D02942"/>
                </a:solidFill>
                <a:latin typeface="Times New Roman" panose="02020603050405020304" pitchFamily="18" charset="0"/>
                <a:ea typeface="微软雅黑" panose="020B0503020204020204" charset="-122"/>
              </a:rPr>
              <a:t>党中央提倡的坚决响应</a:t>
            </a:r>
          </a:p>
        </p:txBody>
      </p:sp>
      <p:sp>
        <p:nvSpPr>
          <p:cNvPr id="46" name="MH_Other_2"/>
          <p:cNvSpPr/>
          <p:nvPr>
            <p:custDataLst>
              <p:tags r:id="rId3"/>
            </p:custDataLst>
          </p:nvPr>
        </p:nvSpPr>
        <p:spPr bwMode="auto">
          <a:xfrm>
            <a:off x="1652698" y="4075560"/>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D02942"/>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Times New Roman" panose="02020603050405020304"/>
              <a:ea typeface="幼圆" panose="02010509060101010101" charset="-122"/>
            </a:endParaRPr>
          </a:p>
        </p:txBody>
      </p:sp>
      <p:sp>
        <p:nvSpPr>
          <p:cNvPr id="47" name="MH_SubTitle_2"/>
          <p:cNvSpPr txBox="1">
            <a:spLocks noChangeArrowheads="1"/>
          </p:cNvSpPr>
          <p:nvPr>
            <p:custDataLst>
              <p:tags r:id="rId4"/>
            </p:custDataLst>
          </p:nvPr>
        </p:nvSpPr>
        <p:spPr bwMode="auto">
          <a:xfrm>
            <a:off x="2163873" y="4075560"/>
            <a:ext cx="4421188" cy="66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pPr>
            <a:r>
              <a:rPr lang="zh-CN" altLang="en-US" sz="2000" dirty="0">
                <a:solidFill>
                  <a:srgbClr val="D02942"/>
                </a:solidFill>
                <a:latin typeface="Times New Roman" panose="02020603050405020304" pitchFamily="18" charset="0"/>
                <a:ea typeface="微软雅黑" panose="020B0503020204020204" charset="-122"/>
              </a:rPr>
              <a:t>党中央决定的坚决执行</a:t>
            </a:r>
          </a:p>
        </p:txBody>
      </p:sp>
      <p:sp>
        <p:nvSpPr>
          <p:cNvPr id="48" name="MH_Other_3"/>
          <p:cNvSpPr/>
          <p:nvPr>
            <p:custDataLst>
              <p:tags r:id="rId5"/>
            </p:custDataLst>
          </p:nvPr>
        </p:nvSpPr>
        <p:spPr bwMode="auto">
          <a:xfrm>
            <a:off x="1652698" y="4942983"/>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D02942"/>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Times New Roman" panose="02020603050405020304"/>
              <a:ea typeface="幼圆" panose="02010509060101010101" charset="-122"/>
            </a:endParaRPr>
          </a:p>
        </p:txBody>
      </p:sp>
      <p:sp>
        <p:nvSpPr>
          <p:cNvPr id="49" name="MH_SubTitle_3"/>
          <p:cNvSpPr txBox="1">
            <a:spLocks noChangeArrowheads="1"/>
          </p:cNvSpPr>
          <p:nvPr>
            <p:custDataLst>
              <p:tags r:id="rId6"/>
            </p:custDataLst>
          </p:nvPr>
        </p:nvSpPr>
        <p:spPr bwMode="auto">
          <a:xfrm>
            <a:off x="2163873" y="4942983"/>
            <a:ext cx="4421188" cy="66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10000"/>
              </a:lnSpc>
            </a:pPr>
            <a:r>
              <a:rPr lang="zh-CN" altLang="en-US" sz="2000" dirty="0">
                <a:solidFill>
                  <a:srgbClr val="D02942"/>
                </a:solidFill>
                <a:latin typeface="Times New Roman" panose="02020603050405020304" pitchFamily="18" charset="0"/>
                <a:ea typeface="微软雅黑" panose="020B0503020204020204" charset="-122"/>
              </a:rPr>
              <a:t>党中央禁止的坚决不做</a:t>
            </a:r>
          </a:p>
        </p:txBody>
      </p:sp>
      <p:grpSp>
        <p:nvGrpSpPr>
          <p:cNvPr id="50" name="组合 49"/>
          <p:cNvGrpSpPr/>
          <p:nvPr/>
        </p:nvGrpSpPr>
        <p:grpSpPr>
          <a:xfrm>
            <a:off x="1652700" y="1896632"/>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10.</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652698" y="2424557"/>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做到“三个坚决”</a:t>
            </a:r>
            <a:endParaRPr lang="zh-CN" altLang="en-US" sz="2000" dirty="0">
              <a:solidFill>
                <a:schemeClr val="bg1"/>
              </a:solidFill>
            </a:endParaRPr>
          </a:p>
        </p:txBody>
      </p:sp>
      <p:pic>
        <p:nvPicPr>
          <p:cNvPr id="8" name="图片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976695" y="2047741"/>
            <a:ext cx="2977278" cy="2250863"/>
          </a:xfrm>
          <a:prstGeom prst="rect">
            <a:avLst/>
          </a:prstGeom>
          <a:ln w="28575" cap="sq">
            <a:solidFill>
              <a:srgbClr val="AE1F23"/>
            </a:solidFill>
            <a:prstDash val="solid"/>
            <a:miter lim="800000"/>
            <a:headEnd/>
            <a:tailEnd/>
          </a:ln>
          <a:effectLst>
            <a:outerShdw blurRad="50800" dist="38100" dir="2700000" algn="tl" rotWithShape="0">
              <a:srgbClr val="000000">
                <a:alpha val="43000"/>
              </a:srgbClr>
            </a:outerShdw>
          </a:effectLst>
        </p:spPr>
      </p:pic>
      <p:pic>
        <p:nvPicPr>
          <p:cNvPr id="7" name="图片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595358" y="2818757"/>
            <a:ext cx="3232265" cy="2786213"/>
          </a:xfrm>
          <a:prstGeom prst="rect">
            <a:avLst/>
          </a:prstGeom>
          <a:ln w="1905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63" name="矩形 62"/>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15" name="矩形 14"/>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279212" y="1420114"/>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 6.</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279210" y="1948039"/>
            <a:ext cx="7885321" cy="861774"/>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zh-CN" sz="2000" b="1" dirty="0"/>
              <a:t>明确规定加强和规范党内政治生活的重要</a:t>
            </a:r>
            <a:r>
              <a:rPr lang="zh-CN" altLang="zh-CN" sz="2000" b="1" dirty="0" smtClean="0"/>
              <a:t>内容</a:t>
            </a:r>
            <a:endParaRPr lang="en-US" altLang="zh-CN" sz="2000" b="1" dirty="0" smtClean="0"/>
          </a:p>
          <a:p>
            <a:pPr marL="342900" indent="-342900">
              <a:lnSpc>
                <a:spcPct val="125000"/>
              </a:lnSpc>
              <a:buFont typeface="Wingdings" panose="05000000000000000000" pitchFamily="2" charset="2"/>
              <a:buChar char="Ø"/>
            </a:pPr>
            <a:r>
              <a:rPr lang="zh-CN" altLang="zh-CN" sz="2000" dirty="0"/>
              <a:t>纪律严明是党内政治生活的</a:t>
            </a:r>
            <a:r>
              <a:rPr lang="zh-CN" altLang="zh-CN" sz="2000" b="1" dirty="0">
                <a:solidFill>
                  <a:srgbClr val="CC2E00"/>
                </a:solidFill>
              </a:rPr>
              <a:t>重要内容</a:t>
            </a:r>
            <a:endParaRPr lang="zh-CN" altLang="en-US" sz="2000" dirty="0">
              <a:solidFill>
                <a:srgbClr val="CC2E00"/>
              </a:solidFill>
            </a:endParaRPr>
          </a:p>
        </p:txBody>
      </p:sp>
      <p:grpSp>
        <p:nvGrpSpPr>
          <p:cNvPr id="15" name="组合 14"/>
          <p:cNvGrpSpPr/>
          <p:nvPr/>
        </p:nvGrpSpPr>
        <p:grpSpPr>
          <a:xfrm>
            <a:off x="1279212" y="3073630"/>
            <a:ext cx="2970816" cy="405130"/>
            <a:chOff x="3752850" y="1081857"/>
            <a:chExt cx="3176878" cy="405130"/>
          </a:xfrm>
        </p:grpSpPr>
        <p:sp>
          <p:nvSpPr>
            <p:cNvPr id="16" name="矩形 15"/>
            <p:cNvSpPr/>
            <p:nvPr/>
          </p:nvSpPr>
          <p:spPr>
            <a:xfrm>
              <a:off x="3752850" y="1081857"/>
              <a:ext cx="199112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b="1" dirty="0" smtClean="0">
                  <a:solidFill>
                    <a:schemeClr val="bg1"/>
                  </a:solidFill>
                </a:rPr>
                <a:t>新亮点</a:t>
              </a:r>
              <a:r>
                <a:rPr lang="en-US" altLang="zh-CN" sz="2000" b="1" dirty="0" smtClean="0">
                  <a:solidFill>
                    <a:schemeClr val="bg1"/>
                  </a:solidFill>
                </a:rPr>
                <a:t>11.</a:t>
              </a:r>
              <a:endParaRPr lang="zh-CN" altLang="en-US" sz="2000" b="1" dirty="0">
                <a:solidFill>
                  <a:schemeClr val="bg1"/>
                </a:solidFill>
              </a:endParaRPr>
            </a:p>
          </p:txBody>
        </p:sp>
        <p:cxnSp>
          <p:nvCxnSpPr>
            <p:cNvPr id="17" name="直接连接符 16"/>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279210" y="3545020"/>
            <a:ext cx="9732227"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dirty="0"/>
              <a:t>关于纪律严明的“三个一”，即：起到“统一意志、统一行动、</a:t>
            </a:r>
            <a:r>
              <a:rPr lang="zh-CN" altLang="en-US" dirty="0" smtClean="0"/>
              <a:t>步调一致前进”</a:t>
            </a:r>
            <a:r>
              <a:rPr lang="zh-CN" altLang="en-US" dirty="0"/>
              <a:t>的重要保障</a:t>
            </a:r>
            <a:r>
              <a:rPr lang="zh-CN" altLang="en-US" dirty="0" smtClean="0"/>
              <a:t>作用</a:t>
            </a:r>
            <a:endParaRPr lang="zh-CN" altLang="en-US" dirty="0">
              <a:solidFill>
                <a:schemeClr val="bg1"/>
              </a:solidFill>
            </a:endParaRPr>
          </a:p>
        </p:txBody>
      </p:sp>
      <p:grpSp>
        <p:nvGrpSpPr>
          <p:cNvPr id="19" name="组合 18"/>
          <p:cNvGrpSpPr/>
          <p:nvPr/>
        </p:nvGrpSpPr>
        <p:grpSpPr>
          <a:xfrm>
            <a:off x="1279212" y="4028128"/>
            <a:ext cx="2970816" cy="405130"/>
            <a:chOff x="3752850" y="1081857"/>
            <a:chExt cx="3176878" cy="405130"/>
          </a:xfrm>
        </p:grpSpPr>
        <p:sp>
          <p:nvSpPr>
            <p:cNvPr id="20" name="矩形 19"/>
            <p:cNvSpPr/>
            <p:nvPr/>
          </p:nvSpPr>
          <p:spPr>
            <a:xfrm>
              <a:off x="3752850" y="1081857"/>
              <a:ext cx="199112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b="1" dirty="0" smtClean="0">
                  <a:solidFill>
                    <a:schemeClr val="bg1"/>
                  </a:solidFill>
                </a:rPr>
                <a:t>新亮点</a:t>
              </a:r>
              <a:r>
                <a:rPr lang="en-US" altLang="zh-CN" sz="2000" b="1" dirty="0" smtClean="0">
                  <a:solidFill>
                    <a:schemeClr val="bg1"/>
                  </a:solidFill>
                </a:rPr>
                <a:t>12.</a:t>
              </a:r>
              <a:endParaRPr lang="zh-CN" altLang="en-US" sz="2000" b="1" dirty="0">
                <a:solidFill>
                  <a:schemeClr val="bg1"/>
                </a:solidFill>
              </a:endParaRPr>
            </a:p>
          </p:txBody>
        </p:sp>
        <p:cxnSp>
          <p:nvCxnSpPr>
            <p:cNvPr id="21" name="直接连接符 20"/>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279210" y="4499518"/>
            <a:ext cx="9732227" cy="438582"/>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dirty="0"/>
              <a:t>提出“两个没有”，即：“遵守纪律没有特权，执行纪律没有例外</a:t>
            </a:r>
            <a:r>
              <a:rPr lang="zh-CN" altLang="en-US" dirty="0" smtClean="0"/>
              <a:t>”</a:t>
            </a:r>
            <a:endParaRPr lang="zh-CN" altLang="en-US" dirty="0">
              <a:solidFill>
                <a:schemeClr val="bg1"/>
              </a:solidFill>
            </a:endParaRPr>
          </a:p>
        </p:txBody>
      </p:sp>
      <p:grpSp>
        <p:nvGrpSpPr>
          <p:cNvPr id="23" name="组合 22"/>
          <p:cNvGrpSpPr/>
          <p:nvPr/>
        </p:nvGrpSpPr>
        <p:grpSpPr>
          <a:xfrm>
            <a:off x="1279212" y="4962547"/>
            <a:ext cx="2970816" cy="400110"/>
            <a:chOff x="3752850" y="1094736"/>
            <a:chExt cx="3176878" cy="400110"/>
          </a:xfrm>
        </p:grpSpPr>
        <p:sp>
          <p:nvSpPr>
            <p:cNvPr id="24" name="矩形 23"/>
            <p:cNvSpPr/>
            <p:nvPr/>
          </p:nvSpPr>
          <p:spPr>
            <a:xfrm>
              <a:off x="3752850" y="1094736"/>
              <a:ext cx="199112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000" b="1" dirty="0" smtClean="0">
                  <a:solidFill>
                    <a:schemeClr val="bg1"/>
                  </a:solidFill>
                </a:rPr>
                <a:t>新亮点</a:t>
              </a:r>
              <a:r>
                <a:rPr lang="en-US" altLang="zh-CN" sz="2000" b="1" dirty="0" smtClean="0">
                  <a:solidFill>
                    <a:schemeClr val="bg1"/>
                  </a:solidFill>
                </a:rPr>
                <a:t>13.</a:t>
              </a:r>
              <a:endParaRPr lang="zh-CN" altLang="en-US" sz="2000" b="1" dirty="0">
                <a:solidFill>
                  <a:schemeClr val="bg1"/>
                </a:solidFill>
              </a:endParaRPr>
            </a:p>
          </p:txBody>
        </p:sp>
        <p:cxnSp>
          <p:nvCxnSpPr>
            <p:cNvPr id="25" name="直接连接符 24"/>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1279210" y="5421058"/>
            <a:ext cx="7885321"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dirty="0"/>
              <a:t>提出“三个老实”，即：“党的各级组织和全体党员必须对党忠诚老实、光明磊落，说老实话、办老实事、做老实人，如实向党反映和报告情况”</a:t>
            </a:r>
            <a:endParaRPr lang="zh-CN" altLang="en-US" dirty="0">
              <a:solidFill>
                <a:schemeClr val="bg1"/>
              </a:solidFill>
            </a:endParaRPr>
          </a:p>
        </p:txBody>
      </p:sp>
      <p:sp>
        <p:nvSpPr>
          <p:cNvPr id="27" name="矩形 26"/>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28" name="矩形 27"/>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par>
                                <p:cTn id="11" presetID="22" presetClass="entr" presetSubtype="8" fill="hold"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nodeType="with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8" grpId="0"/>
      <p:bldP spid="22"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287172" y="1440562"/>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14.</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287170" y="1929850"/>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提出“三个反对”</a:t>
            </a:r>
            <a:endParaRPr lang="zh-CN" altLang="en-US" sz="2000" dirty="0">
              <a:solidFill>
                <a:schemeClr val="bg1"/>
              </a:solidFill>
            </a:endParaRPr>
          </a:p>
        </p:txBody>
      </p:sp>
      <p:cxnSp>
        <p:nvCxnSpPr>
          <p:cNvPr id="15" name="MH_Other_1"/>
          <p:cNvCxnSpPr/>
          <p:nvPr>
            <p:custDataLst>
              <p:tags r:id="rId1"/>
            </p:custDataLst>
          </p:nvPr>
        </p:nvCxnSpPr>
        <p:spPr>
          <a:xfrm flipH="1">
            <a:off x="4464051" y="2721892"/>
            <a:ext cx="389163" cy="1211934"/>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sp>
        <p:nvSpPr>
          <p:cNvPr id="16" name="MH_SubTitle_1"/>
          <p:cNvSpPr/>
          <p:nvPr>
            <p:custDataLst>
              <p:tags r:id="rId2"/>
            </p:custDataLst>
          </p:nvPr>
        </p:nvSpPr>
        <p:spPr>
          <a:xfrm rot="872037">
            <a:off x="4032251" y="3562483"/>
            <a:ext cx="739775" cy="741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dirty="0" smtClean="0">
                <a:solidFill>
                  <a:srgbClr val="FFFFFF"/>
                </a:solidFill>
                <a:ea typeface="微软雅黑" panose="020B0503020204020204" charset="-122"/>
              </a:rPr>
              <a:t>a</a:t>
            </a:r>
            <a:endParaRPr lang="zh-CN" altLang="en-US" sz="1600" dirty="0">
              <a:solidFill>
                <a:srgbClr val="FFFFFF"/>
              </a:solidFill>
              <a:ea typeface="微软雅黑" panose="020B0503020204020204" charset="-122"/>
            </a:endParaRPr>
          </a:p>
        </p:txBody>
      </p:sp>
      <p:sp>
        <p:nvSpPr>
          <p:cNvPr id="17" name="MH_Other_6"/>
          <p:cNvSpPr/>
          <p:nvPr>
            <p:custDataLst>
              <p:tags r:id="rId3"/>
            </p:custDataLst>
          </p:nvPr>
        </p:nvSpPr>
        <p:spPr>
          <a:xfrm rot="19161148">
            <a:off x="4429126" y="4108583"/>
            <a:ext cx="341313" cy="339725"/>
          </a:xfrm>
          <a:prstGeom prst="ellipse">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sp>
        <p:nvSpPr>
          <p:cNvPr id="18" name="MH_Other_7"/>
          <p:cNvSpPr/>
          <p:nvPr>
            <p:custDataLst>
              <p:tags r:id="rId4"/>
            </p:custDataLst>
          </p:nvPr>
        </p:nvSpPr>
        <p:spPr bwMode="auto">
          <a:xfrm>
            <a:off x="4505326" y="4208596"/>
            <a:ext cx="182563" cy="130175"/>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charset="-122"/>
            </a:endParaRPr>
          </a:p>
        </p:txBody>
      </p:sp>
      <p:cxnSp>
        <p:nvCxnSpPr>
          <p:cNvPr id="19" name="MH_Other_3"/>
          <p:cNvCxnSpPr/>
          <p:nvPr>
            <p:custDataLst>
              <p:tags r:id="rId5"/>
            </p:custDataLst>
          </p:nvPr>
        </p:nvCxnSpPr>
        <p:spPr>
          <a:xfrm>
            <a:off x="6284890" y="2720150"/>
            <a:ext cx="0" cy="1239076"/>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sp>
        <p:nvSpPr>
          <p:cNvPr id="20" name="MH_SubTitle_2"/>
          <p:cNvSpPr/>
          <p:nvPr>
            <p:custDataLst>
              <p:tags r:id="rId6"/>
            </p:custDataLst>
          </p:nvPr>
        </p:nvSpPr>
        <p:spPr>
          <a:xfrm>
            <a:off x="5935664" y="3597408"/>
            <a:ext cx="739775" cy="739775"/>
          </a:xfrm>
          <a:prstGeom prst="ellipse">
            <a:avLst/>
          </a:prstGeom>
          <a:solidFill>
            <a:srgbClr val="CC2E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dirty="0" smtClean="0">
                <a:solidFill>
                  <a:srgbClr val="FFFFFF"/>
                </a:solidFill>
                <a:ea typeface="微软雅黑" panose="020B0503020204020204" charset="-122"/>
              </a:rPr>
              <a:t>b</a:t>
            </a:r>
            <a:endParaRPr lang="zh-CN" altLang="en-US" sz="1600" dirty="0">
              <a:solidFill>
                <a:srgbClr val="FFFFFF"/>
              </a:solidFill>
              <a:ea typeface="微软雅黑" panose="020B0503020204020204" charset="-122"/>
            </a:endParaRPr>
          </a:p>
        </p:txBody>
      </p:sp>
      <p:sp>
        <p:nvSpPr>
          <p:cNvPr id="21" name="MH_Other_10"/>
          <p:cNvSpPr/>
          <p:nvPr>
            <p:custDataLst>
              <p:tags r:id="rId7"/>
            </p:custDataLst>
          </p:nvPr>
        </p:nvSpPr>
        <p:spPr>
          <a:xfrm rot="18289111">
            <a:off x="6453189" y="4081596"/>
            <a:ext cx="339725" cy="339725"/>
          </a:xfrm>
          <a:prstGeom prst="ellipse">
            <a:avLst/>
          </a:prstGeom>
          <a:solidFill>
            <a:srgbClr val="FFFFFF"/>
          </a:solidFill>
          <a:ln w="19050">
            <a:solidFill>
              <a:srgbClr val="CC2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sp>
        <p:nvSpPr>
          <p:cNvPr id="22" name="MH_Other_11"/>
          <p:cNvSpPr/>
          <p:nvPr>
            <p:custDataLst>
              <p:tags r:id="rId8"/>
            </p:custDataLst>
          </p:nvPr>
        </p:nvSpPr>
        <p:spPr bwMode="auto">
          <a:xfrm>
            <a:off x="6516689" y="4167321"/>
            <a:ext cx="204787" cy="17303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C2E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charset="-122"/>
            </a:endParaRPr>
          </a:p>
        </p:txBody>
      </p:sp>
      <p:cxnSp>
        <p:nvCxnSpPr>
          <p:cNvPr id="23" name="MH_Other_4"/>
          <p:cNvCxnSpPr/>
          <p:nvPr>
            <p:custDataLst>
              <p:tags r:id="rId9"/>
            </p:custDataLst>
          </p:nvPr>
        </p:nvCxnSpPr>
        <p:spPr>
          <a:xfrm>
            <a:off x="7443989" y="2720150"/>
            <a:ext cx="0" cy="1239076"/>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sp>
        <p:nvSpPr>
          <p:cNvPr id="24" name="MH_SubTitle_3"/>
          <p:cNvSpPr/>
          <p:nvPr>
            <p:custDataLst>
              <p:tags r:id="rId10"/>
            </p:custDataLst>
          </p:nvPr>
        </p:nvSpPr>
        <p:spPr>
          <a:xfrm>
            <a:off x="7116763" y="3597408"/>
            <a:ext cx="741362" cy="739775"/>
          </a:xfrm>
          <a:prstGeom prst="ellipse">
            <a:avLst/>
          </a:prstGeom>
          <a:solidFill>
            <a:srgbClr val="CC2E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dirty="0" smtClean="0">
                <a:solidFill>
                  <a:srgbClr val="FFFFFF"/>
                </a:solidFill>
                <a:ea typeface="微软雅黑" panose="020B0503020204020204" charset="-122"/>
              </a:rPr>
              <a:t>c</a:t>
            </a:r>
            <a:endParaRPr lang="zh-CN" altLang="en-US" sz="1600" dirty="0">
              <a:solidFill>
                <a:srgbClr val="FFFFFF"/>
              </a:solidFill>
              <a:ea typeface="微软雅黑" panose="020B0503020204020204" charset="-122"/>
            </a:endParaRPr>
          </a:p>
        </p:txBody>
      </p:sp>
      <p:sp>
        <p:nvSpPr>
          <p:cNvPr id="25" name="MH_Other_12"/>
          <p:cNvSpPr/>
          <p:nvPr>
            <p:custDataLst>
              <p:tags r:id="rId11"/>
            </p:custDataLst>
          </p:nvPr>
        </p:nvSpPr>
        <p:spPr>
          <a:xfrm rot="18289111">
            <a:off x="7612064" y="4081596"/>
            <a:ext cx="339725" cy="339725"/>
          </a:xfrm>
          <a:prstGeom prst="ellipse">
            <a:avLst/>
          </a:prstGeom>
          <a:solidFill>
            <a:srgbClr val="FFFFFF"/>
          </a:solidFill>
          <a:ln w="19050">
            <a:solidFill>
              <a:srgbClr val="CC2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sp>
        <p:nvSpPr>
          <p:cNvPr id="26" name="MH_Other_13"/>
          <p:cNvSpPr/>
          <p:nvPr>
            <p:custDataLst>
              <p:tags r:id="rId12"/>
            </p:custDataLst>
          </p:nvPr>
        </p:nvSpPr>
        <p:spPr>
          <a:xfrm>
            <a:off x="7680326" y="4170496"/>
            <a:ext cx="187325" cy="17462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CC2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charset="-122"/>
            </a:endParaRPr>
          </a:p>
        </p:txBody>
      </p:sp>
      <p:sp>
        <p:nvSpPr>
          <p:cNvPr id="27" name="MH_Other_16"/>
          <p:cNvSpPr/>
          <p:nvPr>
            <p:custDataLst>
              <p:tags r:id="rId13"/>
            </p:custDataLst>
          </p:nvPr>
        </p:nvSpPr>
        <p:spPr>
          <a:xfrm>
            <a:off x="3132139" y="2674267"/>
            <a:ext cx="5780087" cy="2245398"/>
          </a:xfrm>
          <a:custGeom>
            <a:avLst/>
            <a:gdLst>
              <a:gd name="connsiteX0" fmla="*/ 677831 w 6261464"/>
              <a:gd name="connsiteY0" fmla="*/ 0 h 2856413"/>
              <a:gd name="connsiteX1" fmla="*/ 5583633 w 6261464"/>
              <a:gd name="connsiteY1" fmla="*/ 0 h 2856413"/>
              <a:gd name="connsiteX2" fmla="*/ 6261464 w 6261464"/>
              <a:gd name="connsiteY2" fmla="*/ 677831 h 2856413"/>
              <a:gd name="connsiteX3" fmla="*/ 6261464 w 6261464"/>
              <a:gd name="connsiteY3" fmla="*/ 2856413 h 2856413"/>
              <a:gd name="connsiteX4" fmla="*/ 0 w 6261464"/>
              <a:gd name="connsiteY4" fmla="*/ 2856413 h 2856413"/>
              <a:gd name="connsiteX5" fmla="*/ 0 w 6261464"/>
              <a:gd name="connsiteY5" fmla="*/ 677831 h 2856413"/>
              <a:gd name="connsiteX6" fmla="*/ 677831 w 6261464"/>
              <a:gd name="connsiteY6" fmla="*/ 0 h 2856413"/>
              <a:gd name="connsiteX0-1" fmla="*/ 0 w 6261464"/>
              <a:gd name="connsiteY0-2" fmla="*/ 2856413 h 2947853"/>
              <a:gd name="connsiteX1-3" fmla="*/ 0 w 6261464"/>
              <a:gd name="connsiteY1-4" fmla="*/ 677831 h 2947853"/>
              <a:gd name="connsiteX2-5" fmla="*/ 677831 w 6261464"/>
              <a:gd name="connsiteY2-6" fmla="*/ 0 h 2947853"/>
              <a:gd name="connsiteX3-7" fmla="*/ 5583633 w 6261464"/>
              <a:gd name="connsiteY3-8" fmla="*/ 0 h 2947853"/>
              <a:gd name="connsiteX4-9" fmla="*/ 6261464 w 6261464"/>
              <a:gd name="connsiteY4-10" fmla="*/ 677831 h 2947853"/>
              <a:gd name="connsiteX5-11" fmla="*/ 6261464 w 6261464"/>
              <a:gd name="connsiteY5-12" fmla="*/ 2856413 h 2947853"/>
              <a:gd name="connsiteX6-13" fmla="*/ 91440 w 6261464"/>
              <a:gd name="connsiteY6-14" fmla="*/ 2947853 h 2947853"/>
              <a:gd name="connsiteX0-15" fmla="*/ 0 w 6261464"/>
              <a:gd name="connsiteY0-16" fmla="*/ 2856413 h 2856413"/>
              <a:gd name="connsiteX1-17" fmla="*/ 0 w 6261464"/>
              <a:gd name="connsiteY1-18" fmla="*/ 677831 h 2856413"/>
              <a:gd name="connsiteX2-19" fmla="*/ 677831 w 6261464"/>
              <a:gd name="connsiteY2-20" fmla="*/ 0 h 2856413"/>
              <a:gd name="connsiteX3-21" fmla="*/ 5583633 w 6261464"/>
              <a:gd name="connsiteY3-22" fmla="*/ 0 h 2856413"/>
              <a:gd name="connsiteX4-23" fmla="*/ 6261464 w 6261464"/>
              <a:gd name="connsiteY4-24" fmla="*/ 677831 h 2856413"/>
              <a:gd name="connsiteX5-25" fmla="*/ 6261464 w 6261464"/>
              <a:gd name="connsiteY5-26" fmla="*/ 2856413 h 2856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61464" h="2856413">
                <a:moveTo>
                  <a:pt x="0" y="2856413"/>
                </a:moveTo>
                <a:lnTo>
                  <a:pt x="0" y="677831"/>
                </a:lnTo>
                <a:cubicBezTo>
                  <a:pt x="0" y="303475"/>
                  <a:pt x="303475" y="0"/>
                  <a:pt x="677831" y="0"/>
                </a:cubicBezTo>
                <a:lnTo>
                  <a:pt x="5583633" y="0"/>
                </a:lnTo>
                <a:cubicBezTo>
                  <a:pt x="5957989" y="0"/>
                  <a:pt x="6261464" y="303475"/>
                  <a:pt x="6261464" y="677831"/>
                </a:cubicBezTo>
                <a:lnTo>
                  <a:pt x="6261464" y="2856413"/>
                </a:lnTo>
              </a:path>
            </a:pathLst>
          </a:custGeom>
          <a:noFill/>
          <a:ln w="76200">
            <a:solidFill>
              <a:srgbClr val="0E28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微软雅黑" panose="020B0503020204020204" charset="-122"/>
            </a:endParaRPr>
          </a:p>
        </p:txBody>
      </p:sp>
      <p:sp>
        <p:nvSpPr>
          <p:cNvPr id="28" name="MH_Desc_1"/>
          <p:cNvSpPr txBox="1"/>
          <p:nvPr>
            <p:custDataLst>
              <p:tags r:id="rId14"/>
            </p:custDataLst>
          </p:nvPr>
        </p:nvSpPr>
        <p:spPr>
          <a:xfrm>
            <a:off x="4499177" y="4783238"/>
            <a:ext cx="3155370" cy="1108075"/>
          </a:xfrm>
          <a:prstGeom prst="rect">
            <a:avLst/>
          </a:prstGeom>
          <a:noFill/>
        </p:spPr>
        <p:txBody>
          <a:bodyPr lIns="0" tIns="0" rIns="0" bIns="0">
            <a:noAutofit/>
          </a:bodyPr>
          <a:lstStyle>
            <a:defPPr>
              <a:defRPr lang="zh-CN"/>
            </a:defPPr>
            <a:lvl1pPr>
              <a:lnSpc>
                <a:spcPct val="130000"/>
              </a:lnSpc>
              <a:defRPr sz="1200"/>
            </a:lvl1pPr>
          </a:lstStyle>
          <a:p>
            <a:pPr marL="342900" indent="-342900" algn="just">
              <a:lnSpc>
                <a:spcPct val="160000"/>
              </a:lnSpc>
              <a:buFont typeface="Wingdings" panose="05000000000000000000" pitchFamily="2" charset="2"/>
              <a:buChar char="Ø"/>
              <a:defRPr/>
            </a:pPr>
            <a:r>
              <a:rPr lang="zh-CN" altLang="en-US" sz="1800" dirty="0">
                <a:solidFill>
                  <a:schemeClr val="tx1">
                    <a:lumMod val="75000"/>
                    <a:lumOff val="25000"/>
                  </a:schemeClr>
                </a:solidFill>
              </a:rPr>
              <a:t>反对搞两面派、做</a:t>
            </a:r>
            <a:r>
              <a:rPr lang="zh-CN" altLang="en-US" sz="1800" dirty="0" smtClean="0">
                <a:solidFill>
                  <a:schemeClr val="tx1">
                    <a:lumMod val="75000"/>
                    <a:lumOff val="25000"/>
                  </a:schemeClr>
                </a:solidFill>
              </a:rPr>
              <a:t>“两面人”</a:t>
            </a:r>
            <a:endParaRPr lang="en-US" altLang="zh-CN" sz="1800" dirty="0" smtClean="0">
              <a:solidFill>
                <a:schemeClr val="tx1">
                  <a:lumMod val="75000"/>
                  <a:lumOff val="25000"/>
                </a:schemeClr>
              </a:solidFill>
            </a:endParaRPr>
          </a:p>
          <a:p>
            <a:pPr marL="342900" indent="-342900" algn="just">
              <a:lnSpc>
                <a:spcPct val="160000"/>
              </a:lnSpc>
              <a:buFont typeface="Wingdings" panose="05000000000000000000" pitchFamily="2" charset="2"/>
              <a:buChar char="Ø"/>
              <a:defRPr/>
            </a:pPr>
            <a:r>
              <a:rPr lang="zh-CN" altLang="en-US" sz="1800" dirty="0" smtClean="0">
                <a:solidFill>
                  <a:schemeClr val="tx1">
                    <a:lumMod val="75000"/>
                    <a:lumOff val="25000"/>
                  </a:schemeClr>
                </a:solidFill>
              </a:rPr>
              <a:t>反对</a:t>
            </a:r>
            <a:r>
              <a:rPr lang="zh-CN" altLang="en-US" sz="1800" dirty="0">
                <a:solidFill>
                  <a:schemeClr val="tx1">
                    <a:lumMod val="75000"/>
                    <a:lumOff val="25000"/>
                  </a:schemeClr>
                </a:solidFill>
              </a:rPr>
              <a:t>弄虚作假、虚报</a:t>
            </a:r>
            <a:r>
              <a:rPr lang="zh-CN" altLang="en-US" sz="1800" dirty="0" smtClean="0">
                <a:solidFill>
                  <a:schemeClr val="tx1">
                    <a:lumMod val="75000"/>
                    <a:lumOff val="25000"/>
                  </a:schemeClr>
                </a:solidFill>
              </a:rPr>
              <a:t>浮夸</a:t>
            </a:r>
            <a:endParaRPr lang="en-US" altLang="zh-CN" sz="1800" dirty="0" smtClean="0">
              <a:solidFill>
                <a:schemeClr val="tx1">
                  <a:lumMod val="75000"/>
                  <a:lumOff val="25000"/>
                </a:schemeClr>
              </a:solidFill>
            </a:endParaRPr>
          </a:p>
          <a:p>
            <a:pPr marL="342900" indent="-342900" algn="just">
              <a:lnSpc>
                <a:spcPct val="160000"/>
              </a:lnSpc>
              <a:buFont typeface="Wingdings" panose="05000000000000000000" pitchFamily="2" charset="2"/>
              <a:buChar char="Ø"/>
              <a:defRPr/>
            </a:pPr>
            <a:r>
              <a:rPr lang="zh-CN" altLang="en-US" sz="1800" dirty="0" smtClean="0">
                <a:solidFill>
                  <a:schemeClr val="tx1">
                    <a:lumMod val="75000"/>
                    <a:lumOff val="25000"/>
                  </a:schemeClr>
                </a:solidFill>
              </a:rPr>
              <a:t>反对</a:t>
            </a:r>
            <a:r>
              <a:rPr lang="zh-CN" altLang="en-US" sz="1800" dirty="0">
                <a:solidFill>
                  <a:schemeClr val="tx1">
                    <a:lumMod val="75000"/>
                    <a:lumOff val="25000"/>
                  </a:schemeClr>
                </a:solidFill>
              </a:rPr>
              <a:t>隐瞒实情、报喜不报忧</a:t>
            </a:r>
          </a:p>
        </p:txBody>
      </p:sp>
      <p:sp>
        <p:nvSpPr>
          <p:cNvPr id="36" name="矩形 3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29" name="矩形 28"/>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287172" y="1440562"/>
            <a:ext cx="3176878" cy="461665"/>
            <a:chOff x="3752850" y="1025322"/>
            <a:chExt cx="3176878" cy="461665"/>
          </a:xfrm>
        </p:grpSpPr>
        <p:sp>
          <p:nvSpPr>
            <p:cNvPr id="51" name="矩形 50"/>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15.</a:t>
              </a:r>
              <a:endParaRPr lang="zh-CN" altLang="en-US" sz="2400" b="1" dirty="0">
                <a:solidFill>
                  <a:schemeClr val="bg1"/>
                </a:solidFill>
              </a:endParaRPr>
            </a:p>
          </p:txBody>
        </p:sp>
        <p:cxnSp>
          <p:nvCxnSpPr>
            <p:cNvPr id="52" name="直接连接符 51"/>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1287170" y="1929850"/>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提出“两不准”和“一禁止”</a:t>
            </a:r>
            <a:endParaRPr lang="zh-CN" altLang="en-US" sz="2000" dirty="0">
              <a:solidFill>
                <a:schemeClr val="bg1"/>
              </a:solidFill>
            </a:endParaRPr>
          </a:p>
        </p:txBody>
      </p:sp>
      <p:sp>
        <p:nvSpPr>
          <p:cNvPr id="36" name="矩形 35"/>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29" name="MH_SubTitle_1"/>
          <p:cNvSpPr/>
          <p:nvPr>
            <p:custDataLst>
              <p:tags r:id="rId1"/>
            </p:custDataLst>
          </p:nvPr>
        </p:nvSpPr>
        <p:spPr>
          <a:xfrm>
            <a:off x="1409018" y="2646856"/>
            <a:ext cx="3452198" cy="801687"/>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DF6B6B"/>
          </a:solidFill>
          <a:ln w="12700" cap="flat" cmpd="sng" algn="ctr">
            <a:noFill/>
            <a:prstDash val="solid"/>
            <a:miter lim="800000"/>
          </a:ln>
          <a:effectLst/>
        </p:spPr>
        <p:txBody>
          <a:bodyPr lIns="1152000" tIns="0" rIns="468000" bIns="0" anchor="ctr">
            <a:normAutofit/>
          </a:bodyPr>
          <a:lstStyle/>
          <a:p>
            <a:pPr algn="ctr">
              <a:lnSpc>
                <a:spcPct val="110000"/>
              </a:lnSpc>
              <a:defRPr/>
            </a:pPr>
            <a:r>
              <a:rPr lang="zh-CN" altLang="en-US" sz="2000" b="1" kern="0" dirty="0">
                <a:solidFill>
                  <a:srgbClr val="FDFFFF"/>
                </a:solidFill>
                <a:latin typeface="+mn-ea"/>
              </a:rPr>
              <a:t>“两不准”</a:t>
            </a:r>
          </a:p>
        </p:txBody>
      </p:sp>
      <p:sp>
        <p:nvSpPr>
          <p:cNvPr id="30" name="MH_Other_1"/>
          <p:cNvSpPr/>
          <p:nvPr>
            <p:custDataLst>
              <p:tags r:id="rId2"/>
            </p:custDataLst>
          </p:nvPr>
        </p:nvSpPr>
        <p:spPr>
          <a:xfrm>
            <a:off x="1396316" y="2646856"/>
            <a:ext cx="101600" cy="801687"/>
          </a:xfrm>
          <a:prstGeom prst="rect">
            <a:avLst/>
          </a:prstGeom>
          <a:solidFill>
            <a:srgbClr val="AE1F23"/>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1" name="MH_Other_2"/>
          <p:cNvSpPr/>
          <p:nvPr>
            <p:custDataLst>
              <p:tags r:id="rId3"/>
            </p:custDataLst>
          </p:nvPr>
        </p:nvSpPr>
        <p:spPr>
          <a:xfrm rot="11946960" flipH="1">
            <a:off x="2311860" y="2654607"/>
            <a:ext cx="293687" cy="754062"/>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rgbClr val="FFFFFF">
              <a:alpha val="59000"/>
            </a:srgb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2" name="MH_Other_3"/>
          <p:cNvSpPr txBox="1"/>
          <p:nvPr>
            <p:custDataLst>
              <p:tags r:id="rId4"/>
            </p:custDataLst>
          </p:nvPr>
        </p:nvSpPr>
        <p:spPr>
          <a:xfrm>
            <a:off x="1497916" y="2563313"/>
            <a:ext cx="579005" cy="923330"/>
          </a:xfrm>
          <a:prstGeom prst="rect">
            <a:avLst/>
          </a:prstGeom>
          <a:noFill/>
        </p:spPr>
        <p:txBody>
          <a:bodyPr wrap="none">
            <a:spAutoFit/>
          </a:bodyPr>
          <a:lstStyle/>
          <a:p>
            <a:pPr>
              <a:defRPr/>
            </a:pPr>
            <a:r>
              <a:rPr lang="en-US" altLang="zh-CN" sz="5400" b="1" kern="0" dirty="0">
                <a:solidFill>
                  <a:srgbClr val="FDFFFF"/>
                </a:solidFill>
                <a:latin typeface="华康俪金黑W8(P)" panose="020B0800000000000000" pitchFamily="34" charset="-122"/>
                <a:ea typeface="华康俪金黑W8(P)" panose="020B0800000000000000" pitchFamily="34" charset="-122"/>
              </a:rPr>
              <a:t>1</a:t>
            </a:r>
            <a:endParaRPr lang="zh-CN" altLang="en-US" sz="5400" b="1" kern="0" dirty="0">
              <a:solidFill>
                <a:srgbClr val="FDFFFF"/>
              </a:solidFill>
              <a:latin typeface="华康俪金黑W8(P)" panose="020B0800000000000000" pitchFamily="34" charset="-122"/>
              <a:ea typeface="华康俪金黑W8(P)" panose="020B0800000000000000" pitchFamily="34" charset="-122"/>
            </a:endParaRPr>
          </a:p>
        </p:txBody>
      </p:sp>
      <p:sp>
        <p:nvSpPr>
          <p:cNvPr id="33" name="MH_SubTitle_2"/>
          <p:cNvSpPr/>
          <p:nvPr>
            <p:custDataLst>
              <p:tags r:id="rId5"/>
            </p:custDataLst>
          </p:nvPr>
        </p:nvSpPr>
        <p:spPr>
          <a:xfrm>
            <a:off x="1409018" y="3524742"/>
            <a:ext cx="3452198" cy="801688"/>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AE1F23"/>
          </a:solidFill>
          <a:ln w="12700" cap="flat" cmpd="sng" algn="ctr">
            <a:noFill/>
            <a:prstDash val="solid"/>
            <a:miter lim="800000"/>
          </a:ln>
          <a:effectLst/>
        </p:spPr>
        <p:txBody>
          <a:bodyPr lIns="1152000" tIns="0" rIns="468000" bIns="0" anchor="ctr">
            <a:normAutofit/>
          </a:bodyPr>
          <a:lstStyle/>
          <a:p>
            <a:pPr algn="ctr">
              <a:defRPr/>
            </a:pPr>
            <a:r>
              <a:rPr lang="zh-CN" altLang="en-US" sz="2000" b="1" kern="0" dirty="0">
                <a:solidFill>
                  <a:srgbClr val="FDFFFF"/>
                </a:solidFill>
                <a:latin typeface="+mn-ea"/>
              </a:rPr>
              <a:t>“一禁止”</a:t>
            </a:r>
          </a:p>
        </p:txBody>
      </p:sp>
      <p:sp>
        <p:nvSpPr>
          <p:cNvPr id="34" name="MH_Other_4"/>
          <p:cNvSpPr/>
          <p:nvPr>
            <p:custDataLst>
              <p:tags r:id="rId6"/>
            </p:custDataLst>
          </p:nvPr>
        </p:nvSpPr>
        <p:spPr>
          <a:xfrm>
            <a:off x="1394730" y="3524742"/>
            <a:ext cx="103187" cy="801688"/>
          </a:xfrm>
          <a:prstGeom prst="rect">
            <a:avLst/>
          </a:prstGeom>
          <a:solidFill>
            <a:srgbClr val="91191C"/>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5" name="MH_Other_5"/>
          <p:cNvSpPr/>
          <p:nvPr>
            <p:custDataLst>
              <p:tags r:id="rId7"/>
            </p:custDataLst>
          </p:nvPr>
        </p:nvSpPr>
        <p:spPr>
          <a:xfrm rot="11946960" flipH="1">
            <a:off x="2311859" y="3530907"/>
            <a:ext cx="292100" cy="755650"/>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rgbClr val="FFFFFF">
              <a:alpha val="59000"/>
            </a:srgb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37" name="MH_Other_6"/>
          <p:cNvSpPr txBox="1"/>
          <p:nvPr>
            <p:custDataLst>
              <p:tags r:id="rId8"/>
            </p:custDataLst>
          </p:nvPr>
        </p:nvSpPr>
        <p:spPr>
          <a:xfrm>
            <a:off x="1481320" y="3419471"/>
            <a:ext cx="579005" cy="923330"/>
          </a:xfrm>
          <a:prstGeom prst="rect">
            <a:avLst/>
          </a:prstGeom>
          <a:noFill/>
        </p:spPr>
        <p:txBody>
          <a:bodyPr wrap="none">
            <a:spAutoFit/>
          </a:bodyPr>
          <a:lstStyle/>
          <a:p>
            <a:pPr>
              <a:defRPr/>
            </a:pPr>
            <a:r>
              <a:rPr lang="en-US" altLang="zh-CN" sz="5400" b="1" kern="0" dirty="0">
                <a:solidFill>
                  <a:srgbClr val="FDFFFF"/>
                </a:solidFill>
                <a:latin typeface="华康俪金黑W8(P)" panose="020B0800000000000000" pitchFamily="34" charset="-122"/>
                <a:ea typeface="华康俪金黑W8(P)" panose="020B0800000000000000" pitchFamily="34" charset="-122"/>
              </a:rPr>
              <a:t>2</a:t>
            </a:r>
            <a:endParaRPr lang="zh-CN" altLang="en-US" sz="5400" b="1" kern="0" dirty="0">
              <a:solidFill>
                <a:srgbClr val="FDFFFF"/>
              </a:solidFill>
              <a:latin typeface="华康俪金黑W8(P)" panose="020B0800000000000000" pitchFamily="34" charset="-122"/>
              <a:ea typeface="华康俪金黑W8(P)" panose="020B0800000000000000" pitchFamily="34" charset="-122"/>
            </a:endParaRPr>
          </a:p>
        </p:txBody>
      </p:sp>
      <p:sp>
        <p:nvSpPr>
          <p:cNvPr id="38" name="MH_Desc_1"/>
          <p:cNvSpPr>
            <a:spLocks noChangeArrowheads="1"/>
          </p:cNvSpPr>
          <p:nvPr>
            <p:custDataLst>
              <p:tags r:id="rId9"/>
            </p:custDataLst>
          </p:nvPr>
        </p:nvSpPr>
        <p:spPr bwMode="auto">
          <a:xfrm>
            <a:off x="5663652" y="2802932"/>
            <a:ext cx="4031858" cy="282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285750" indent="-285750" algn="just">
              <a:lnSpc>
                <a:spcPct val="140000"/>
              </a:lnSpc>
              <a:buFont typeface="Wingdings" panose="05000000000000000000" pitchFamily="2" charset="2"/>
              <a:buChar char="Ø"/>
              <a:defRPr/>
            </a:pPr>
            <a:r>
              <a:rPr lang="zh-CN" altLang="en-US" sz="2000" dirty="0">
                <a:latin typeface="+mn-ea"/>
                <a:ea typeface="+mn-ea"/>
              </a:rPr>
              <a:t>领导机关和领导干部不准以任何理由和名义纵容、唆使、暗示或强迫下级说假话</a:t>
            </a:r>
            <a:r>
              <a:rPr lang="zh-CN" altLang="en-US" sz="2000" dirty="0" smtClean="0">
                <a:latin typeface="+mn-ea"/>
                <a:ea typeface="+mn-ea"/>
              </a:rPr>
              <a:t>。</a:t>
            </a:r>
            <a:endParaRPr lang="en-US" altLang="zh-CN" sz="2000" dirty="0" smtClean="0">
              <a:latin typeface="+mn-ea"/>
              <a:ea typeface="+mn-ea"/>
            </a:endParaRPr>
          </a:p>
          <a:p>
            <a:pPr marL="285750" indent="-285750" algn="just">
              <a:lnSpc>
                <a:spcPct val="140000"/>
              </a:lnSpc>
              <a:buFont typeface="Wingdings" panose="05000000000000000000" pitchFamily="2" charset="2"/>
              <a:buChar char="Ø"/>
              <a:defRPr/>
            </a:pPr>
            <a:r>
              <a:rPr lang="zh-CN" altLang="en-US" sz="2000" dirty="0">
                <a:latin typeface="+mn-ea"/>
                <a:ea typeface="+mn-ea"/>
              </a:rPr>
              <a:t>党内不准搞拉拉扯扯、吹吹拍拍、</a:t>
            </a:r>
            <a:r>
              <a:rPr lang="zh-CN" altLang="en-US" sz="2000" dirty="0" smtClean="0">
                <a:latin typeface="+mn-ea"/>
                <a:ea typeface="+mn-ea"/>
              </a:rPr>
              <a:t>阿谀奉承。对</a:t>
            </a:r>
            <a:r>
              <a:rPr lang="zh-CN" altLang="en-US" sz="2000" dirty="0">
                <a:latin typeface="+mn-ea"/>
                <a:ea typeface="+mn-ea"/>
              </a:rPr>
              <a:t>领导人的宣传要实事求是，禁止吹捧。</a:t>
            </a:r>
            <a:endParaRPr lang="en-US" altLang="zh-CN" sz="2000" dirty="0" smtClean="0">
              <a:latin typeface="+mn-ea"/>
              <a:ea typeface="+mn-ea"/>
            </a:endParaRPr>
          </a:p>
          <a:p>
            <a:pPr algn="just">
              <a:lnSpc>
                <a:spcPct val="140000"/>
              </a:lnSpc>
              <a:defRPr/>
            </a:pPr>
            <a:endParaRPr lang="en-US" altLang="zh-CN" sz="2000" dirty="0">
              <a:latin typeface="+mn-ea"/>
              <a:ea typeface="+mn-ea"/>
            </a:endParaRPr>
          </a:p>
        </p:txBody>
      </p:sp>
      <p:sp>
        <p:nvSpPr>
          <p:cNvPr id="39" name="MH_Other_10"/>
          <p:cNvSpPr txBox="1">
            <a:spLocks noChangeArrowheads="1"/>
          </p:cNvSpPr>
          <p:nvPr>
            <p:custDataLst>
              <p:tags r:id="rId10"/>
            </p:custDataLst>
          </p:nvPr>
        </p:nvSpPr>
        <p:spPr bwMode="auto">
          <a:xfrm rot="557582">
            <a:off x="10012518" y="4064190"/>
            <a:ext cx="52705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9600" dirty="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dirty="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0" name="MH_Other_11"/>
          <p:cNvSpPr txBox="1">
            <a:spLocks noChangeArrowheads="1"/>
          </p:cNvSpPr>
          <p:nvPr>
            <p:custDataLst>
              <p:tags r:id="rId11"/>
            </p:custDataLst>
          </p:nvPr>
        </p:nvSpPr>
        <p:spPr bwMode="auto">
          <a:xfrm rot="557582">
            <a:off x="10021460" y="4103922"/>
            <a:ext cx="52705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9600" dirty="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dirty="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MH_Other_12"/>
          <p:cNvSpPr txBox="1">
            <a:spLocks noChangeArrowheads="1"/>
          </p:cNvSpPr>
          <p:nvPr>
            <p:custDataLst>
              <p:tags r:id="rId12"/>
            </p:custDataLst>
          </p:nvPr>
        </p:nvSpPr>
        <p:spPr bwMode="auto">
          <a:xfrm rot="-554904" flipH="1" flipV="1">
            <a:off x="5196927" y="2429869"/>
            <a:ext cx="52546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960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a:solidFill>
                <a:srgbClr val="BFBFB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MH_Other_13"/>
          <p:cNvSpPr txBox="1">
            <a:spLocks noChangeArrowheads="1"/>
          </p:cNvSpPr>
          <p:nvPr>
            <p:custDataLst>
              <p:tags r:id="rId13"/>
            </p:custDataLst>
          </p:nvPr>
        </p:nvSpPr>
        <p:spPr bwMode="auto">
          <a:xfrm rot="-826519" flipH="1" flipV="1">
            <a:off x="5182639" y="2463207"/>
            <a:ext cx="525462"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960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a:solidFill>
                <a:srgbClr val="E74E3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矩形 19"/>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3088934" y="2716039"/>
            <a:ext cx="68262" cy="82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8" name="MH_Other_4"/>
          <p:cNvSpPr/>
          <p:nvPr>
            <p:custDataLst>
              <p:tags r:id="rId2"/>
            </p:custDataLst>
          </p:nvPr>
        </p:nvSpPr>
        <p:spPr>
          <a:xfrm>
            <a:off x="3088934" y="3558468"/>
            <a:ext cx="68262" cy="1320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11" name="MH_Other_7"/>
          <p:cNvSpPr/>
          <p:nvPr>
            <p:custDataLst>
              <p:tags r:id="rId3"/>
            </p:custDataLst>
          </p:nvPr>
        </p:nvSpPr>
        <p:spPr>
          <a:xfrm>
            <a:off x="3102912" y="4899294"/>
            <a:ext cx="54284" cy="9348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15" name="MH_Text_1"/>
          <p:cNvSpPr>
            <a:spLocks noChangeArrowheads="1"/>
          </p:cNvSpPr>
          <p:nvPr>
            <p:custDataLst>
              <p:tags r:id="rId4"/>
            </p:custDataLst>
          </p:nvPr>
        </p:nvSpPr>
        <p:spPr bwMode="auto">
          <a:xfrm>
            <a:off x="3157196" y="3243703"/>
            <a:ext cx="5611358" cy="856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r>
              <a:rPr lang="zh-CN" altLang="zh-CN" dirty="0">
                <a:latin typeface="+mn-ea"/>
                <a:ea typeface="+mn-ea"/>
              </a:rPr>
              <a:t>保持党同人民群众的血肉联系的最好途径，就是贯彻党的群众路线，为群众办实事、解难事，当好人民公仆，要“坚持问政于民、问需于民、问计于民</a:t>
            </a:r>
            <a:r>
              <a:rPr lang="zh-CN" altLang="zh-CN" dirty="0" smtClean="0">
                <a:latin typeface="+mn-ea"/>
                <a:ea typeface="+mn-ea"/>
              </a:rPr>
              <a:t>”</a:t>
            </a:r>
            <a:r>
              <a:rPr lang="zh-CN" altLang="en-US" dirty="0" smtClean="0">
                <a:latin typeface="+mn-ea"/>
                <a:ea typeface="+mn-ea"/>
              </a:rPr>
              <a:t>。</a:t>
            </a:r>
            <a:endParaRPr lang="zh-CN" altLang="zh-CN" dirty="0">
              <a:latin typeface="+mn-ea"/>
              <a:ea typeface="+mn-ea"/>
            </a:endParaRPr>
          </a:p>
        </p:txBody>
      </p:sp>
      <p:sp>
        <p:nvSpPr>
          <p:cNvPr id="17" name="MH_Text_2"/>
          <p:cNvSpPr>
            <a:spLocks noChangeArrowheads="1"/>
          </p:cNvSpPr>
          <p:nvPr>
            <p:custDataLst>
              <p:tags r:id="rId5"/>
            </p:custDataLst>
          </p:nvPr>
        </p:nvSpPr>
        <p:spPr bwMode="auto">
          <a:xfrm>
            <a:off x="3157196" y="4336204"/>
            <a:ext cx="561135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r>
              <a:rPr lang="zh-CN" altLang="zh-CN" dirty="0">
                <a:latin typeface="+mn-ea"/>
                <a:ea typeface="+mn-ea"/>
              </a:rPr>
              <a:t>提出</a:t>
            </a:r>
            <a:r>
              <a:rPr lang="zh-CN" altLang="zh-CN" dirty="0" smtClean="0">
                <a:latin typeface="+mn-ea"/>
                <a:ea typeface="+mn-ea"/>
              </a:rPr>
              <a:t>“</a:t>
            </a:r>
            <a:r>
              <a:rPr lang="zh-CN" altLang="en-US" dirty="0" smtClean="0">
                <a:latin typeface="+mn-ea"/>
                <a:ea typeface="+mn-ea"/>
              </a:rPr>
              <a:t>三</a:t>
            </a:r>
            <a:r>
              <a:rPr lang="zh-CN" altLang="zh-CN" dirty="0" smtClean="0">
                <a:latin typeface="+mn-ea"/>
                <a:ea typeface="+mn-ea"/>
              </a:rPr>
              <a:t>个不允许”</a:t>
            </a:r>
            <a:r>
              <a:rPr lang="zh-CN" altLang="zh-CN" dirty="0">
                <a:latin typeface="+mn-ea"/>
                <a:ea typeface="+mn-ea"/>
              </a:rPr>
              <a:t>：决不允许在群众面前自以为是、</a:t>
            </a:r>
            <a:r>
              <a:rPr lang="zh-CN" altLang="zh-CN" dirty="0" smtClean="0">
                <a:latin typeface="+mn-ea"/>
                <a:ea typeface="+mn-ea"/>
              </a:rPr>
              <a:t>盛气凌人</a:t>
            </a:r>
            <a:r>
              <a:rPr lang="zh-CN" altLang="en-US" dirty="0" smtClean="0">
                <a:latin typeface="+mn-ea"/>
                <a:ea typeface="+mn-ea"/>
              </a:rPr>
              <a:t>；</a:t>
            </a:r>
            <a:r>
              <a:rPr lang="zh-CN" altLang="zh-CN" dirty="0" smtClean="0">
                <a:latin typeface="+mn-ea"/>
                <a:ea typeface="+mn-ea"/>
              </a:rPr>
              <a:t>决不</a:t>
            </a:r>
            <a:r>
              <a:rPr lang="zh-CN" altLang="zh-CN" dirty="0">
                <a:latin typeface="+mn-ea"/>
                <a:ea typeface="+mn-ea"/>
              </a:rPr>
              <a:t>允许当官做老爷、漠视群众</a:t>
            </a:r>
            <a:r>
              <a:rPr lang="zh-CN" altLang="zh-CN" dirty="0" smtClean="0">
                <a:latin typeface="+mn-ea"/>
                <a:ea typeface="+mn-ea"/>
              </a:rPr>
              <a:t>疾苦</a:t>
            </a:r>
            <a:r>
              <a:rPr lang="zh-CN" altLang="en-US" dirty="0" smtClean="0">
                <a:latin typeface="+mn-ea"/>
                <a:ea typeface="+mn-ea"/>
              </a:rPr>
              <a:t>；</a:t>
            </a:r>
            <a:r>
              <a:rPr lang="zh-CN" altLang="zh-CN" dirty="0" smtClean="0">
                <a:latin typeface="+mn-ea"/>
                <a:ea typeface="+mn-ea"/>
              </a:rPr>
              <a:t>更</a:t>
            </a:r>
            <a:r>
              <a:rPr lang="zh-CN" altLang="zh-CN" dirty="0">
                <a:latin typeface="+mn-ea"/>
                <a:ea typeface="+mn-ea"/>
              </a:rPr>
              <a:t>不允许欺压群众、损害和侵占群众</a:t>
            </a:r>
            <a:r>
              <a:rPr lang="zh-CN" altLang="zh-CN" dirty="0" smtClean="0">
                <a:latin typeface="+mn-ea"/>
                <a:ea typeface="+mn-ea"/>
              </a:rPr>
              <a:t>利益</a:t>
            </a:r>
            <a:r>
              <a:rPr lang="zh-CN" altLang="en-US" dirty="0" smtClean="0">
                <a:latin typeface="+mn-ea"/>
                <a:ea typeface="+mn-ea"/>
              </a:rPr>
              <a:t>。</a:t>
            </a:r>
            <a:endParaRPr lang="zh-CN" altLang="zh-CN" dirty="0">
              <a:latin typeface="+mn-ea"/>
              <a:ea typeface="+mn-ea"/>
            </a:endParaRPr>
          </a:p>
        </p:txBody>
      </p:sp>
      <p:sp>
        <p:nvSpPr>
          <p:cNvPr id="19" name="MH_Text_3"/>
          <p:cNvSpPr>
            <a:spLocks noChangeArrowheads="1"/>
          </p:cNvSpPr>
          <p:nvPr>
            <p:custDataLst>
              <p:tags r:id="rId6"/>
            </p:custDataLst>
          </p:nvPr>
        </p:nvSpPr>
        <p:spPr bwMode="auto">
          <a:xfrm>
            <a:off x="3157196" y="5553678"/>
            <a:ext cx="561135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defRPr/>
            </a:pPr>
            <a:r>
              <a:rPr lang="zh-CN" altLang="zh-CN" dirty="0">
                <a:latin typeface="+mn-ea"/>
                <a:ea typeface="+mn-ea"/>
              </a:rPr>
              <a:t>提出“三个深入”：各级领导干部必须深入实际、深入基层、深入</a:t>
            </a:r>
            <a:r>
              <a:rPr lang="zh-CN" altLang="zh-CN" dirty="0" smtClean="0">
                <a:latin typeface="+mn-ea"/>
                <a:ea typeface="+mn-ea"/>
              </a:rPr>
              <a:t>群众，</a:t>
            </a:r>
            <a:r>
              <a:rPr lang="zh-CN" altLang="zh-CN" dirty="0">
                <a:latin typeface="+mn-ea"/>
                <a:ea typeface="+mn-ea"/>
              </a:rPr>
              <a:t>多到条件艰苦、情况复杂、矛盾突出的地方</a:t>
            </a:r>
            <a:r>
              <a:rPr lang="zh-CN" altLang="zh-CN" dirty="0" smtClean="0">
                <a:latin typeface="+mn-ea"/>
                <a:ea typeface="+mn-ea"/>
              </a:rPr>
              <a:t>解决问题</a:t>
            </a:r>
            <a:r>
              <a:rPr lang="zh-CN" altLang="en-US" dirty="0" smtClean="0">
                <a:latin typeface="+mn-ea"/>
                <a:ea typeface="+mn-ea"/>
              </a:rPr>
              <a:t>。</a:t>
            </a:r>
            <a:endParaRPr lang="zh-CN" altLang="en-US" dirty="0">
              <a:latin typeface="+mn-ea"/>
              <a:ea typeface="+mn-ea"/>
            </a:endParaRPr>
          </a:p>
        </p:txBody>
      </p:sp>
      <p:sp>
        <p:nvSpPr>
          <p:cNvPr id="16" name="矩形 15"/>
          <p:cNvSpPr/>
          <p:nvPr/>
        </p:nvSpPr>
        <p:spPr>
          <a:xfrm>
            <a:off x="962463" y="156820"/>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18" name="组合 17"/>
          <p:cNvGrpSpPr/>
          <p:nvPr/>
        </p:nvGrpSpPr>
        <p:grpSpPr>
          <a:xfrm>
            <a:off x="1111785" y="1061072"/>
            <a:ext cx="8128471" cy="461665"/>
            <a:chOff x="3752850" y="1025322"/>
            <a:chExt cx="8128471" cy="461665"/>
          </a:xfrm>
        </p:grpSpPr>
        <p:sp>
          <p:nvSpPr>
            <p:cNvPr id="20" name="矩形 19"/>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7.</a:t>
              </a:r>
              <a:endParaRPr lang="zh-CN" altLang="en-US" sz="2400" b="1" dirty="0">
                <a:solidFill>
                  <a:schemeClr val="bg1"/>
                </a:solidFill>
              </a:endParaRPr>
            </a:p>
          </p:txBody>
        </p:sp>
        <p:cxnSp>
          <p:nvCxnSpPr>
            <p:cNvPr id="21" name="直接连接符 20"/>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086027" y="1540304"/>
            <a:ext cx="6873116" cy="1131079"/>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明确规定加强和规范党内政治生活的根本</a:t>
            </a:r>
            <a:r>
              <a:rPr lang="zh-CN" altLang="en-US" b="1" dirty="0" smtClean="0"/>
              <a:t>要求</a:t>
            </a:r>
            <a:endParaRPr lang="en-US" altLang="zh-CN" b="1" dirty="0" smtClean="0"/>
          </a:p>
          <a:p>
            <a:pPr marL="285750" indent="-285750">
              <a:lnSpc>
                <a:spcPct val="125000"/>
              </a:lnSpc>
              <a:buFont typeface="Wingdings" panose="05000000000000000000" pitchFamily="2" charset="2"/>
              <a:buChar char="Ø"/>
            </a:pPr>
            <a:r>
              <a:rPr lang="zh-CN" altLang="en-US" dirty="0"/>
              <a:t>必须把坚持全心全意为人民服务的根本宗旨、保持党同人民群众的血肉联系作为加强和规范党内政治生活的根本</a:t>
            </a:r>
            <a:r>
              <a:rPr lang="zh-CN" altLang="en-US" dirty="0" smtClean="0"/>
              <a:t>要求</a:t>
            </a:r>
            <a:endParaRPr lang="zh-CN" altLang="en-US" b="1" dirty="0"/>
          </a:p>
        </p:txBody>
      </p:sp>
      <p:grpSp>
        <p:nvGrpSpPr>
          <p:cNvPr id="23" name="组合 22"/>
          <p:cNvGrpSpPr/>
          <p:nvPr/>
        </p:nvGrpSpPr>
        <p:grpSpPr>
          <a:xfrm>
            <a:off x="1111785" y="2732319"/>
            <a:ext cx="8128471" cy="461665"/>
            <a:chOff x="3752850" y="1025322"/>
            <a:chExt cx="8128471" cy="461665"/>
          </a:xfrm>
        </p:grpSpPr>
        <p:sp>
          <p:nvSpPr>
            <p:cNvPr id="24" name="矩形 23"/>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16.</a:t>
              </a:r>
              <a:endParaRPr lang="zh-CN" altLang="en-US" sz="2400" b="1" dirty="0">
                <a:solidFill>
                  <a:schemeClr val="bg1"/>
                </a:solidFill>
              </a:endParaRPr>
            </a:p>
          </p:txBody>
        </p:sp>
        <p:cxnSp>
          <p:nvCxnSpPr>
            <p:cNvPr id="25" name="直接连接符 24"/>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111785" y="3824954"/>
            <a:ext cx="3176878" cy="461665"/>
            <a:chOff x="3752850" y="1025322"/>
            <a:chExt cx="3176878" cy="461665"/>
          </a:xfrm>
        </p:grpSpPr>
        <p:sp>
          <p:nvSpPr>
            <p:cNvPr id="27" name="矩形 26"/>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17.</a:t>
              </a:r>
              <a:endParaRPr lang="zh-CN" altLang="en-US" sz="2400" b="1" dirty="0">
                <a:solidFill>
                  <a:schemeClr val="bg1"/>
                </a:solidFill>
              </a:endParaRPr>
            </a:p>
          </p:txBody>
        </p:sp>
        <p:cxnSp>
          <p:nvCxnSpPr>
            <p:cNvPr id="28" name="直接连接符 27"/>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1098906" y="4996734"/>
            <a:ext cx="3176878" cy="461665"/>
            <a:chOff x="3752850" y="1025322"/>
            <a:chExt cx="3176878" cy="461665"/>
          </a:xfrm>
        </p:grpSpPr>
        <p:sp>
          <p:nvSpPr>
            <p:cNvPr id="30" name="矩形 29"/>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18.</a:t>
              </a:r>
              <a:endParaRPr lang="zh-CN" altLang="en-US" sz="2400" b="1" dirty="0">
                <a:solidFill>
                  <a:schemeClr val="bg1"/>
                </a:solidFill>
              </a:endParaRPr>
            </a:p>
          </p:txBody>
        </p:sp>
        <p:cxnSp>
          <p:nvCxnSpPr>
            <p:cNvPr id="31" name="直接连接符 30"/>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25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25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nodeType="withEffect">
                                  <p:stCondLst>
                                    <p:cond delay="25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31824" y="2079249"/>
            <a:ext cx="6293954" cy="3778211"/>
            <a:chOff x="4400550" y="1946728"/>
            <a:chExt cx="7456488" cy="3939722"/>
          </a:xfrm>
        </p:grpSpPr>
        <p:sp>
          <p:nvSpPr>
            <p:cNvPr id="9" name="圆角矩形 8"/>
            <p:cNvSpPr/>
            <p:nvPr/>
          </p:nvSpPr>
          <p:spPr>
            <a:xfrm>
              <a:off x="4400550" y="1946728"/>
              <a:ext cx="7456488" cy="3939722"/>
            </a:xfrm>
            <a:prstGeom prst="roundRect">
              <a:avLst>
                <a:gd name="adj" fmla="val 620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76077" y="2424248"/>
              <a:ext cx="5071433" cy="2984681"/>
            </a:xfrm>
            <a:prstGeom prst="rect">
              <a:avLst/>
            </a:prstGeom>
            <a:noFill/>
          </p:spPr>
          <p:txBody>
            <a:bodyPr wrap="square" rtlCol="0">
              <a:spAutoFit/>
            </a:bodyPr>
            <a:lstStyle/>
            <a:p>
              <a:pPr marL="285750" indent="-285750" algn="just">
                <a:lnSpc>
                  <a:spcPct val="150000"/>
                </a:lnSpc>
                <a:spcAft>
                  <a:spcPts val="1200"/>
                </a:spcAft>
                <a:buFont typeface="Wingdings" panose="05000000000000000000" pitchFamily="2" charset="2"/>
                <a:buChar char="n"/>
              </a:pPr>
              <a:r>
                <a:rPr lang="zh-CN" altLang="en-US" sz="2000" b="1" dirty="0"/>
                <a:t>党的十八届六中全会于</a:t>
              </a:r>
              <a:r>
                <a:rPr lang="en-US" altLang="zh-CN" sz="2000" b="1" dirty="0"/>
                <a:t>2016</a:t>
              </a:r>
              <a:r>
                <a:rPr lang="zh-CN" altLang="en-US" sz="2000" b="1" dirty="0"/>
                <a:t>年</a:t>
              </a:r>
              <a:r>
                <a:rPr lang="en-US" altLang="zh-CN" sz="2000" b="1" dirty="0"/>
                <a:t>10</a:t>
              </a:r>
              <a:r>
                <a:rPr lang="zh-CN" altLang="en-US" sz="2000" b="1" dirty="0"/>
                <a:t>月</a:t>
              </a:r>
              <a:r>
                <a:rPr lang="en-US" altLang="zh-CN" sz="2000" b="1" dirty="0" smtClean="0"/>
                <a:t>24</a:t>
              </a:r>
              <a:r>
                <a:rPr lang="zh-CN" altLang="en-US" sz="2000" b="1" dirty="0" smtClean="0"/>
                <a:t>至</a:t>
              </a:r>
              <a:r>
                <a:rPr lang="en-US" altLang="zh-CN" sz="2000" b="1" dirty="0" smtClean="0"/>
                <a:t>27</a:t>
              </a:r>
              <a:r>
                <a:rPr lang="zh-CN" altLang="en-US" sz="2000" b="1" dirty="0"/>
                <a:t>日胜利召开。这次全会发表的</a:t>
              </a:r>
              <a:r>
                <a:rPr lang="en-US" altLang="zh-CN" sz="2000" b="1" dirty="0"/>
                <a:t>《</a:t>
              </a:r>
              <a:r>
                <a:rPr lang="zh-CN" altLang="en-US" sz="2000" b="1" dirty="0"/>
                <a:t>公报</a:t>
              </a:r>
              <a:r>
                <a:rPr lang="en-US" altLang="zh-CN" sz="2000" b="1" dirty="0"/>
                <a:t>》</a:t>
              </a:r>
              <a:r>
                <a:rPr lang="zh-CN" altLang="en-US" sz="2000" b="1" dirty="0"/>
                <a:t>，确立了“以习近平同志为核心的党中央”，为推进党的建设新的伟大</a:t>
              </a:r>
              <a:r>
                <a:rPr lang="zh-CN" altLang="en-US" sz="2000" b="1" dirty="0" smtClean="0"/>
                <a:t>工程，吹</a:t>
              </a:r>
              <a:r>
                <a:rPr lang="zh-CN" altLang="en-US" sz="2000" b="1" dirty="0"/>
                <a:t>响了新的进军号，开启了新征程。</a:t>
              </a:r>
              <a:endParaRPr lang="en-US" altLang="zh-CN" sz="2000" dirty="0" smtClean="0"/>
            </a:p>
          </p:txBody>
        </p:sp>
      </p:grpSp>
      <p:sp>
        <p:nvSpPr>
          <p:cNvPr id="4" name="矩形 3"/>
          <p:cNvSpPr/>
          <p:nvPr/>
        </p:nvSpPr>
        <p:spPr>
          <a:xfrm>
            <a:off x="1073150" y="62390"/>
            <a:ext cx="8802410" cy="523220"/>
          </a:xfrm>
          <a:prstGeom prst="rect">
            <a:avLst/>
          </a:prstGeom>
        </p:spPr>
        <p:txBody>
          <a:bodyPr wrap="none">
            <a:spAutoFit/>
          </a:bodyPr>
          <a:lstStyle/>
          <a:p>
            <a:r>
              <a:rPr lang="zh-CN" altLang="en-US" sz="2800" b="1" dirty="0" smtClean="0">
                <a:solidFill>
                  <a:schemeClr val="bg1"/>
                </a:solidFill>
              </a:rPr>
              <a:t>全面从严治党开启新征程</a:t>
            </a:r>
            <a:r>
              <a:rPr lang="en-US" altLang="zh-CN" sz="2800" b="1" dirty="0" smtClean="0">
                <a:solidFill>
                  <a:schemeClr val="bg1"/>
                </a:solidFill>
              </a:rPr>
              <a:t>——</a:t>
            </a:r>
            <a:r>
              <a:rPr lang="zh-CN" altLang="en-US" sz="2800" b="1" dirty="0" smtClean="0">
                <a:solidFill>
                  <a:schemeClr val="bg1"/>
                </a:solidFill>
              </a:rPr>
              <a:t>十八届六</a:t>
            </a:r>
            <a:r>
              <a:rPr lang="zh-CN" altLang="en-US" sz="2800" b="1" dirty="0">
                <a:solidFill>
                  <a:schemeClr val="bg1"/>
                </a:solidFill>
              </a:rPr>
              <a:t>中</a:t>
            </a:r>
            <a:r>
              <a:rPr lang="zh-CN" altLang="en-US" sz="2800" b="1" dirty="0" smtClean="0">
                <a:solidFill>
                  <a:schemeClr val="bg1"/>
                </a:solidFill>
              </a:rPr>
              <a:t>全会公报解读</a:t>
            </a:r>
            <a:endParaRPr lang="zh-CN" altLang="en-US" sz="2800" b="1" dirty="0">
              <a:solidFill>
                <a:schemeClr val="bg1"/>
              </a:solidFill>
            </a:endParaRPr>
          </a:p>
        </p:txBody>
      </p:sp>
      <p:sp>
        <p:nvSpPr>
          <p:cNvPr id="12" name="圆角矩形 11"/>
          <p:cNvSpPr/>
          <p:nvPr/>
        </p:nvSpPr>
        <p:spPr>
          <a:xfrm>
            <a:off x="767250" y="1383925"/>
            <a:ext cx="2438284" cy="47625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前 言</a:t>
            </a:r>
            <a:endParaRPr lang="zh-CN" altLang="en-US" sz="2800" b="1" dirty="0"/>
          </a:p>
        </p:txBody>
      </p:sp>
      <p:pic>
        <p:nvPicPr>
          <p:cNvPr id="13" name="图片 12"/>
          <p:cNvPicPr>
            <a:picLocks noChangeAspect="1"/>
          </p:cNvPicPr>
          <p:nvPr/>
        </p:nvPicPr>
        <p:blipFill rotWithShape="1">
          <a:blip r:embed="rId2" cstate="screen"/>
          <a:srcRect/>
          <a:stretch>
            <a:fillRect/>
          </a:stretch>
        </p:blipFill>
        <p:spPr>
          <a:xfrm>
            <a:off x="367429" y="1164850"/>
            <a:ext cx="870333" cy="914400"/>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xmlns="" val="0"/>
              </a:ext>
            </a:extLst>
          </a:blip>
          <a:srcRect l="2274" r="2680" b="13855"/>
          <a:stretch>
            <a:fillRect/>
          </a:stretch>
        </p:blipFill>
        <p:spPr>
          <a:xfrm>
            <a:off x="953035" y="2380238"/>
            <a:ext cx="5207427" cy="3176234"/>
          </a:xfrm>
          <a:prstGeom prst="rect">
            <a:avLst/>
          </a:prstGeom>
          <a:ln w="19050" cap="sq">
            <a:solidFill>
              <a:srgbClr val="CF3E00"/>
            </a:solidFill>
            <a:prstDash val="solid"/>
            <a:miter lim="800000"/>
            <a:headEnd/>
            <a:tailEnd/>
          </a:ln>
          <a:effectLst>
            <a:outerShdw blurRad="50800" dist="38100" dir="2700000" algn="tl" rotWithShape="0">
              <a:srgbClr val="000000">
                <a:alpha val="43000"/>
              </a:srgbClr>
            </a:outerShdw>
          </a:effectLst>
        </p:spPr>
      </p:pic>
      <p:sp>
        <p:nvSpPr>
          <p:cNvPr id="14" name="矩形 13"/>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2" presetClass="entr" presetSubtype="8" fill="hold" nodeType="withEffect">
                                  <p:stCondLst>
                                    <p:cond delay="7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1144836" y="4004557"/>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2973040" y="3529854"/>
            <a:ext cx="6016550" cy="24471"/>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Text_1"/>
          <p:cNvSpPr>
            <a:spLocks noChangeArrowheads="1"/>
          </p:cNvSpPr>
          <p:nvPr>
            <p:custDataLst>
              <p:tags r:id="rId3"/>
            </p:custDataLst>
          </p:nvPr>
        </p:nvSpPr>
        <p:spPr bwMode="auto">
          <a:xfrm>
            <a:off x="1219355" y="3802135"/>
            <a:ext cx="8046374"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342900" indent="-342900" algn="just">
              <a:lnSpc>
                <a:spcPct val="150000"/>
              </a:lnSpc>
              <a:buFont typeface="Wingdings" panose="05000000000000000000" pitchFamily="2" charset="2"/>
              <a:buChar char="Ø"/>
            </a:pPr>
            <a:r>
              <a:rPr lang="zh-CN" altLang="zh-CN" sz="2000" dirty="0" smtClean="0">
                <a:latin typeface="+mn-ea"/>
                <a:ea typeface="+mn-ea"/>
              </a:rPr>
              <a:t>各级党委</a:t>
            </a:r>
            <a:r>
              <a:rPr lang="zh-CN" altLang="zh-CN" sz="2000" dirty="0">
                <a:latin typeface="+mn-ea"/>
                <a:ea typeface="+mn-ea"/>
              </a:rPr>
              <a:t>（党组）必须坚持集体领导</a:t>
            </a:r>
            <a:r>
              <a:rPr lang="zh-CN" altLang="zh-CN" sz="2000" dirty="0" smtClean="0">
                <a:latin typeface="+mn-ea"/>
                <a:ea typeface="+mn-ea"/>
              </a:rPr>
              <a:t>制度</a:t>
            </a:r>
            <a:r>
              <a:rPr lang="zh-CN" altLang="en-US" sz="2000" dirty="0" smtClean="0">
                <a:latin typeface="+mn-ea"/>
                <a:ea typeface="+mn-ea"/>
              </a:rPr>
              <a:t>；</a:t>
            </a:r>
            <a:endParaRPr lang="zh-CN" altLang="zh-CN" sz="2000" dirty="0">
              <a:latin typeface="+mn-ea"/>
              <a:ea typeface="+mn-ea"/>
            </a:endParaRPr>
          </a:p>
          <a:p>
            <a:pPr marL="342900" indent="-342900" algn="just">
              <a:lnSpc>
                <a:spcPct val="150000"/>
              </a:lnSpc>
              <a:buFont typeface="Wingdings" panose="05000000000000000000" pitchFamily="2" charset="2"/>
              <a:buChar char="Ø"/>
            </a:pPr>
            <a:r>
              <a:rPr lang="zh-CN" altLang="zh-CN" sz="2000" dirty="0">
                <a:latin typeface="+mn-ea"/>
                <a:ea typeface="+mn-ea"/>
              </a:rPr>
              <a:t>领导班子成员必须增强全局观念和责任</a:t>
            </a:r>
            <a:r>
              <a:rPr lang="zh-CN" altLang="zh-CN" sz="2000" dirty="0" smtClean="0">
                <a:latin typeface="+mn-ea"/>
                <a:ea typeface="+mn-ea"/>
              </a:rPr>
              <a:t>意识</a:t>
            </a:r>
            <a:r>
              <a:rPr lang="zh-CN" altLang="en-US" sz="2000" dirty="0" smtClean="0">
                <a:latin typeface="+mn-ea"/>
                <a:ea typeface="+mn-ea"/>
              </a:rPr>
              <a:t>；</a:t>
            </a:r>
            <a:endParaRPr lang="zh-CN" altLang="zh-CN" sz="2000" dirty="0">
              <a:latin typeface="+mn-ea"/>
              <a:ea typeface="+mn-ea"/>
            </a:endParaRPr>
          </a:p>
          <a:p>
            <a:pPr marL="342900" indent="-342900" algn="just">
              <a:lnSpc>
                <a:spcPct val="150000"/>
              </a:lnSpc>
              <a:buFont typeface="Wingdings" panose="05000000000000000000" pitchFamily="2" charset="2"/>
              <a:buChar char="Ø"/>
            </a:pPr>
            <a:r>
              <a:rPr lang="zh-CN" altLang="zh-CN" sz="2000" dirty="0">
                <a:latin typeface="+mn-ea"/>
                <a:ea typeface="+mn-ea"/>
              </a:rPr>
              <a:t>党委（党组）主要负责同志必须发扬民主、善于集中、敢于担</a:t>
            </a:r>
            <a:r>
              <a:rPr lang="zh-CN" altLang="zh-CN" sz="2000" dirty="0" smtClean="0">
                <a:latin typeface="+mn-ea"/>
                <a:ea typeface="+mn-ea"/>
              </a:rPr>
              <a:t>责</a:t>
            </a:r>
            <a:r>
              <a:rPr lang="zh-CN" altLang="en-US" sz="2000" dirty="0" smtClean="0">
                <a:latin typeface="+mn-ea"/>
                <a:ea typeface="+mn-ea"/>
              </a:rPr>
              <a:t>；</a:t>
            </a:r>
            <a:endParaRPr lang="zh-CN" altLang="zh-CN" sz="2000" dirty="0">
              <a:latin typeface="+mn-ea"/>
              <a:ea typeface="+mn-ea"/>
            </a:endParaRPr>
          </a:p>
          <a:p>
            <a:pPr marL="342900" indent="-342900" algn="just">
              <a:lnSpc>
                <a:spcPct val="150000"/>
              </a:lnSpc>
              <a:buFont typeface="Wingdings" panose="05000000000000000000" pitchFamily="2" charset="2"/>
              <a:buChar char="Ø"/>
            </a:pPr>
            <a:r>
              <a:rPr lang="zh-CN" altLang="zh-CN" sz="2000" dirty="0">
                <a:latin typeface="+mn-ea"/>
                <a:ea typeface="+mn-ea"/>
              </a:rPr>
              <a:t>领导班子成员必须坚决执行党组织</a:t>
            </a:r>
            <a:r>
              <a:rPr lang="zh-CN" altLang="zh-CN" sz="2000" dirty="0" smtClean="0">
                <a:latin typeface="+mn-ea"/>
                <a:ea typeface="+mn-ea"/>
              </a:rPr>
              <a:t>决定</a:t>
            </a:r>
            <a:r>
              <a:rPr lang="zh-CN" altLang="en-US" sz="2000" dirty="0" smtClean="0">
                <a:latin typeface="+mn-ea"/>
                <a:ea typeface="+mn-ea"/>
              </a:rPr>
              <a:t>。</a:t>
            </a:r>
            <a:endParaRPr lang="zh-CN" altLang="zh-CN" sz="2000" dirty="0">
              <a:latin typeface="+mn-ea"/>
              <a:ea typeface="+mn-ea"/>
            </a:endParaRPr>
          </a:p>
        </p:txBody>
      </p:sp>
      <p:sp>
        <p:nvSpPr>
          <p:cNvPr id="8" name="矩形 7"/>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9" name="组合 8"/>
          <p:cNvGrpSpPr/>
          <p:nvPr/>
        </p:nvGrpSpPr>
        <p:grpSpPr>
          <a:xfrm>
            <a:off x="1111785" y="1344407"/>
            <a:ext cx="8128471" cy="461665"/>
            <a:chOff x="3752850" y="1025322"/>
            <a:chExt cx="8128471" cy="461665"/>
          </a:xfrm>
        </p:grpSpPr>
        <p:sp>
          <p:nvSpPr>
            <p:cNvPr id="10" name="矩形 9"/>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8.</a:t>
              </a:r>
              <a:endParaRPr lang="zh-CN" altLang="en-US" sz="2400" b="1" dirty="0">
                <a:solidFill>
                  <a:schemeClr val="bg1"/>
                </a:solidFill>
              </a:endParaRPr>
            </a:p>
          </p:txBody>
        </p:sp>
        <p:cxnSp>
          <p:nvCxnSpPr>
            <p:cNvPr id="11" name="直接连接符 10"/>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1086026" y="1823639"/>
            <a:ext cx="8308986"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明确提出加强和规范党内政治生活的制度保障</a:t>
            </a:r>
          </a:p>
          <a:p>
            <a:pPr marL="285750" indent="-285750">
              <a:lnSpc>
                <a:spcPct val="125000"/>
              </a:lnSpc>
              <a:buFont typeface="Wingdings" panose="05000000000000000000" pitchFamily="2" charset="2"/>
              <a:buChar char="Ø"/>
            </a:pPr>
            <a:r>
              <a:rPr lang="zh-CN" altLang="en-US" dirty="0"/>
              <a:t>民主集中制是党的根本组织原则，是党内政治生活正常开展的</a:t>
            </a:r>
            <a:r>
              <a:rPr lang="zh-CN" altLang="en-US" b="1" dirty="0"/>
              <a:t>重要制度</a:t>
            </a:r>
            <a:r>
              <a:rPr lang="zh-CN" altLang="en-US" b="1" dirty="0" smtClean="0"/>
              <a:t>保障</a:t>
            </a:r>
            <a:endParaRPr lang="zh-CN" altLang="en-US" dirty="0"/>
          </a:p>
        </p:txBody>
      </p:sp>
      <p:grpSp>
        <p:nvGrpSpPr>
          <p:cNvPr id="13" name="组合 12"/>
          <p:cNvGrpSpPr/>
          <p:nvPr/>
        </p:nvGrpSpPr>
        <p:grpSpPr>
          <a:xfrm>
            <a:off x="1111787" y="2844848"/>
            <a:ext cx="3176878" cy="461665"/>
            <a:chOff x="3752850" y="1025322"/>
            <a:chExt cx="3176878" cy="461665"/>
          </a:xfrm>
        </p:grpSpPr>
        <p:sp>
          <p:nvSpPr>
            <p:cNvPr id="14" name="矩形 13"/>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19.</a:t>
              </a:r>
              <a:endParaRPr lang="zh-CN" altLang="en-US" sz="2400" b="1" dirty="0">
                <a:solidFill>
                  <a:schemeClr val="bg1"/>
                </a:solidFill>
              </a:endParaRPr>
            </a:p>
          </p:txBody>
        </p:sp>
        <p:cxnSp>
          <p:nvCxnSpPr>
            <p:cNvPr id="16" name="直接连接符 15"/>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1111785" y="3334136"/>
            <a:ext cx="7885321"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提出贯彻民主集中制的“四个必须”</a:t>
            </a:r>
            <a:endParaRPr lang="zh-CN" altLang="en-US" sz="2000" dirty="0">
              <a:solidFill>
                <a:schemeClr val="bg1"/>
              </a:solidFill>
            </a:endParaRPr>
          </a:p>
        </p:txBody>
      </p:sp>
      <p:sp>
        <p:nvSpPr>
          <p:cNvPr id="18" name="矩形 17"/>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1299070" y="2452782"/>
            <a:ext cx="74519" cy="1320800"/>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1479704" y="2653394"/>
            <a:ext cx="5155874" cy="2219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3"/>
          <p:cNvSpPr txBox="1">
            <a:spLocks noChangeArrowheads="1"/>
          </p:cNvSpPr>
          <p:nvPr>
            <p:custDataLst>
              <p:tags r:id="rId3"/>
            </p:custDataLst>
          </p:nvPr>
        </p:nvSpPr>
        <p:spPr bwMode="auto">
          <a:xfrm rot="5400000">
            <a:off x="341511" y="2933006"/>
            <a:ext cx="14773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270"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400" b="1" dirty="0" smtClean="0">
                <a:solidFill>
                  <a:srgbClr val="AE1F23"/>
                </a:solidFill>
                <a:latin typeface="+mn-ea"/>
                <a:ea typeface="+mn-ea"/>
              </a:rPr>
              <a:t>新亮点</a:t>
            </a:r>
            <a:r>
              <a:rPr lang="en-US" altLang="zh-CN" sz="2400" b="1" dirty="0" smtClean="0">
                <a:solidFill>
                  <a:srgbClr val="AE1F23"/>
                </a:solidFill>
                <a:latin typeface="+mn-ea"/>
                <a:ea typeface="+mn-ea"/>
              </a:rPr>
              <a:t>20</a:t>
            </a:r>
            <a:endParaRPr lang="zh-CN" altLang="en-US" sz="2400" b="1" dirty="0">
              <a:solidFill>
                <a:srgbClr val="AE1F23"/>
              </a:solidFill>
              <a:latin typeface="+mn-ea"/>
              <a:ea typeface="+mn-ea"/>
            </a:endParaRPr>
          </a:p>
        </p:txBody>
      </p:sp>
      <p:sp>
        <p:nvSpPr>
          <p:cNvPr id="15" name="MH_Text_1"/>
          <p:cNvSpPr>
            <a:spLocks noChangeArrowheads="1"/>
          </p:cNvSpPr>
          <p:nvPr>
            <p:custDataLst>
              <p:tags r:id="rId4"/>
            </p:custDataLst>
          </p:nvPr>
        </p:nvSpPr>
        <p:spPr bwMode="auto">
          <a:xfrm>
            <a:off x="1398302" y="2786796"/>
            <a:ext cx="5964277" cy="3317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400"/>
              </a:lnSpc>
              <a:spcBef>
                <a:spcPts val="600"/>
              </a:spcBef>
            </a:pPr>
            <a:r>
              <a:rPr lang="zh-CN" altLang="en-US" sz="2000" b="1" dirty="0" smtClean="0">
                <a:latin typeface="+mn-ea"/>
                <a:ea typeface="+mn-ea"/>
              </a:rPr>
              <a:t>三个“必须”：</a:t>
            </a:r>
            <a:endParaRPr lang="en-US" altLang="zh-CN" sz="2000" b="1" dirty="0" smtClean="0">
              <a:latin typeface="+mn-ea"/>
              <a:ea typeface="+mn-ea"/>
            </a:endParaRPr>
          </a:p>
          <a:p>
            <a:pPr marL="285750" indent="-285750" algn="just">
              <a:lnSpc>
                <a:spcPts val="2400"/>
              </a:lnSpc>
              <a:spcBef>
                <a:spcPts val="600"/>
              </a:spcBef>
              <a:buFont typeface="Wingdings" panose="05000000000000000000" pitchFamily="2" charset="2"/>
              <a:buChar char="Ø"/>
            </a:pPr>
            <a:r>
              <a:rPr lang="zh-CN" altLang="zh-CN" dirty="0" smtClean="0">
                <a:latin typeface="+mn-ea"/>
                <a:ea typeface="+mn-ea"/>
              </a:rPr>
              <a:t>党内</a:t>
            </a:r>
            <a:r>
              <a:rPr lang="zh-CN" altLang="zh-CN" dirty="0">
                <a:latin typeface="+mn-ea"/>
                <a:ea typeface="+mn-ea"/>
              </a:rPr>
              <a:t>决策、执行、监督等工作</a:t>
            </a:r>
            <a:r>
              <a:rPr lang="zh-CN" altLang="zh-CN" b="1" dirty="0">
                <a:latin typeface="+mn-ea"/>
                <a:ea typeface="+mn-ea"/>
              </a:rPr>
              <a:t>必须</a:t>
            </a:r>
            <a:r>
              <a:rPr lang="zh-CN" altLang="zh-CN" dirty="0">
                <a:latin typeface="+mn-ea"/>
                <a:ea typeface="+mn-ea"/>
              </a:rPr>
              <a:t>执行党章党规确定的民主原则和程序，任何党组织和个人都不得压制党内民主、破坏党内民主</a:t>
            </a:r>
            <a:r>
              <a:rPr lang="zh-CN" altLang="zh-CN" dirty="0" smtClean="0">
                <a:latin typeface="+mn-ea"/>
                <a:ea typeface="+mn-ea"/>
              </a:rPr>
              <a:t>。</a:t>
            </a:r>
            <a:endParaRPr lang="en-US" altLang="zh-CN" dirty="0" smtClean="0">
              <a:latin typeface="+mn-ea"/>
              <a:ea typeface="+mn-ea"/>
            </a:endParaRPr>
          </a:p>
          <a:p>
            <a:pPr marL="285750" indent="-285750" algn="just">
              <a:lnSpc>
                <a:spcPts val="2400"/>
              </a:lnSpc>
              <a:spcBef>
                <a:spcPts val="600"/>
              </a:spcBef>
              <a:buFont typeface="Wingdings" panose="05000000000000000000" pitchFamily="2" charset="2"/>
              <a:buChar char="Ø"/>
            </a:pPr>
            <a:r>
              <a:rPr lang="zh-CN" altLang="zh-CN" dirty="0" smtClean="0">
                <a:latin typeface="+mn-ea"/>
                <a:ea typeface="+mn-ea"/>
              </a:rPr>
              <a:t>中央委员会</a:t>
            </a:r>
            <a:r>
              <a:rPr lang="zh-CN" altLang="zh-CN" dirty="0">
                <a:latin typeface="+mn-ea"/>
                <a:ea typeface="+mn-ea"/>
              </a:rPr>
              <a:t>、中央政治局、中央政治局常务委员会和党的各级委员会作出重大决策部署，</a:t>
            </a:r>
            <a:r>
              <a:rPr lang="zh-CN" altLang="zh-CN" b="1" dirty="0">
                <a:latin typeface="+mn-ea"/>
                <a:ea typeface="+mn-ea"/>
              </a:rPr>
              <a:t>必须</a:t>
            </a:r>
            <a:r>
              <a:rPr lang="zh-CN" altLang="zh-CN" dirty="0">
                <a:latin typeface="+mn-ea"/>
                <a:ea typeface="+mn-ea"/>
              </a:rPr>
              <a:t>深入开展调查研究，广泛听取各方面意见和建议</a:t>
            </a:r>
            <a:r>
              <a:rPr lang="zh-CN" altLang="zh-CN" dirty="0" smtClean="0">
                <a:latin typeface="+mn-ea"/>
                <a:ea typeface="+mn-ea"/>
              </a:rPr>
              <a:t>。</a:t>
            </a:r>
            <a:endParaRPr lang="en-US" altLang="zh-CN" dirty="0" smtClean="0">
              <a:latin typeface="+mn-ea"/>
              <a:ea typeface="+mn-ea"/>
            </a:endParaRPr>
          </a:p>
          <a:p>
            <a:pPr marL="285750" indent="-285750" algn="just">
              <a:lnSpc>
                <a:spcPts val="2400"/>
              </a:lnSpc>
              <a:spcBef>
                <a:spcPts val="600"/>
              </a:spcBef>
              <a:buFont typeface="Wingdings" panose="05000000000000000000" pitchFamily="2" charset="2"/>
              <a:buChar char="Ø"/>
            </a:pPr>
            <a:r>
              <a:rPr lang="zh-CN" altLang="zh-CN" b="1" dirty="0" smtClean="0">
                <a:latin typeface="+mn-ea"/>
                <a:ea typeface="+mn-ea"/>
              </a:rPr>
              <a:t>必须</a:t>
            </a:r>
            <a:r>
              <a:rPr lang="zh-CN" altLang="zh-CN" dirty="0">
                <a:latin typeface="+mn-ea"/>
                <a:ea typeface="+mn-ea"/>
              </a:rPr>
              <a:t>尊重党员主体地位、保障党员民主权利，落实党员知情权、参与权、选举权、监督权，保障全体党员平等享有党章规定的党员权利、履行党章规定的党员</a:t>
            </a:r>
            <a:r>
              <a:rPr lang="zh-CN" altLang="zh-CN" dirty="0" smtClean="0">
                <a:latin typeface="+mn-ea"/>
                <a:ea typeface="+mn-ea"/>
              </a:rPr>
              <a:t>义务。</a:t>
            </a:r>
            <a:endParaRPr lang="zh-CN" altLang="zh-CN" dirty="0">
              <a:latin typeface="+mn-ea"/>
              <a:ea typeface="+mn-ea"/>
            </a:endParaRPr>
          </a:p>
        </p:txBody>
      </p:sp>
      <p:sp>
        <p:nvSpPr>
          <p:cNvPr id="13" name="MH_Other_1"/>
          <p:cNvSpPr/>
          <p:nvPr>
            <p:custDataLst>
              <p:tags r:id="rId5"/>
            </p:custDataLst>
          </p:nvPr>
        </p:nvSpPr>
        <p:spPr>
          <a:xfrm>
            <a:off x="8273438" y="2679224"/>
            <a:ext cx="74519" cy="1320800"/>
          </a:xfrm>
          <a:prstGeom prst="rect">
            <a:avLst/>
          </a:prstGeom>
          <a:solidFill>
            <a:srgbClr val="AE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8499758" y="3090989"/>
            <a:ext cx="2894587" cy="2219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6" name="MH_Other_3"/>
          <p:cNvSpPr txBox="1">
            <a:spLocks noChangeArrowheads="1"/>
          </p:cNvSpPr>
          <p:nvPr>
            <p:custDataLst>
              <p:tags r:id="rId7"/>
            </p:custDataLst>
          </p:nvPr>
        </p:nvSpPr>
        <p:spPr bwMode="auto">
          <a:xfrm rot="5400000">
            <a:off x="7315879" y="3159448"/>
            <a:ext cx="14773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270"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400" b="1" dirty="0" smtClean="0">
                <a:solidFill>
                  <a:srgbClr val="AE1F23"/>
                </a:solidFill>
                <a:latin typeface="+mn-ea"/>
                <a:ea typeface="+mn-ea"/>
              </a:rPr>
              <a:t>新亮点</a:t>
            </a:r>
            <a:r>
              <a:rPr lang="en-US" altLang="zh-CN" sz="2400" b="1" dirty="0" smtClean="0">
                <a:solidFill>
                  <a:srgbClr val="AE1F23"/>
                </a:solidFill>
                <a:latin typeface="+mn-ea"/>
                <a:ea typeface="+mn-ea"/>
              </a:rPr>
              <a:t>21</a:t>
            </a:r>
            <a:endParaRPr lang="zh-CN" altLang="en-US" sz="2400" b="1" dirty="0">
              <a:solidFill>
                <a:srgbClr val="AE1F23"/>
              </a:solidFill>
              <a:latin typeface="+mn-ea"/>
              <a:ea typeface="+mn-ea"/>
            </a:endParaRPr>
          </a:p>
        </p:txBody>
      </p:sp>
      <p:sp>
        <p:nvSpPr>
          <p:cNvPr id="17" name="MH_Text_1"/>
          <p:cNvSpPr>
            <a:spLocks noChangeArrowheads="1"/>
          </p:cNvSpPr>
          <p:nvPr>
            <p:custDataLst>
              <p:tags r:id="rId8"/>
            </p:custDataLst>
          </p:nvPr>
        </p:nvSpPr>
        <p:spPr bwMode="auto">
          <a:xfrm>
            <a:off x="8403453" y="3233120"/>
            <a:ext cx="3087199" cy="1972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pPr>
            <a:r>
              <a:rPr lang="zh-CN" altLang="zh-CN" dirty="0" smtClean="0">
                <a:latin typeface="+mn-ea"/>
                <a:ea typeface="+mn-ea"/>
              </a:rPr>
              <a:t>强调“</a:t>
            </a:r>
            <a:r>
              <a:rPr lang="zh-CN" altLang="zh-CN" dirty="0">
                <a:latin typeface="+mn-ea"/>
                <a:ea typeface="+mn-ea"/>
              </a:rPr>
              <a:t>党员有权向党负责地揭发、检举党的任何组织和任何党员违纪违法的事实，提倡实名举报。</a:t>
            </a:r>
            <a:r>
              <a:rPr lang="zh-CN" altLang="zh-CN" dirty="0" smtClean="0">
                <a:latin typeface="+mn-ea"/>
                <a:ea typeface="+mn-ea"/>
              </a:rPr>
              <a:t>”</a:t>
            </a:r>
            <a:endParaRPr lang="zh-CN" altLang="zh-CN" sz="2000" dirty="0">
              <a:latin typeface="+mn-ea"/>
              <a:ea typeface="+mn-ea"/>
            </a:endParaRPr>
          </a:p>
        </p:txBody>
      </p:sp>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18" name="组合 17"/>
          <p:cNvGrpSpPr/>
          <p:nvPr/>
        </p:nvGrpSpPr>
        <p:grpSpPr>
          <a:xfrm>
            <a:off x="988222" y="1061020"/>
            <a:ext cx="8128471" cy="461665"/>
            <a:chOff x="3752850" y="1025322"/>
            <a:chExt cx="8128471" cy="461665"/>
          </a:xfrm>
        </p:grpSpPr>
        <p:sp>
          <p:nvSpPr>
            <p:cNvPr id="19" name="矩形 18"/>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 </a:t>
              </a:r>
              <a:r>
                <a:rPr lang="en-US" altLang="zh-CN" sz="2400" b="1" dirty="0" smtClean="0">
                  <a:solidFill>
                    <a:schemeClr val="bg1"/>
                  </a:solidFill>
                </a:rPr>
                <a:t>9.</a:t>
              </a:r>
              <a:endParaRPr lang="zh-CN" altLang="en-US" sz="2400" b="1" dirty="0">
                <a:solidFill>
                  <a:schemeClr val="bg1"/>
                </a:solidFill>
              </a:endParaRPr>
            </a:p>
          </p:txBody>
        </p:sp>
        <p:cxnSp>
          <p:nvCxnSpPr>
            <p:cNvPr id="20" name="直接连接符 19"/>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962463" y="1540252"/>
            <a:ext cx="815422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基础</a:t>
            </a:r>
            <a:endParaRPr lang="en-US" altLang="zh-CN" b="1" dirty="0" smtClean="0"/>
          </a:p>
          <a:p>
            <a:pPr marL="285750" indent="-285750">
              <a:lnSpc>
                <a:spcPct val="125000"/>
              </a:lnSpc>
              <a:buFont typeface="Wingdings" panose="05000000000000000000" pitchFamily="2" charset="2"/>
              <a:buChar char="Ø"/>
            </a:pPr>
            <a:r>
              <a:rPr lang="zh-CN" altLang="en-US" dirty="0"/>
              <a:t>党内民主是党的生命，是党内政治生活积极健康的重要</a:t>
            </a:r>
            <a:r>
              <a:rPr lang="zh-CN" altLang="en-US" dirty="0" smtClean="0"/>
              <a:t>基础</a:t>
            </a:r>
            <a:endParaRPr lang="zh-CN" altLang="en-US" dirty="0"/>
          </a:p>
        </p:txBody>
      </p:sp>
      <p:sp>
        <p:nvSpPr>
          <p:cNvPr id="22" name="矩形 21"/>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2708331" y="2840361"/>
            <a:ext cx="68262" cy="10460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9" name="MH_Other_2"/>
          <p:cNvCxnSpPr/>
          <p:nvPr>
            <p:custDataLst>
              <p:tags r:id="rId2"/>
            </p:custDataLst>
          </p:nvPr>
        </p:nvCxnSpPr>
        <p:spPr>
          <a:xfrm>
            <a:off x="2876607" y="2840361"/>
            <a:ext cx="5511344" cy="16314"/>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0" name="MH_Other_3"/>
          <p:cNvSpPr txBox="1">
            <a:spLocks noChangeArrowheads="1"/>
          </p:cNvSpPr>
          <p:nvPr>
            <p:custDataLst>
              <p:tags r:id="rId3"/>
            </p:custDataLst>
          </p:nvPr>
        </p:nvSpPr>
        <p:spPr bwMode="auto">
          <a:xfrm>
            <a:off x="1580650" y="2810297"/>
            <a:ext cx="112768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000" b="1" dirty="0" smtClean="0">
                <a:solidFill>
                  <a:srgbClr val="AE1F23"/>
                </a:solidFill>
                <a:latin typeface="+mn-ea"/>
                <a:ea typeface="+mn-ea"/>
              </a:rPr>
              <a:t>新亮点</a:t>
            </a:r>
            <a:r>
              <a:rPr lang="en-US" altLang="zh-CN" sz="2000" b="1" dirty="0" smtClean="0">
                <a:solidFill>
                  <a:srgbClr val="AE1F23"/>
                </a:solidFill>
                <a:latin typeface="+mn-ea"/>
                <a:ea typeface="+mn-ea"/>
              </a:rPr>
              <a:t>22</a:t>
            </a:r>
            <a:endParaRPr lang="zh-CN" altLang="en-US" sz="2000" b="1" dirty="0">
              <a:solidFill>
                <a:srgbClr val="AE1F23"/>
              </a:solidFill>
              <a:latin typeface="+mn-ea"/>
              <a:ea typeface="+mn-ea"/>
            </a:endParaRPr>
          </a:p>
        </p:txBody>
      </p:sp>
      <p:sp>
        <p:nvSpPr>
          <p:cNvPr id="11" name="MH_Other_4"/>
          <p:cNvSpPr/>
          <p:nvPr>
            <p:custDataLst>
              <p:tags r:id="rId4"/>
            </p:custDataLst>
          </p:nvPr>
        </p:nvSpPr>
        <p:spPr>
          <a:xfrm>
            <a:off x="2708331" y="3886853"/>
            <a:ext cx="68262" cy="102256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2" name="MH_Other_5"/>
          <p:cNvCxnSpPr/>
          <p:nvPr>
            <p:custDataLst>
              <p:tags r:id="rId5"/>
            </p:custDataLst>
          </p:nvPr>
        </p:nvCxnSpPr>
        <p:spPr>
          <a:xfrm>
            <a:off x="2876607" y="3934926"/>
            <a:ext cx="551134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3" name="MH_Other_6"/>
          <p:cNvSpPr txBox="1">
            <a:spLocks noChangeArrowheads="1"/>
          </p:cNvSpPr>
          <p:nvPr>
            <p:custDataLst>
              <p:tags r:id="rId6"/>
            </p:custDataLst>
          </p:nvPr>
        </p:nvSpPr>
        <p:spPr bwMode="auto">
          <a:xfrm>
            <a:off x="1580650" y="3838125"/>
            <a:ext cx="11292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en-US" sz="2000" b="1" dirty="0" smtClean="0">
                <a:solidFill>
                  <a:srgbClr val="AE1F23"/>
                </a:solidFill>
                <a:latin typeface="+mn-ea"/>
                <a:ea typeface="+mn-ea"/>
              </a:rPr>
              <a:t>新亮点</a:t>
            </a:r>
            <a:r>
              <a:rPr lang="en-US" altLang="zh-CN" sz="2000" b="1" dirty="0" smtClean="0">
                <a:solidFill>
                  <a:srgbClr val="AE1F23"/>
                </a:solidFill>
                <a:latin typeface="+mn-ea"/>
                <a:ea typeface="+mn-ea"/>
              </a:rPr>
              <a:t>23</a:t>
            </a:r>
            <a:endParaRPr lang="zh-CN" altLang="en-US" sz="2000" b="1" dirty="0">
              <a:solidFill>
                <a:srgbClr val="AE1F23"/>
              </a:solidFill>
              <a:latin typeface="+mn-ea"/>
              <a:ea typeface="+mn-ea"/>
            </a:endParaRPr>
          </a:p>
        </p:txBody>
      </p:sp>
      <p:sp>
        <p:nvSpPr>
          <p:cNvPr id="14" name="MH_Other_7"/>
          <p:cNvSpPr/>
          <p:nvPr>
            <p:custDataLst>
              <p:tags r:id="rId7"/>
            </p:custDataLst>
          </p:nvPr>
        </p:nvSpPr>
        <p:spPr>
          <a:xfrm>
            <a:off x="2708331" y="4916571"/>
            <a:ext cx="68262" cy="7860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6" name="MH_Other_8"/>
          <p:cNvCxnSpPr/>
          <p:nvPr>
            <p:custDataLst>
              <p:tags r:id="rId8"/>
            </p:custDataLst>
          </p:nvPr>
        </p:nvCxnSpPr>
        <p:spPr>
          <a:xfrm>
            <a:off x="2876607" y="4972762"/>
            <a:ext cx="551134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7" name="MH_Other_9"/>
          <p:cNvSpPr txBox="1"/>
          <p:nvPr>
            <p:custDataLst>
              <p:tags r:id="rId9"/>
            </p:custDataLst>
          </p:nvPr>
        </p:nvSpPr>
        <p:spPr>
          <a:xfrm>
            <a:off x="1580650" y="4946209"/>
            <a:ext cx="1127681" cy="307777"/>
          </a:xfrm>
          <a:prstGeom prst="rect">
            <a:avLst/>
          </a:prstGeom>
          <a:noFill/>
        </p:spPr>
        <p:txBody>
          <a:bodyPr vert="horz" wrap="square" lIns="0" tIns="0" rIns="0" bIns="0">
            <a:spAutoFit/>
          </a:bodyPr>
          <a:lstStyle/>
          <a:p>
            <a:pPr algn="ctr">
              <a:defRPr/>
            </a:pPr>
            <a:r>
              <a:rPr lang="zh-CN" altLang="en-US" sz="2000" b="1" dirty="0" smtClean="0">
                <a:solidFill>
                  <a:srgbClr val="AE1F23"/>
                </a:solidFill>
                <a:latin typeface="+mn-ea"/>
              </a:rPr>
              <a:t>新亮点</a:t>
            </a:r>
            <a:r>
              <a:rPr lang="en-US" altLang="zh-CN" sz="2000" b="1" dirty="0" smtClean="0">
                <a:solidFill>
                  <a:srgbClr val="AE1F23"/>
                </a:solidFill>
                <a:latin typeface="+mn-ea"/>
              </a:rPr>
              <a:t>24</a:t>
            </a:r>
            <a:endParaRPr lang="zh-CN" altLang="en-US" sz="2000" b="1" dirty="0">
              <a:solidFill>
                <a:srgbClr val="AE1F23"/>
              </a:solidFill>
              <a:latin typeface="+mn-ea"/>
            </a:endParaRPr>
          </a:p>
        </p:txBody>
      </p:sp>
      <p:sp>
        <p:nvSpPr>
          <p:cNvPr id="18" name="MH_Text_1"/>
          <p:cNvSpPr>
            <a:spLocks noChangeArrowheads="1"/>
          </p:cNvSpPr>
          <p:nvPr>
            <p:custDataLst>
              <p:tags r:id="rId10"/>
            </p:custDataLst>
          </p:nvPr>
        </p:nvSpPr>
        <p:spPr bwMode="auto">
          <a:xfrm>
            <a:off x="2776593" y="2964186"/>
            <a:ext cx="6493396" cy="856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zh-CN" dirty="0" smtClean="0">
                <a:latin typeface="+mn-ea"/>
                <a:ea typeface="+mn-ea"/>
              </a:rPr>
              <a:t>强调“</a:t>
            </a:r>
            <a:r>
              <a:rPr lang="zh-CN" altLang="zh-CN" dirty="0">
                <a:latin typeface="+mn-ea"/>
                <a:ea typeface="+mn-ea"/>
              </a:rPr>
              <a:t>三个坚决禁止”：坚决禁止跑官要官、买官卖官、拉票贿选等</a:t>
            </a:r>
            <a:r>
              <a:rPr lang="zh-CN" altLang="zh-CN" dirty="0" smtClean="0">
                <a:latin typeface="+mn-ea"/>
                <a:ea typeface="+mn-ea"/>
              </a:rPr>
              <a:t>行为</a:t>
            </a:r>
            <a:r>
              <a:rPr lang="zh-CN" altLang="en-US" dirty="0" smtClean="0">
                <a:latin typeface="+mn-ea"/>
                <a:ea typeface="+mn-ea"/>
              </a:rPr>
              <a:t>；</a:t>
            </a:r>
            <a:r>
              <a:rPr lang="zh-CN" altLang="zh-CN" dirty="0" smtClean="0">
                <a:latin typeface="+mn-ea"/>
                <a:ea typeface="+mn-ea"/>
              </a:rPr>
              <a:t>坚决</a:t>
            </a:r>
            <a:r>
              <a:rPr lang="zh-CN" altLang="zh-CN" dirty="0">
                <a:latin typeface="+mn-ea"/>
                <a:ea typeface="+mn-ea"/>
              </a:rPr>
              <a:t>禁止向党伸手要职务、要名誉、要待遇</a:t>
            </a:r>
            <a:r>
              <a:rPr lang="zh-CN" altLang="zh-CN" dirty="0" smtClean="0">
                <a:latin typeface="+mn-ea"/>
                <a:ea typeface="+mn-ea"/>
              </a:rPr>
              <a:t>行为</a:t>
            </a:r>
            <a:r>
              <a:rPr lang="zh-CN" altLang="en-US" dirty="0" smtClean="0">
                <a:latin typeface="+mn-ea"/>
                <a:ea typeface="+mn-ea"/>
              </a:rPr>
              <a:t>；</a:t>
            </a:r>
            <a:r>
              <a:rPr lang="zh-CN" altLang="zh-CN" dirty="0" smtClean="0">
                <a:latin typeface="+mn-ea"/>
                <a:ea typeface="+mn-ea"/>
              </a:rPr>
              <a:t>坚决</a:t>
            </a:r>
            <a:r>
              <a:rPr lang="zh-CN" altLang="zh-CN" dirty="0">
                <a:latin typeface="+mn-ea"/>
                <a:ea typeface="+mn-ea"/>
              </a:rPr>
              <a:t>禁止向党组织讨价还价、不服从组织决定的</a:t>
            </a:r>
            <a:r>
              <a:rPr lang="zh-CN" altLang="zh-CN" dirty="0" smtClean="0">
                <a:latin typeface="+mn-ea"/>
                <a:ea typeface="+mn-ea"/>
              </a:rPr>
              <a:t>行为</a:t>
            </a:r>
            <a:r>
              <a:rPr lang="zh-CN" altLang="en-US" dirty="0" smtClean="0">
                <a:latin typeface="+mn-ea"/>
                <a:ea typeface="+mn-ea"/>
              </a:rPr>
              <a:t>。</a:t>
            </a:r>
            <a:endParaRPr lang="zh-CN" altLang="zh-CN" dirty="0">
              <a:latin typeface="+mn-ea"/>
              <a:ea typeface="+mn-ea"/>
            </a:endParaRPr>
          </a:p>
        </p:txBody>
      </p:sp>
      <p:sp>
        <p:nvSpPr>
          <p:cNvPr id="19" name="MH_Text_2"/>
          <p:cNvSpPr>
            <a:spLocks noChangeArrowheads="1"/>
          </p:cNvSpPr>
          <p:nvPr>
            <p:custDataLst>
              <p:tags r:id="rId11"/>
            </p:custDataLst>
          </p:nvPr>
        </p:nvSpPr>
        <p:spPr bwMode="auto">
          <a:xfrm>
            <a:off x="2776593" y="4041974"/>
            <a:ext cx="6493396"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dirty="0">
                <a:latin typeface="+mn-ea"/>
                <a:ea typeface="+mn-ea"/>
              </a:rPr>
              <a:t>强调</a:t>
            </a:r>
            <a:r>
              <a:rPr lang="zh-CN" altLang="zh-CN" dirty="0">
                <a:latin typeface="+mn-ea"/>
                <a:ea typeface="+mn-ea"/>
              </a:rPr>
              <a:t>“两个不准”：任何人都不准把党的干部当作私有财产</a:t>
            </a:r>
            <a:r>
              <a:rPr lang="zh-CN" altLang="en-US" dirty="0">
                <a:latin typeface="+mn-ea"/>
                <a:ea typeface="+mn-ea"/>
              </a:rPr>
              <a:t>；</a:t>
            </a:r>
            <a:r>
              <a:rPr lang="zh-CN" altLang="zh-CN" dirty="0">
                <a:latin typeface="+mn-ea"/>
                <a:ea typeface="+mn-ea"/>
              </a:rPr>
              <a:t>党内不准搞人身依附关系</a:t>
            </a:r>
            <a:r>
              <a:rPr lang="zh-CN" altLang="en-US" dirty="0">
                <a:latin typeface="+mn-ea"/>
                <a:ea typeface="+mn-ea"/>
              </a:rPr>
              <a:t>。</a:t>
            </a:r>
            <a:endParaRPr lang="zh-CN" altLang="zh-CN" dirty="0">
              <a:latin typeface="+mn-ea"/>
              <a:ea typeface="+mn-ea"/>
            </a:endParaRPr>
          </a:p>
        </p:txBody>
      </p:sp>
      <p:sp>
        <p:nvSpPr>
          <p:cNvPr id="20" name="MH_Text_3"/>
          <p:cNvSpPr>
            <a:spLocks noChangeArrowheads="1"/>
          </p:cNvSpPr>
          <p:nvPr>
            <p:custDataLst>
              <p:tags r:id="rId12"/>
            </p:custDataLst>
          </p:nvPr>
        </p:nvSpPr>
        <p:spPr bwMode="auto">
          <a:xfrm>
            <a:off x="2776593" y="5082307"/>
            <a:ext cx="6493396"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dirty="0" smtClean="0">
                <a:latin typeface="+mn-ea"/>
                <a:ea typeface="+mn-ea"/>
              </a:rPr>
              <a:t>提出</a:t>
            </a:r>
            <a:r>
              <a:rPr lang="zh-CN" altLang="zh-CN" dirty="0" smtClean="0">
                <a:latin typeface="+mn-ea"/>
                <a:ea typeface="+mn-ea"/>
              </a:rPr>
              <a:t>“两个不能”</a:t>
            </a:r>
            <a:r>
              <a:rPr lang="zh-CN" altLang="zh-CN" dirty="0">
                <a:latin typeface="+mn-ea"/>
                <a:ea typeface="+mn-ea"/>
              </a:rPr>
              <a:t>：规范和纯洁党内同志交往，领导干部对党员不能</a:t>
            </a:r>
            <a:r>
              <a:rPr lang="zh-CN" altLang="zh-CN" dirty="0" smtClean="0">
                <a:latin typeface="+mn-ea"/>
                <a:ea typeface="+mn-ea"/>
              </a:rPr>
              <a:t>颐指气使</a:t>
            </a:r>
            <a:r>
              <a:rPr lang="zh-CN" altLang="en-US" dirty="0" smtClean="0">
                <a:latin typeface="+mn-ea"/>
                <a:ea typeface="+mn-ea"/>
              </a:rPr>
              <a:t>；</a:t>
            </a:r>
            <a:r>
              <a:rPr lang="zh-CN" altLang="zh-CN" dirty="0" smtClean="0">
                <a:latin typeface="+mn-ea"/>
                <a:ea typeface="+mn-ea"/>
              </a:rPr>
              <a:t>党员</a:t>
            </a:r>
            <a:r>
              <a:rPr lang="zh-CN" altLang="zh-CN" dirty="0">
                <a:latin typeface="+mn-ea"/>
                <a:ea typeface="+mn-ea"/>
              </a:rPr>
              <a:t>对领导干部不能</a:t>
            </a:r>
            <a:r>
              <a:rPr lang="zh-CN" altLang="zh-CN" dirty="0" smtClean="0">
                <a:latin typeface="+mn-ea"/>
                <a:ea typeface="+mn-ea"/>
              </a:rPr>
              <a:t>阿谀奉承</a:t>
            </a:r>
            <a:r>
              <a:rPr lang="zh-CN" altLang="en-US" dirty="0" smtClean="0">
                <a:latin typeface="+mn-ea"/>
                <a:ea typeface="+mn-ea"/>
              </a:rPr>
              <a:t>。</a:t>
            </a:r>
            <a:endParaRPr lang="zh-CN" altLang="zh-CN" dirty="0">
              <a:latin typeface="+mn-ea"/>
              <a:ea typeface="+mn-ea"/>
            </a:endParaRPr>
          </a:p>
        </p:txBody>
      </p:sp>
      <p:sp>
        <p:nvSpPr>
          <p:cNvPr id="21" name="矩形 20"/>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22" name="组合 21"/>
          <p:cNvGrpSpPr/>
          <p:nvPr/>
        </p:nvGrpSpPr>
        <p:grpSpPr>
          <a:xfrm>
            <a:off x="988222" y="1061020"/>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10.</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962463" y="1540252"/>
            <a:ext cx="815422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明确提出加强和规范党内政治生活的组织</a:t>
            </a:r>
            <a:r>
              <a:rPr lang="zh-CN" altLang="en-US" b="1" dirty="0" smtClean="0"/>
              <a:t>保证</a:t>
            </a:r>
            <a:endParaRPr lang="en-US" altLang="zh-CN" b="1" dirty="0" smtClean="0"/>
          </a:p>
          <a:p>
            <a:pPr marL="285750" indent="-285750">
              <a:lnSpc>
                <a:spcPct val="125000"/>
              </a:lnSpc>
              <a:buFont typeface="Wingdings" panose="05000000000000000000" pitchFamily="2" charset="2"/>
              <a:buChar char="Ø"/>
            </a:pPr>
            <a:r>
              <a:rPr lang="zh-CN" altLang="en-US" dirty="0"/>
              <a:t>坚持正确选人用人导向，是严肃党内政治生活的组织</a:t>
            </a:r>
            <a:r>
              <a:rPr lang="zh-CN" altLang="en-US" dirty="0" smtClean="0"/>
              <a:t>保证</a:t>
            </a:r>
            <a:endParaRPr lang="zh-CN" altLang="en-US" dirty="0"/>
          </a:p>
        </p:txBody>
      </p:sp>
      <p:sp>
        <p:nvSpPr>
          <p:cNvPr id="26" name="矩形 25"/>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3820743" y="2618401"/>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3989020" y="2893155"/>
            <a:ext cx="4366874" cy="28022"/>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3"/>
          <p:cNvSpPr txBox="1">
            <a:spLocks noChangeArrowheads="1"/>
          </p:cNvSpPr>
          <p:nvPr>
            <p:custDataLst>
              <p:tags r:id="rId3"/>
            </p:custDataLst>
          </p:nvPr>
        </p:nvSpPr>
        <p:spPr bwMode="auto">
          <a:xfrm>
            <a:off x="3387143" y="2547312"/>
            <a:ext cx="44372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400" b="1" dirty="0" smtClean="0">
                <a:solidFill>
                  <a:srgbClr val="AE1F23"/>
                </a:solidFill>
                <a:latin typeface="+mn-ea"/>
                <a:ea typeface="+mn-ea"/>
              </a:rPr>
              <a:t>新亮点</a:t>
            </a:r>
            <a:r>
              <a:rPr lang="en-US" altLang="zh-CN" sz="2400" b="1" dirty="0" smtClean="0">
                <a:solidFill>
                  <a:srgbClr val="AE1F23"/>
                </a:solidFill>
                <a:latin typeface="+mn-ea"/>
                <a:ea typeface="+mn-ea"/>
              </a:rPr>
              <a:t>25</a:t>
            </a:r>
            <a:endParaRPr lang="zh-CN" altLang="en-US" sz="2400" b="1" dirty="0">
              <a:solidFill>
                <a:srgbClr val="AE1F23"/>
              </a:solidFill>
              <a:latin typeface="+mn-ea"/>
              <a:ea typeface="+mn-ea"/>
            </a:endParaRPr>
          </a:p>
        </p:txBody>
      </p:sp>
      <p:sp>
        <p:nvSpPr>
          <p:cNvPr id="15" name="MH_Text_1"/>
          <p:cNvSpPr>
            <a:spLocks noChangeArrowheads="1"/>
          </p:cNvSpPr>
          <p:nvPr>
            <p:custDataLst>
              <p:tags r:id="rId4"/>
            </p:custDataLst>
          </p:nvPr>
        </p:nvSpPr>
        <p:spPr bwMode="auto">
          <a:xfrm>
            <a:off x="3989020" y="3009117"/>
            <a:ext cx="4635910" cy="181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600"/>
              </a:lnSpc>
            </a:pPr>
            <a:r>
              <a:rPr lang="zh-CN" altLang="zh-CN" sz="2000" b="1" dirty="0" smtClean="0">
                <a:latin typeface="+mn-ea"/>
                <a:ea typeface="+mn-ea"/>
              </a:rPr>
              <a:t>提出“四个坚持”</a:t>
            </a:r>
            <a:r>
              <a:rPr lang="zh-CN" altLang="zh-CN" sz="2000" b="1" dirty="0">
                <a:latin typeface="+mn-ea"/>
                <a:ea typeface="+mn-ea"/>
              </a:rPr>
              <a:t>：</a:t>
            </a:r>
          </a:p>
          <a:p>
            <a:pPr marL="342900" indent="-342900" algn="just">
              <a:lnSpc>
                <a:spcPts val="2600"/>
              </a:lnSpc>
              <a:buFont typeface="Wingdings" panose="05000000000000000000" pitchFamily="2" charset="2"/>
              <a:buChar char="Ø"/>
            </a:pPr>
            <a:r>
              <a:rPr lang="zh-CN" altLang="zh-CN" sz="2000" dirty="0">
                <a:latin typeface="+mn-ea"/>
                <a:ea typeface="+mn-ea"/>
              </a:rPr>
              <a:t>坚持“三会一课”</a:t>
            </a:r>
            <a:r>
              <a:rPr lang="zh-CN" altLang="zh-CN" sz="2000" dirty="0" smtClean="0">
                <a:latin typeface="+mn-ea"/>
                <a:ea typeface="+mn-ea"/>
              </a:rPr>
              <a:t>制度</a:t>
            </a:r>
            <a:r>
              <a:rPr lang="zh-CN" altLang="en-US" sz="2000" dirty="0" smtClean="0">
                <a:latin typeface="+mn-ea"/>
                <a:ea typeface="+mn-ea"/>
              </a:rPr>
              <a:t>；</a:t>
            </a:r>
            <a:endParaRPr lang="en-US" altLang="zh-CN" sz="2000" dirty="0" smtClean="0">
              <a:latin typeface="+mn-ea"/>
              <a:ea typeface="+mn-ea"/>
            </a:endParaRPr>
          </a:p>
          <a:p>
            <a:pPr marL="342900" indent="-342900" algn="just">
              <a:lnSpc>
                <a:spcPts val="2600"/>
              </a:lnSpc>
              <a:buFont typeface="Wingdings" panose="05000000000000000000" pitchFamily="2" charset="2"/>
              <a:buChar char="Ø"/>
            </a:pPr>
            <a:r>
              <a:rPr lang="zh-CN" altLang="zh-CN" sz="2000" dirty="0" smtClean="0">
                <a:latin typeface="+mn-ea"/>
                <a:ea typeface="+mn-ea"/>
              </a:rPr>
              <a:t>坚持</a:t>
            </a:r>
            <a:r>
              <a:rPr lang="zh-CN" altLang="zh-CN" sz="2000" dirty="0">
                <a:latin typeface="+mn-ea"/>
                <a:ea typeface="+mn-ea"/>
              </a:rPr>
              <a:t>民主生活会和组织生活会</a:t>
            </a:r>
            <a:r>
              <a:rPr lang="zh-CN" altLang="zh-CN" sz="2000" dirty="0" smtClean="0">
                <a:latin typeface="+mn-ea"/>
                <a:ea typeface="+mn-ea"/>
              </a:rPr>
              <a:t>制度</a:t>
            </a:r>
            <a:r>
              <a:rPr lang="zh-CN" altLang="en-US" sz="2000" dirty="0" smtClean="0">
                <a:latin typeface="+mn-ea"/>
                <a:ea typeface="+mn-ea"/>
              </a:rPr>
              <a:t>；</a:t>
            </a:r>
            <a:endParaRPr lang="en-US" altLang="zh-CN" sz="2000" dirty="0" smtClean="0">
              <a:latin typeface="+mn-ea"/>
              <a:ea typeface="+mn-ea"/>
            </a:endParaRPr>
          </a:p>
          <a:p>
            <a:pPr marL="342900" indent="-342900" algn="just">
              <a:lnSpc>
                <a:spcPts val="2600"/>
              </a:lnSpc>
              <a:buFont typeface="Wingdings" panose="05000000000000000000" pitchFamily="2" charset="2"/>
              <a:buChar char="Ø"/>
            </a:pPr>
            <a:r>
              <a:rPr lang="zh-CN" altLang="zh-CN" sz="2000" dirty="0" smtClean="0">
                <a:latin typeface="+mn-ea"/>
                <a:ea typeface="+mn-ea"/>
              </a:rPr>
              <a:t>坚持</a:t>
            </a:r>
            <a:r>
              <a:rPr lang="zh-CN" altLang="zh-CN" sz="2000" dirty="0">
                <a:latin typeface="+mn-ea"/>
                <a:ea typeface="+mn-ea"/>
              </a:rPr>
              <a:t>谈心谈话</a:t>
            </a:r>
            <a:r>
              <a:rPr lang="zh-CN" altLang="zh-CN" sz="2000" dirty="0" smtClean="0">
                <a:latin typeface="+mn-ea"/>
                <a:ea typeface="+mn-ea"/>
              </a:rPr>
              <a:t>制度</a:t>
            </a:r>
            <a:r>
              <a:rPr lang="zh-CN" altLang="en-US" sz="2000" dirty="0" smtClean="0">
                <a:latin typeface="+mn-ea"/>
                <a:ea typeface="+mn-ea"/>
              </a:rPr>
              <a:t>；</a:t>
            </a:r>
            <a:endParaRPr lang="en-US" altLang="zh-CN" sz="2000" dirty="0" smtClean="0">
              <a:latin typeface="+mn-ea"/>
              <a:ea typeface="+mn-ea"/>
            </a:endParaRPr>
          </a:p>
          <a:p>
            <a:pPr marL="342900" indent="-342900" algn="just">
              <a:lnSpc>
                <a:spcPts val="2600"/>
              </a:lnSpc>
              <a:buFont typeface="Wingdings" panose="05000000000000000000" pitchFamily="2" charset="2"/>
              <a:buChar char="Ø"/>
            </a:pPr>
            <a:r>
              <a:rPr lang="zh-CN" altLang="zh-CN" sz="2000" dirty="0" smtClean="0">
                <a:latin typeface="+mn-ea"/>
                <a:ea typeface="+mn-ea"/>
              </a:rPr>
              <a:t>坚持</a:t>
            </a:r>
            <a:r>
              <a:rPr lang="zh-CN" altLang="zh-CN" sz="2000" dirty="0">
                <a:latin typeface="+mn-ea"/>
                <a:ea typeface="+mn-ea"/>
              </a:rPr>
              <a:t>对党员进行民主</a:t>
            </a:r>
            <a:r>
              <a:rPr lang="zh-CN" altLang="zh-CN" sz="2000" dirty="0" smtClean="0">
                <a:latin typeface="+mn-ea"/>
                <a:ea typeface="+mn-ea"/>
              </a:rPr>
              <a:t>评议</a:t>
            </a:r>
            <a:r>
              <a:rPr lang="zh-CN" altLang="en-US" sz="2000" dirty="0" smtClean="0">
                <a:latin typeface="+mn-ea"/>
                <a:ea typeface="+mn-ea"/>
              </a:rPr>
              <a:t>。</a:t>
            </a:r>
            <a:endParaRPr lang="zh-CN" altLang="zh-CN" sz="2000" dirty="0">
              <a:latin typeface="+mn-ea"/>
              <a:ea typeface="+mn-ea"/>
            </a:endParaRPr>
          </a:p>
        </p:txBody>
      </p:sp>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13" name="组合 12"/>
          <p:cNvGrpSpPr/>
          <p:nvPr/>
        </p:nvGrpSpPr>
        <p:grpSpPr>
          <a:xfrm>
            <a:off x="988222" y="1292839"/>
            <a:ext cx="8128471" cy="461665"/>
            <a:chOff x="3752850" y="1025322"/>
            <a:chExt cx="8128471" cy="461665"/>
          </a:xfrm>
        </p:grpSpPr>
        <p:sp>
          <p:nvSpPr>
            <p:cNvPr id="14" name="矩形 13"/>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11.</a:t>
              </a:r>
              <a:endParaRPr lang="zh-CN" altLang="en-US" sz="2400" b="1" dirty="0">
                <a:solidFill>
                  <a:schemeClr val="bg1"/>
                </a:solidFill>
              </a:endParaRPr>
            </a:p>
          </p:txBody>
        </p:sp>
        <p:cxnSp>
          <p:nvCxnSpPr>
            <p:cNvPr id="16" name="直接连接符 15"/>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962463" y="1772071"/>
            <a:ext cx="1021639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载体</a:t>
            </a:r>
            <a:endParaRPr lang="en-US" altLang="zh-CN" b="1" dirty="0" smtClean="0"/>
          </a:p>
          <a:p>
            <a:pPr marL="285750" indent="-285750">
              <a:lnSpc>
                <a:spcPct val="125000"/>
              </a:lnSpc>
              <a:buFont typeface="Wingdings" panose="05000000000000000000" pitchFamily="2" charset="2"/>
              <a:buChar char="Ø"/>
            </a:pPr>
            <a:r>
              <a:rPr lang="zh-CN" altLang="en-US" dirty="0"/>
              <a:t>党的组织生活是党内政治生活的</a:t>
            </a:r>
            <a:r>
              <a:rPr lang="zh-CN" altLang="en-US" b="1" dirty="0"/>
              <a:t>重要内容和载体</a:t>
            </a:r>
            <a:r>
              <a:rPr lang="zh-CN" altLang="en-US" dirty="0"/>
              <a:t>，是党组织对党员进行教育管理监督的重要</a:t>
            </a:r>
            <a:r>
              <a:rPr lang="zh-CN" altLang="en-US" dirty="0" smtClean="0"/>
              <a:t>形式</a:t>
            </a:r>
            <a:endParaRPr lang="zh-CN" altLang="en-US" dirty="0"/>
          </a:p>
        </p:txBody>
      </p:sp>
      <p:grpSp>
        <p:nvGrpSpPr>
          <p:cNvPr id="22" name="组合 21"/>
          <p:cNvGrpSpPr/>
          <p:nvPr/>
        </p:nvGrpSpPr>
        <p:grpSpPr>
          <a:xfrm>
            <a:off x="988222" y="4587988"/>
            <a:ext cx="8128471" cy="461665"/>
            <a:chOff x="3752850" y="1025322"/>
            <a:chExt cx="8128471" cy="461665"/>
          </a:xfrm>
        </p:grpSpPr>
        <p:sp>
          <p:nvSpPr>
            <p:cNvPr id="23" name="矩形 22"/>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12.</a:t>
              </a:r>
              <a:endParaRPr lang="zh-CN" altLang="en-US" sz="2400" b="1" dirty="0">
                <a:solidFill>
                  <a:schemeClr val="bg1"/>
                </a:solidFill>
              </a:endParaRPr>
            </a:p>
          </p:txBody>
        </p:sp>
        <p:cxnSp>
          <p:nvCxnSpPr>
            <p:cNvPr id="24" name="直接连接符 23"/>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962463" y="5067220"/>
            <a:ext cx="11117920"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手段</a:t>
            </a:r>
            <a:endParaRPr lang="en-US" altLang="zh-CN" b="1" dirty="0" smtClean="0"/>
          </a:p>
          <a:p>
            <a:pPr marL="285750" indent="-285750">
              <a:lnSpc>
                <a:spcPct val="125000"/>
              </a:lnSpc>
              <a:buFont typeface="Wingdings" panose="05000000000000000000" pitchFamily="2" charset="2"/>
              <a:buChar char="Ø"/>
            </a:pPr>
            <a:r>
              <a:rPr lang="zh-CN" altLang="en-US" dirty="0"/>
              <a:t>批评和自我批评是我们党强身治病、保持肌体健康的锐利武器，也是加强和规范党内政治生活的</a:t>
            </a:r>
            <a:r>
              <a:rPr lang="zh-CN" altLang="en-US" b="1" dirty="0"/>
              <a:t>重要</a:t>
            </a:r>
            <a:r>
              <a:rPr lang="zh-CN" altLang="en-US" b="1" dirty="0" smtClean="0"/>
              <a:t>手段</a:t>
            </a:r>
            <a:endParaRPr lang="zh-CN" altLang="en-US" dirty="0"/>
          </a:p>
        </p:txBody>
      </p:sp>
      <p:sp>
        <p:nvSpPr>
          <p:cNvPr id="18" name="矩形 17"/>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17" name="组合 16"/>
          <p:cNvGrpSpPr/>
          <p:nvPr/>
        </p:nvGrpSpPr>
        <p:grpSpPr>
          <a:xfrm>
            <a:off x="988222" y="1460264"/>
            <a:ext cx="8128471" cy="461665"/>
            <a:chOff x="3752850" y="1025322"/>
            <a:chExt cx="8128471" cy="461665"/>
          </a:xfrm>
        </p:grpSpPr>
        <p:sp>
          <p:nvSpPr>
            <p:cNvPr id="18" name="矩形 17"/>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13.</a:t>
              </a:r>
              <a:endParaRPr lang="zh-CN" altLang="en-US" sz="2400" b="1" dirty="0">
                <a:solidFill>
                  <a:schemeClr val="bg1"/>
                </a:solidFill>
              </a:endParaRPr>
            </a:p>
          </p:txBody>
        </p:sp>
        <p:cxnSp>
          <p:nvCxnSpPr>
            <p:cNvPr id="19" name="直接连接符 18"/>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962463" y="1939496"/>
            <a:ext cx="1021639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明确规定加强和规范党内政治生活的重要</a:t>
            </a:r>
            <a:r>
              <a:rPr lang="zh-CN" altLang="en-US" b="1" dirty="0" smtClean="0"/>
              <a:t>举措</a:t>
            </a:r>
            <a:endParaRPr lang="en-US" altLang="zh-CN" b="1" dirty="0" smtClean="0"/>
          </a:p>
          <a:p>
            <a:pPr marL="285750" indent="-285750">
              <a:lnSpc>
                <a:spcPct val="125000"/>
              </a:lnSpc>
              <a:buFont typeface="Wingdings" panose="05000000000000000000" pitchFamily="2" charset="2"/>
              <a:buChar char="Ø"/>
            </a:pPr>
            <a:r>
              <a:rPr lang="zh-CN" altLang="en-US" dirty="0"/>
              <a:t>监督是权力正确运行的根本保证，是加强和规范党内政治生活的</a:t>
            </a:r>
            <a:r>
              <a:rPr lang="zh-CN" altLang="en-US" b="1" dirty="0"/>
              <a:t>重要</a:t>
            </a:r>
            <a:r>
              <a:rPr lang="zh-CN" altLang="en-US" b="1" dirty="0" smtClean="0"/>
              <a:t>举措</a:t>
            </a:r>
            <a:endParaRPr lang="zh-CN" altLang="en-US" dirty="0"/>
          </a:p>
        </p:txBody>
      </p:sp>
      <p:sp>
        <p:nvSpPr>
          <p:cNvPr id="22" name="MH_Text_1"/>
          <p:cNvSpPr>
            <a:spLocks noChangeArrowheads="1"/>
          </p:cNvSpPr>
          <p:nvPr>
            <p:custDataLst>
              <p:tags r:id="rId1"/>
            </p:custDataLst>
          </p:nvPr>
        </p:nvSpPr>
        <p:spPr bwMode="auto">
          <a:xfrm>
            <a:off x="988222" y="4011380"/>
            <a:ext cx="4133031" cy="159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342900" indent="-342900" algn="just">
              <a:lnSpc>
                <a:spcPct val="150000"/>
              </a:lnSpc>
              <a:buFont typeface="Wingdings" panose="05000000000000000000" pitchFamily="2" charset="2"/>
              <a:buChar char="Ø"/>
            </a:pPr>
            <a:r>
              <a:rPr lang="zh-CN" altLang="en-US" sz="2000" dirty="0" smtClean="0">
                <a:latin typeface="+mn-ea"/>
                <a:ea typeface="+mn-ea"/>
              </a:rPr>
              <a:t>必须</a:t>
            </a:r>
            <a:r>
              <a:rPr lang="zh-CN" altLang="en-US" sz="2000" dirty="0">
                <a:latin typeface="+mn-ea"/>
                <a:ea typeface="+mn-ea"/>
              </a:rPr>
              <a:t>加强对领导干部的监督，党内不允许有不受制约的权力；也不允许有不受监督的特殊党员。</a:t>
            </a:r>
          </a:p>
        </p:txBody>
      </p:sp>
      <p:grpSp>
        <p:nvGrpSpPr>
          <p:cNvPr id="23" name="组合 22"/>
          <p:cNvGrpSpPr/>
          <p:nvPr/>
        </p:nvGrpSpPr>
        <p:grpSpPr>
          <a:xfrm>
            <a:off x="988224" y="3077265"/>
            <a:ext cx="3176878" cy="483235"/>
            <a:chOff x="3752850" y="1014537"/>
            <a:chExt cx="3176878" cy="483235"/>
          </a:xfrm>
        </p:grpSpPr>
        <p:sp>
          <p:nvSpPr>
            <p:cNvPr id="24" name="矩形 23"/>
            <p:cNvSpPr/>
            <p:nvPr/>
          </p:nvSpPr>
          <p:spPr>
            <a:xfrm>
              <a:off x="3752850" y="1014537"/>
              <a:ext cx="1991127" cy="483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26.</a:t>
              </a:r>
              <a:endParaRPr lang="zh-CN" altLang="en-US" sz="2400" b="1" dirty="0">
                <a:solidFill>
                  <a:schemeClr val="bg1"/>
                </a:solidFill>
              </a:endParaRPr>
            </a:p>
          </p:txBody>
        </p:sp>
        <p:cxnSp>
          <p:nvCxnSpPr>
            <p:cNvPr id="25" name="直接连接符 24"/>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62464" y="3571002"/>
            <a:ext cx="4158790" cy="477054"/>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“两个不允许”</a:t>
            </a:r>
            <a:endParaRPr lang="zh-CN" altLang="en-US" sz="2000" dirty="0">
              <a:solidFill>
                <a:schemeClr val="bg1"/>
              </a:solidFill>
            </a:endParaRPr>
          </a:p>
        </p:txBody>
      </p:sp>
      <p:sp>
        <p:nvSpPr>
          <p:cNvPr id="27" name="MH_Text_1"/>
          <p:cNvSpPr>
            <a:spLocks noChangeArrowheads="1"/>
          </p:cNvSpPr>
          <p:nvPr>
            <p:custDataLst>
              <p:tags r:id="rId2"/>
            </p:custDataLst>
          </p:nvPr>
        </p:nvSpPr>
        <p:spPr bwMode="auto">
          <a:xfrm>
            <a:off x="5547344" y="3969347"/>
            <a:ext cx="3879992" cy="159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342900" indent="-342900" algn="just">
              <a:lnSpc>
                <a:spcPct val="150000"/>
              </a:lnSpc>
              <a:buFont typeface="Wingdings" panose="05000000000000000000" pitchFamily="2" charset="2"/>
              <a:buChar char="Ø"/>
            </a:pPr>
            <a:r>
              <a:rPr lang="zh-CN" altLang="en-US" sz="2000" dirty="0">
                <a:latin typeface="+mn-ea"/>
                <a:ea typeface="+mn-ea"/>
              </a:rPr>
              <a:t>要完善权力运行制约和监督机制，形成有权必有责、用权必担责、滥权必追责的制度安排。</a:t>
            </a:r>
          </a:p>
        </p:txBody>
      </p:sp>
      <p:grpSp>
        <p:nvGrpSpPr>
          <p:cNvPr id="28" name="组合 27"/>
          <p:cNvGrpSpPr/>
          <p:nvPr/>
        </p:nvGrpSpPr>
        <p:grpSpPr>
          <a:xfrm>
            <a:off x="5547345" y="3035232"/>
            <a:ext cx="3176878" cy="483235"/>
            <a:chOff x="3752850" y="1014537"/>
            <a:chExt cx="3176878" cy="483235"/>
          </a:xfrm>
        </p:grpSpPr>
        <p:sp>
          <p:nvSpPr>
            <p:cNvPr id="29" name="矩形 28"/>
            <p:cNvSpPr/>
            <p:nvPr/>
          </p:nvSpPr>
          <p:spPr>
            <a:xfrm>
              <a:off x="3752850" y="1014537"/>
              <a:ext cx="1991127" cy="483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新亮点</a:t>
              </a:r>
              <a:r>
                <a:rPr lang="en-US" altLang="zh-CN" sz="2400" b="1" dirty="0" smtClean="0">
                  <a:solidFill>
                    <a:schemeClr val="bg1"/>
                  </a:solidFill>
                </a:rPr>
                <a:t>27.</a:t>
              </a:r>
              <a:endParaRPr lang="zh-CN" altLang="en-US" sz="2400" b="1" dirty="0">
                <a:solidFill>
                  <a:schemeClr val="bg1"/>
                </a:solidFill>
              </a:endParaRPr>
            </a:p>
          </p:txBody>
        </p:sp>
        <p:cxnSp>
          <p:nvCxnSpPr>
            <p:cNvPr id="30" name="直接连接符 29"/>
            <p:cNvCxnSpPr/>
            <p:nvPr/>
          </p:nvCxnSpPr>
          <p:spPr>
            <a:xfrm>
              <a:off x="3752850" y="1486987"/>
              <a:ext cx="31768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5521585" y="3528969"/>
            <a:ext cx="4158790" cy="440377"/>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sz="2000" b="1" dirty="0"/>
              <a:t>“三个必”</a:t>
            </a:r>
            <a:endParaRPr lang="zh-CN" altLang="en-US" sz="2000" dirty="0">
              <a:solidFill>
                <a:schemeClr val="bg1"/>
              </a:solidFill>
            </a:endParaRPr>
          </a:p>
        </p:txBody>
      </p:sp>
      <p:sp>
        <p:nvSpPr>
          <p:cNvPr id="21" name="矩形 20"/>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25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nodeType="with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1397242" y="3045460"/>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1565519" y="3320214"/>
            <a:ext cx="3530473" cy="4203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3"/>
          <p:cNvSpPr txBox="1">
            <a:spLocks noChangeArrowheads="1"/>
          </p:cNvSpPr>
          <p:nvPr>
            <p:custDataLst>
              <p:tags r:id="rId3"/>
            </p:custDataLst>
          </p:nvPr>
        </p:nvSpPr>
        <p:spPr bwMode="auto">
          <a:xfrm rot="16200000">
            <a:off x="552670" y="3476347"/>
            <a:ext cx="124079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000" b="1" dirty="0" smtClean="0">
                <a:solidFill>
                  <a:srgbClr val="91191C"/>
                </a:solidFill>
                <a:latin typeface="+mn-ea"/>
                <a:ea typeface="+mn-ea"/>
              </a:rPr>
              <a:t>新亮点</a:t>
            </a:r>
            <a:r>
              <a:rPr lang="en-US" altLang="zh-CN" sz="2000" b="1" dirty="0" smtClean="0">
                <a:solidFill>
                  <a:srgbClr val="91191C"/>
                </a:solidFill>
                <a:latin typeface="+mn-ea"/>
                <a:ea typeface="+mn-ea"/>
              </a:rPr>
              <a:t>28</a:t>
            </a:r>
            <a:endParaRPr lang="zh-CN" altLang="en-US" sz="2000" b="1" dirty="0">
              <a:solidFill>
                <a:srgbClr val="91191C"/>
              </a:solidFill>
              <a:latin typeface="+mn-ea"/>
              <a:ea typeface="+mn-ea"/>
            </a:endParaRPr>
          </a:p>
        </p:txBody>
      </p:sp>
      <p:sp>
        <p:nvSpPr>
          <p:cNvPr id="8" name="MH_Text_1"/>
          <p:cNvSpPr>
            <a:spLocks noChangeArrowheads="1"/>
          </p:cNvSpPr>
          <p:nvPr>
            <p:custDataLst>
              <p:tags r:id="rId4"/>
            </p:custDataLst>
          </p:nvPr>
        </p:nvSpPr>
        <p:spPr bwMode="auto">
          <a:xfrm>
            <a:off x="1565519" y="3341230"/>
            <a:ext cx="3948842" cy="1852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285750" indent="-285750" algn="just">
              <a:lnSpc>
                <a:spcPct val="150000"/>
              </a:lnSpc>
              <a:buFont typeface="Wingdings" panose="05000000000000000000" pitchFamily="2" charset="2"/>
              <a:buChar char="n"/>
            </a:pPr>
            <a:r>
              <a:rPr lang="zh-CN" altLang="zh-CN" b="1" dirty="0">
                <a:latin typeface="+mn-ea"/>
                <a:ea typeface="+mn-ea"/>
              </a:rPr>
              <a:t>提出</a:t>
            </a:r>
            <a:r>
              <a:rPr lang="zh-CN" altLang="zh-CN" b="1" dirty="0" smtClean="0">
                <a:latin typeface="+mn-ea"/>
                <a:ea typeface="+mn-ea"/>
              </a:rPr>
              <a:t>“四讲”</a:t>
            </a:r>
            <a:endParaRPr lang="en-US" altLang="zh-CN" b="1" dirty="0" smtClean="0">
              <a:latin typeface="+mn-ea"/>
              <a:ea typeface="+mn-ea"/>
            </a:endParaRPr>
          </a:p>
          <a:p>
            <a:pPr marL="285750" indent="-285750" algn="just">
              <a:lnSpc>
                <a:spcPct val="150000"/>
              </a:lnSpc>
              <a:buFont typeface="Wingdings" panose="05000000000000000000" pitchFamily="2" charset="2"/>
              <a:buChar char="Ø"/>
            </a:pPr>
            <a:r>
              <a:rPr lang="zh-CN" altLang="zh-CN" dirty="0" smtClean="0">
                <a:latin typeface="+mn-ea"/>
                <a:ea typeface="+mn-ea"/>
              </a:rPr>
              <a:t>领导干部特别是</a:t>
            </a:r>
            <a:r>
              <a:rPr lang="zh-CN" altLang="zh-CN" dirty="0">
                <a:latin typeface="+mn-ea"/>
                <a:ea typeface="+mn-ea"/>
              </a:rPr>
              <a:t>高级干部必须带头践行社会主义核心价值观，讲修养、讲道德、讲诚信、讲</a:t>
            </a:r>
            <a:r>
              <a:rPr lang="zh-CN" altLang="zh-CN" dirty="0" smtClean="0">
                <a:latin typeface="+mn-ea"/>
                <a:ea typeface="+mn-ea"/>
              </a:rPr>
              <a:t>廉耻</a:t>
            </a:r>
            <a:r>
              <a:rPr lang="zh-CN" altLang="en-US" dirty="0" smtClean="0">
                <a:latin typeface="+mn-ea"/>
                <a:ea typeface="+mn-ea"/>
              </a:rPr>
              <a:t>。</a:t>
            </a:r>
            <a:endParaRPr lang="zh-CN" altLang="zh-CN" dirty="0">
              <a:latin typeface="+mn-ea"/>
              <a:ea typeface="+mn-ea"/>
            </a:endParaRPr>
          </a:p>
        </p:txBody>
      </p:sp>
      <p:sp>
        <p:nvSpPr>
          <p:cNvPr id="13" name="MH_Other_1"/>
          <p:cNvSpPr/>
          <p:nvPr>
            <p:custDataLst>
              <p:tags r:id="rId5"/>
            </p:custDataLst>
          </p:nvPr>
        </p:nvSpPr>
        <p:spPr>
          <a:xfrm>
            <a:off x="6504701" y="3045460"/>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672978" y="3320214"/>
            <a:ext cx="3530473" cy="42033"/>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660129" y="3476347"/>
            <a:ext cx="124079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000" b="1" dirty="0" smtClean="0">
                <a:solidFill>
                  <a:srgbClr val="91191C"/>
                </a:solidFill>
                <a:latin typeface="+mn-ea"/>
                <a:ea typeface="+mn-ea"/>
              </a:rPr>
              <a:t>新亮点</a:t>
            </a:r>
            <a:r>
              <a:rPr lang="en-US" altLang="zh-CN" sz="2000" b="1" dirty="0" smtClean="0">
                <a:solidFill>
                  <a:srgbClr val="91191C"/>
                </a:solidFill>
                <a:latin typeface="+mn-ea"/>
                <a:ea typeface="+mn-ea"/>
              </a:rPr>
              <a:t>29</a:t>
            </a:r>
            <a:endParaRPr lang="zh-CN" altLang="en-US" sz="2000" b="1" dirty="0">
              <a:solidFill>
                <a:srgbClr val="91191C"/>
              </a:solidFill>
              <a:latin typeface="+mn-ea"/>
              <a:ea typeface="+mn-ea"/>
            </a:endParaRPr>
          </a:p>
        </p:txBody>
      </p:sp>
      <p:sp>
        <p:nvSpPr>
          <p:cNvPr id="16" name="MH_Text_1"/>
          <p:cNvSpPr>
            <a:spLocks noChangeArrowheads="1"/>
          </p:cNvSpPr>
          <p:nvPr>
            <p:custDataLst>
              <p:tags r:id="rId8"/>
            </p:custDataLst>
          </p:nvPr>
        </p:nvSpPr>
        <p:spPr bwMode="auto">
          <a:xfrm>
            <a:off x="6672978" y="3320214"/>
            <a:ext cx="3696719"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285750" indent="-285750" algn="just">
              <a:lnSpc>
                <a:spcPct val="150000"/>
              </a:lnSpc>
              <a:buFont typeface="Wingdings" panose="05000000000000000000" pitchFamily="2" charset="2"/>
              <a:buChar char="n"/>
            </a:pPr>
            <a:r>
              <a:rPr lang="zh-CN" altLang="zh-CN" b="1" dirty="0" smtClean="0">
                <a:latin typeface="+mn-ea"/>
                <a:ea typeface="+mn-ea"/>
              </a:rPr>
              <a:t>“两个禁止”</a:t>
            </a:r>
            <a:endParaRPr lang="en-US" altLang="zh-CN" b="1" dirty="0" smtClean="0">
              <a:latin typeface="+mn-ea"/>
              <a:ea typeface="+mn-ea"/>
            </a:endParaRPr>
          </a:p>
          <a:p>
            <a:pPr marL="285750" indent="-285750" algn="just">
              <a:lnSpc>
                <a:spcPct val="150000"/>
              </a:lnSpc>
              <a:buFont typeface="Wingdings" panose="05000000000000000000" pitchFamily="2" charset="2"/>
              <a:buChar char="Ø"/>
            </a:pPr>
            <a:r>
              <a:rPr lang="zh-CN" altLang="zh-CN" dirty="0" smtClean="0">
                <a:latin typeface="+mn-ea"/>
                <a:ea typeface="+mn-ea"/>
              </a:rPr>
              <a:t>禁止</a:t>
            </a:r>
            <a:r>
              <a:rPr lang="zh-CN" altLang="zh-CN" dirty="0">
                <a:latin typeface="+mn-ea"/>
                <a:ea typeface="+mn-ea"/>
              </a:rPr>
              <a:t>利用职权或影响力为家属亲友谋求特殊</a:t>
            </a:r>
            <a:r>
              <a:rPr lang="zh-CN" altLang="zh-CN" dirty="0" smtClean="0">
                <a:latin typeface="+mn-ea"/>
                <a:ea typeface="+mn-ea"/>
              </a:rPr>
              <a:t>照顾</a:t>
            </a:r>
            <a:r>
              <a:rPr lang="zh-CN" altLang="en-US" dirty="0" smtClean="0">
                <a:latin typeface="+mn-ea"/>
                <a:ea typeface="+mn-ea"/>
              </a:rPr>
              <a:t>；</a:t>
            </a:r>
            <a:r>
              <a:rPr lang="zh-CN" altLang="zh-CN" dirty="0" smtClean="0">
                <a:latin typeface="+mn-ea"/>
                <a:ea typeface="+mn-ea"/>
              </a:rPr>
              <a:t>禁止</a:t>
            </a:r>
            <a:r>
              <a:rPr lang="zh-CN" altLang="zh-CN" dirty="0">
                <a:latin typeface="+mn-ea"/>
                <a:ea typeface="+mn-ea"/>
              </a:rPr>
              <a:t>领导干部家属亲友插手领导干部职权范围内的工作、插手人事</a:t>
            </a:r>
            <a:r>
              <a:rPr lang="zh-CN" altLang="zh-CN" dirty="0" smtClean="0">
                <a:latin typeface="+mn-ea"/>
                <a:ea typeface="+mn-ea"/>
              </a:rPr>
              <a:t>安排</a:t>
            </a:r>
            <a:r>
              <a:rPr lang="zh-CN" altLang="en-US" dirty="0" smtClean="0">
                <a:latin typeface="+mn-ea"/>
                <a:ea typeface="+mn-ea"/>
              </a:rPr>
              <a:t>。</a:t>
            </a:r>
            <a:endParaRPr lang="zh-CN" altLang="zh-CN" dirty="0">
              <a:latin typeface="+mn-ea"/>
              <a:ea typeface="+mn-ea"/>
            </a:endParaRPr>
          </a:p>
        </p:txBody>
      </p:sp>
      <p:sp>
        <p:nvSpPr>
          <p:cNvPr id="12" name="矩形 11"/>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grpSp>
        <p:nvGrpSpPr>
          <p:cNvPr id="17" name="组合 16"/>
          <p:cNvGrpSpPr/>
          <p:nvPr/>
        </p:nvGrpSpPr>
        <p:grpSpPr>
          <a:xfrm>
            <a:off x="988222" y="1460264"/>
            <a:ext cx="8128471" cy="461665"/>
            <a:chOff x="3752850" y="1025322"/>
            <a:chExt cx="8128471" cy="461665"/>
          </a:xfrm>
        </p:grpSpPr>
        <p:sp>
          <p:nvSpPr>
            <p:cNvPr id="18" name="矩形 17"/>
            <p:cNvSpPr/>
            <p:nvPr/>
          </p:nvSpPr>
          <p:spPr>
            <a:xfrm>
              <a:off x="3752850" y="1025322"/>
              <a:ext cx="1991127"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400" b="1" dirty="0" smtClean="0">
                  <a:solidFill>
                    <a:schemeClr val="bg1"/>
                  </a:solidFill>
                </a:rPr>
                <a:t>新提法</a:t>
              </a:r>
              <a:r>
                <a:rPr lang="en-US" altLang="zh-CN" sz="2400" b="1" dirty="0" smtClean="0">
                  <a:solidFill>
                    <a:schemeClr val="bg1"/>
                  </a:solidFill>
                </a:rPr>
                <a:t>14.</a:t>
              </a:r>
              <a:endParaRPr lang="zh-CN" altLang="en-US" sz="2400" b="1" dirty="0">
                <a:solidFill>
                  <a:schemeClr val="bg1"/>
                </a:solidFill>
              </a:endParaRPr>
            </a:p>
          </p:txBody>
        </p:sp>
        <p:cxnSp>
          <p:nvCxnSpPr>
            <p:cNvPr id="19" name="直接连接符 18"/>
            <p:cNvCxnSpPr/>
            <p:nvPr/>
          </p:nvCxnSpPr>
          <p:spPr>
            <a:xfrm>
              <a:off x="3752850" y="1486987"/>
              <a:ext cx="812847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962463" y="1939496"/>
            <a:ext cx="10216399" cy="784830"/>
          </a:xfrm>
          <a:prstGeom prst="rect">
            <a:avLst/>
          </a:prstGeom>
          <a:noFill/>
        </p:spPr>
        <p:txBody>
          <a:bodyPr wrap="square" rtlCol="0">
            <a:spAutoFit/>
          </a:bodyPr>
          <a:lstStyle/>
          <a:p>
            <a:pPr marL="285750" indent="-285750">
              <a:lnSpc>
                <a:spcPct val="125000"/>
              </a:lnSpc>
              <a:buFont typeface="Wingdings" panose="05000000000000000000" pitchFamily="2" charset="2"/>
              <a:buChar char="n"/>
            </a:pPr>
            <a:r>
              <a:rPr lang="zh-CN" altLang="en-US" b="1" dirty="0"/>
              <a:t>明确提出加强和规范党内政治生活的重要</a:t>
            </a:r>
            <a:r>
              <a:rPr lang="zh-CN" altLang="en-US" b="1" dirty="0" smtClean="0"/>
              <a:t>任务</a:t>
            </a:r>
            <a:endParaRPr lang="en-US" altLang="zh-CN" b="1" dirty="0" smtClean="0"/>
          </a:p>
          <a:p>
            <a:pPr marL="285750" indent="-285750">
              <a:lnSpc>
                <a:spcPct val="125000"/>
              </a:lnSpc>
              <a:buFont typeface="Wingdings" panose="05000000000000000000" pitchFamily="2" charset="2"/>
              <a:buChar char="Ø"/>
            </a:pPr>
            <a:r>
              <a:rPr lang="zh-CN" altLang="en-US" dirty="0"/>
              <a:t>建设廉洁政治，坚决反对腐败，是加强和规范党内政治生活的</a:t>
            </a:r>
            <a:r>
              <a:rPr lang="zh-CN" altLang="en-US" b="1" dirty="0"/>
              <a:t>重要</a:t>
            </a:r>
            <a:r>
              <a:rPr lang="zh-CN" altLang="en-US" b="1" dirty="0" smtClean="0"/>
              <a:t>任务</a:t>
            </a:r>
            <a:endParaRPr lang="zh-CN" altLang="en-US" dirty="0"/>
          </a:p>
        </p:txBody>
      </p:sp>
      <p:sp>
        <p:nvSpPr>
          <p:cNvPr id="21" name="矩形 20"/>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a:stretch>
            <a:fillRect/>
          </a:stretch>
        </p:blipFill>
        <p:spPr>
          <a:xfrm>
            <a:off x="4830832" y="3581401"/>
            <a:ext cx="7361168" cy="3009900"/>
          </a:xfrm>
          <a:prstGeom prst="rect">
            <a:avLst/>
          </a:prstGeom>
        </p:spPr>
      </p:pic>
      <p:pic>
        <p:nvPicPr>
          <p:cNvPr id="7" name="图片 6"/>
          <p:cNvPicPr>
            <a:picLocks noChangeAspect="1"/>
          </p:cNvPicPr>
          <p:nvPr/>
        </p:nvPicPr>
        <p:blipFill>
          <a:blip r:embed="rId4"/>
          <a:stretch>
            <a:fillRect/>
          </a:stretch>
        </p:blipFill>
        <p:spPr>
          <a:xfrm>
            <a:off x="-529" y="4535223"/>
            <a:ext cx="12193057" cy="2322777"/>
          </a:xfrm>
          <a:prstGeom prst="rect">
            <a:avLst/>
          </a:prstGeom>
        </p:spPr>
      </p:pic>
      <p:pic>
        <p:nvPicPr>
          <p:cNvPr id="6" name="图片 5"/>
          <p:cNvPicPr>
            <a:picLocks noChangeAspect="1"/>
          </p:cNvPicPr>
          <p:nvPr/>
        </p:nvPicPr>
        <p:blipFill>
          <a:blip r:embed="rId5"/>
          <a:stretch>
            <a:fillRect/>
          </a:stretch>
        </p:blipFill>
        <p:spPr>
          <a:xfrm>
            <a:off x="-529" y="4571802"/>
            <a:ext cx="12193057" cy="2286198"/>
          </a:xfrm>
          <a:prstGeom prst="rect">
            <a:avLst/>
          </a:prstGeom>
        </p:spPr>
      </p:pic>
      <p:pic>
        <p:nvPicPr>
          <p:cNvPr id="9" name="图片 8"/>
          <p:cNvPicPr>
            <a:picLocks noChangeAspect="1"/>
          </p:cNvPicPr>
          <p:nvPr/>
        </p:nvPicPr>
        <p:blipFill>
          <a:blip r:embed="rId6"/>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sp>
        <p:nvSpPr>
          <p:cNvPr id="15" name="圆角矩形 14"/>
          <p:cNvSpPr/>
          <p:nvPr/>
        </p:nvSpPr>
        <p:spPr>
          <a:xfrm>
            <a:off x="1703068" y="2913219"/>
            <a:ext cx="9455426" cy="802966"/>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t>三、关于</a:t>
            </a:r>
            <a:r>
              <a:rPr lang="en-US" altLang="zh-CN" sz="2800" b="1" dirty="0"/>
              <a:t>《</a:t>
            </a:r>
            <a:r>
              <a:rPr lang="zh-CN" altLang="en-US" sz="2800" b="1" dirty="0"/>
              <a:t>中国共产党党内监督条例</a:t>
            </a:r>
            <a:r>
              <a:rPr lang="en-US" altLang="zh-CN" sz="2800" b="1" dirty="0"/>
              <a:t>》</a:t>
            </a:r>
            <a:r>
              <a:rPr lang="zh-CN" altLang="en-US" sz="2800" b="1" dirty="0"/>
              <a:t>的新提法和新亮点</a:t>
            </a:r>
          </a:p>
        </p:txBody>
      </p:sp>
      <p:pic>
        <p:nvPicPr>
          <p:cNvPr id="2" name="图片 1"/>
          <p:cNvPicPr>
            <a:picLocks noChangeAspect="1"/>
          </p:cNvPicPr>
          <p:nvPr/>
        </p:nvPicPr>
        <p:blipFill rotWithShape="1">
          <a:blip r:embed="rId8" cstate="screen"/>
          <a:srcRect/>
          <a:stretch>
            <a:fillRect/>
          </a:stretch>
        </p:blipFill>
        <p:spPr>
          <a:xfrm>
            <a:off x="974307" y="3223276"/>
            <a:ext cx="1021080" cy="803832"/>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8637" y="5969111"/>
            <a:ext cx="2539682" cy="888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600" decel="100000"/>
                                        <p:tgtEl>
                                          <p:spTgt spid="15"/>
                                        </p:tgtEl>
                                      </p:cBhvr>
                                    </p:animEffect>
                                    <p:anim calcmode="lin" valueType="num">
                                      <p:cBhvr>
                                        <p:cTn id="13" dur="600" decel="100000" fill="hold"/>
                                        <p:tgtEl>
                                          <p:spTgt spid="15"/>
                                        </p:tgtEl>
                                        <p:attrNameLst>
                                          <p:attrName>style.rotation</p:attrName>
                                        </p:attrNameLst>
                                      </p:cBhvr>
                                      <p:tavLst>
                                        <p:tav tm="0">
                                          <p:val>
                                            <p:fltVal val="-90"/>
                                          </p:val>
                                        </p:tav>
                                        <p:tav tm="100000">
                                          <p:val>
                                            <p:fltVal val="0"/>
                                          </p:val>
                                        </p:tav>
                                      </p:tavLst>
                                    </p:anim>
                                    <p:anim calcmode="lin" valueType="num">
                                      <p:cBhvr>
                                        <p:cTn id="14" dur="600" decel="100000" fill="hold"/>
                                        <p:tgtEl>
                                          <p:spTgt spid="15"/>
                                        </p:tgtEl>
                                        <p:attrNameLst>
                                          <p:attrName>ppt_x</p:attrName>
                                        </p:attrNameLst>
                                      </p:cBhvr>
                                      <p:tavLst>
                                        <p:tav tm="0">
                                          <p:val>
                                            <p:strVal val="#ppt_x+0.4"/>
                                          </p:val>
                                        </p:tav>
                                        <p:tav tm="100000">
                                          <p:val>
                                            <p:strVal val="#ppt_x-0.05"/>
                                          </p:val>
                                        </p:tav>
                                      </p:tavLst>
                                    </p:anim>
                                    <p:anim calcmode="lin" valueType="num">
                                      <p:cBhvr>
                                        <p:cTn id="15" dur="600" decel="100000" fill="hold"/>
                                        <p:tgtEl>
                                          <p:spTgt spid="15"/>
                                        </p:tgtEl>
                                        <p:attrNameLst>
                                          <p:attrName>ppt_y</p:attrName>
                                        </p:attrNameLst>
                                      </p:cBhvr>
                                      <p:tavLst>
                                        <p:tav tm="0">
                                          <p:val>
                                            <p:strVal val="#ppt_y-0.4"/>
                                          </p:val>
                                        </p:tav>
                                        <p:tav tm="100000">
                                          <p:val>
                                            <p:strVal val="#ppt_y+0.1"/>
                                          </p:val>
                                        </p:tav>
                                      </p:tavLst>
                                    </p:anim>
                                    <p:anim calcmode="lin" valueType="num">
                                      <p:cBhvr>
                                        <p:cTn id="16" dur="150" accel="100000" fill="hold">
                                          <p:stCondLst>
                                            <p:cond delay="600"/>
                                          </p:stCondLst>
                                        </p:cTn>
                                        <p:tgtEl>
                                          <p:spTgt spid="15"/>
                                        </p:tgtEl>
                                        <p:attrNameLst>
                                          <p:attrName>ppt_x</p:attrName>
                                        </p:attrNameLst>
                                      </p:cBhvr>
                                      <p:tavLst>
                                        <p:tav tm="0">
                                          <p:val>
                                            <p:strVal val="#ppt_x-0.05"/>
                                          </p:val>
                                        </p:tav>
                                        <p:tav tm="100000">
                                          <p:val>
                                            <p:strVal val="#ppt_x"/>
                                          </p:val>
                                        </p:tav>
                                      </p:tavLst>
                                    </p:anim>
                                    <p:anim calcmode="lin" valueType="num">
                                      <p:cBhvr>
                                        <p:cTn id="17" dur="150" accel="100000" fill="hold">
                                          <p:stCondLst>
                                            <p:cond delay="6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60749" y="2596838"/>
            <a:ext cx="4361588" cy="237744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l"/>
            </a:pPr>
            <a:r>
              <a:rPr lang="zh-CN" altLang="zh-CN" sz="2000" dirty="0"/>
              <a:t>六中全会的另一个重要任务，就是</a:t>
            </a:r>
            <a:r>
              <a:rPr lang="zh-CN" altLang="zh-CN" sz="2000" dirty="0" smtClean="0"/>
              <a:t>对</a:t>
            </a:r>
            <a:r>
              <a:rPr lang="zh-CN" altLang="en-US" sz="2000" dirty="0" smtClean="0"/>
              <a:t>审议通过</a:t>
            </a:r>
            <a:r>
              <a:rPr lang="zh-CN" altLang="zh-CN" sz="2000" dirty="0"/>
              <a:t>了《中国共产党党内监督条例》。从六中全会通过的《公报》看，对如何加强和规范党内监督提出了</a:t>
            </a:r>
            <a:r>
              <a:rPr lang="en-US" altLang="zh-CN" sz="2000" b="1" dirty="0"/>
              <a:t>8</a:t>
            </a:r>
            <a:r>
              <a:rPr lang="zh-CN" altLang="zh-CN" sz="2000" b="1" dirty="0"/>
              <a:t>个新提法和</a:t>
            </a:r>
            <a:r>
              <a:rPr lang="en-US" altLang="zh-CN" sz="2000" b="1" dirty="0"/>
              <a:t>11</a:t>
            </a:r>
            <a:r>
              <a:rPr lang="zh-CN" altLang="zh-CN" sz="2000" b="1" dirty="0"/>
              <a:t>个新亮点。</a:t>
            </a:r>
            <a:endParaRPr lang="zh-CN" alt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pic>
        <p:nvPicPr>
          <p:cNvPr id="5" name="图片 4"/>
          <p:cNvPicPr>
            <a:picLocks noChangeAspect="1"/>
          </p:cNvPicPr>
          <p:nvPr/>
        </p:nvPicPr>
        <p:blipFill rotWithShape="1">
          <a:blip r:embed="rId2">
            <a:extLst>
              <a:ext uri="{28A0092B-C50C-407E-A947-70E740481C1C}">
                <a14:useLocalDpi xmlns:a14="http://schemas.microsoft.com/office/drawing/2010/main" xmlns="" val="0"/>
              </a:ext>
            </a:extLst>
          </a:blip>
          <a:srcRect l="20758" r="12157" b="17014"/>
          <a:stretch>
            <a:fillRect/>
          </a:stretch>
        </p:blipFill>
        <p:spPr>
          <a:xfrm>
            <a:off x="962463" y="2089886"/>
            <a:ext cx="5175506" cy="3414560"/>
          </a:xfrm>
          <a:prstGeom prst="rect">
            <a:avLst/>
          </a:prstGeom>
          <a:ln w="28575"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6" name="矩形 5"/>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1615" y="1839754"/>
            <a:ext cx="6776214" cy="461665"/>
          </a:xfrm>
          <a:prstGeom prst="rect">
            <a:avLst/>
          </a:prstGeom>
        </p:spPr>
        <p:txBody>
          <a:bodyPr wrap="none">
            <a:spAutoFit/>
          </a:bodyPr>
          <a:lstStyle/>
          <a:p>
            <a:r>
              <a:rPr lang="en-US" altLang="zh-CN" sz="2400" b="1" dirty="0"/>
              <a:t>1. </a:t>
            </a:r>
            <a:r>
              <a:rPr lang="zh-CN" altLang="zh-CN" sz="2400" b="1" dirty="0"/>
              <a:t>明确提出党内监督是全面从严治党的重要部分</a:t>
            </a:r>
            <a:endParaRPr lang="zh-CN" altLang="zh-CN" sz="2400" dirty="0"/>
          </a:p>
        </p:txBody>
      </p:sp>
      <p:sp>
        <p:nvSpPr>
          <p:cNvPr id="4" name="矩形 3"/>
          <p:cNvSpPr/>
          <p:nvPr/>
        </p:nvSpPr>
        <p:spPr>
          <a:xfrm>
            <a:off x="1443526" y="2402851"/>
            <a:ext cx="8564019" cy="126506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lnSpc>
                <a:spcPts val="2800"/>
              </a:lnSpc>
            </a:pPr>
            <a:r>
              <a:rPr lang="zh-CN" altLang="zh-CN" sz="2000" dirty="0"/>
              <a:t>围绕统筹推进“五位一体”总体布局和协调推进“四个全面”战略布局，尊崇党章，依规治党，</a:t>
            </a:r>
            <a:r>
              <a:rPr lang="zh-CN" altLang="zh-CN" sz="2000" b="1" dirty="0"/>
              <a:t>坚持党内监督</a:t>
            </a:r>
            <a:r>
              <a:rPr lang="zh-CN" altLang="zh-CN" sz="2000" dirty="0"/>
              <a:t>和人民群众监督相结合，增强党在长期执政条件下自我净化、自我完善、自我革新、自我提高能力。</a:t>
            </a:r>
          </a:p>
        </p:txBody>
      </p:sp>
      <p:sp>
        <p:nvSpPr>
          <p:cNvPr id="5" name="MH_Other_1"/>
          <p:cNvSpPr/>
          <p:nvPr>
            <p:custDataLst>
              <p:tags r:id="rId1"/>
            </p:custDataLst>
          </p:nvPr>
        </p:nvSpPr>
        <p:spPr>
          <a:xfrm>
            <a:off x="3205465" y="4213361"/>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6" name="MH_Other_2"/>
          <p:cNvCxnSpPr/>
          <p:nvPr>
            <p:custDataLst>
              <p:tags r:id="rId2"/>
            </p:custDataLst>
          </p:nvPr>
        </p:nvCxnSpPr>
        <p:spPr>
          <a:xfrm>
            <a:off x="3522022" y="4488115"/>
            <a:ext cx="4841936"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3"/>
          <p:cNvSpPr txBox="1">
            <a:spLocks noChangeArrowheads="1"/>
          </p:cNvSpPr>
          <p:nvPr>
            <p:custDataLst>
              <p:tags r:id="rId3"/>
            </p:custDataLst>
          </p:nvPr>
        </p:nvSpPr>
        <p:spPr bwMode="auto">
          <a:xfrm>
            <a:off x="2089670" y="4488115"/>
            <a:ext cx="102901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1</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8" name="MH_Text_1"/>
          <p:cNvSpPr>
            <a:spLocks noChangeArrowheads="1"/>
          </p:cNvSpPr>
          <p:nvPr>
            <p:custDataLst>
              <p:tags r:id="rId4"/>
            </p:custDataLst>
          </p:nvPr>
        </p:nvSpPr>
        <p:spPr bwMode="auto">
          <a:xfrm>
            <a:off x="3522022" y="4488115"/>
            <a:ext cx="5071045" cy="1177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pPr>
            <a:r>
              <a:rPr lang="zh-CN" altLang="zh-CN" sz="2000" b="1" dirty="0">
                <a:latin typeface="+mn-ea"/>
                <a:ea typeface="+mn-ea"/>
              </a:rPr>
              <a:t>搞好党内监督要</a:t>
            </a:r>
            <a:r>
              <a:rPr lang="zh-CN" altLang="zh-CN" sz="2000" b="1" dirty="0" smtClean="0">
                <a:latin typeface="+mn-ea"/>
                <a:ea typeface="+mn-ea"/>
              </a:rPr>
              <a:t>“</a:t>
            </a:r>
            <a:r>
              <a:rPr lang="zh-CN" altLang="en-US" sz="2000" b="1" dirty="0" smtClean="0">
                <a:latin typeface="+mn-ea"/>
                <a:ea typeface="+mn-ea"/>
              </a:rPr>
              <a:t>深入</a:t>
            </a:r>
            <a:r>
              <a:rPr lang="zh-CN" altLang="zh-CN" sz="2000" b="1" dirty="0" smtClean="0">
                <a:latin typeface="+mn-ea"/>
                <a:ea typeface="+mn-ea"/>
              </a:rPr>
              <a:t>贯彻</a:t>
            </a:r>
            <a:r>
              <a:rPr lang="zh-CN" altLang="zh-CN" sz="2000" b="1" dirty="0">
                <a:latin typeface="+mn-ea"/>
                <a:ea typeface="+mn-ea"/>
              </a:rPr>
              <a:t>习近平总书记系列重要讲话精神”和“四个全面”战略布局。</a:t>
            </a:r>
          </a:p>
        </p:txBody>
      </p:sp>
      <p:sp>
        <p:nvSpPr>
          <p:cNvPr id="9" name="矩形 8"/>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10" name="矩形 9"/>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7119" y="1475431"/>
            <a:ext cx="5237331" cy="461665"/>
          </a:xfrm>
          <a:prstGeom prst="rect">
            <a:avLst/>
          </a:prstGeom>
        </p:spPr>
        <p:txBody>
          <a:bodyPr wrap="none">
            <a:spAutoFit/>
          </a:bodyPr>
          <a:lstStyle/>
          <a:p>
            <a:r>
              <a:rPr lang="en-US" altLang="zh-CN" sz="2400" b="1" dirty="0"/>
              <a:t>2. </a:t>
            </a:r>
            <a:r>
              <a:rPr lang="zh-CN" altLang="zh-CN" sz="2400" b="1" dirty="0"/>
              <a:t>明确提出加强党内监督的重要特征</a:t>
            </a:r>
            <a:endParaRPr lang="zh-CN" altLang="zh-CN" sz="2400" dirty="0"/>
          </a:p>
        </p:txBody>
      </p:sp>
      <p:sp>
        <p:nvSpPr>
          <p:cNvPr id="4" name="矩形 3"/>
          <p:cNvSpPr/>
          <p:nvPr/>
        </p:nvSpPr>
        <p:spPr>
          <a:xfrm>
            <a:off x="4029395" y="2111546"/>
            <a:ext cx="3852649"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r>
              <a:rPr lang="zh-CN" altLang="zh-CN" sz="2000" dirty="0"/>
              <a:t>党内监督没有禁区、没有</a:t>
            </a:r>
            <a:r>
              <a:rPr lang="zh-CN" altLang="zh-CN" sz="2000" dirty="0" smtClean="0"/>
              <a:t>例外</a:t>
            </a:r>
            <a:r>
              <a:rPr lang="zh-CN" altLang="en-US" sz="2000" dirty="0" smtClean="0"/>
              <a:t>。</a:t>
            </a:r>
            <a:endParaRPr lang="zh-CN" altLang="zh-CN" sz="2000" dirty="0"/>
          </a:p>
        </p:txBody>
      </p:sp>
      <p:sp>
        <p:nvSpPr>
          <p:cNvPr id="9" name="MH_Other_1"/>
          <p:cNvSpPr/>
          <p:nvPr>
            <p:custDataLst>
              <p:tags r:id="rId1"/>
            </p:custDataLst>
          </p:nvPr>
        </p:nvSpPr>
        <p:spPr>
          <a:xfrm>
            <a:off x="1598084"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1766361" y="3567798"/>
            <a:ext cx="350997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642264" y="3723931"/>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2</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1766361" y="3683760"/>
            <a:ext cx="3617008"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dirty="0">
                <a:latin typeface="+mn-ea"/>
                <a:ea typeface="+mn-ea"/>
              </a:rPr>
              <a:t>提出“四个做到”的责任规定：各级党组织应当把信任激励同严格监督结合起来，促使党的领导干部做到“有权必有责、有责要担当，用权受监督、失责必追究</a:t>
            </a:r>
            <a:r>
              <a:rPr lang="zh-CN" altLang="zh-CN" sz="2000" dirty="0" smtClean="0">
                <a:latin typeface="+mn-ea"/>
                <a:ea typeface="+mn-ea"/>
              </a:rPr>
              <a:t>。</a:t>
            </a:r>
            <a:r>
              <a:rPr lang="zh-CN" altLang="en-US" sz="2000" dirty="0" smtClean="0">
                <a:latin typeface="+mn-ea"/>
                <a:ea typeface="+mn-ea"/>
              </a:rPr>
              <a:t>”</a:t>
            </a:r>
            <a:endParaRPr lang="zh-CN" altLang="zh-CN" sz="2000" dirty="0">
              <a:latin typeface="+mn-ea"/>
              <a:ea typeface="+mn-ea"/>
            </a:endParaRPr>
          </a:p>
        </p:txBody>
      </p:sp>
      <p:sp>
        <p:nvSpPr>
          <p:cNvPr id="13" name="MH_Other_1"/>
          <p:cNvSpPr/>
          <p:nvPr>
            <p:custDataLst>
              <p:tags r:id="rId5"/>
            </p:custDataLst>
          </p:nvPr>
        </p:nvSpPr>
        <p:spPr>
          <a:xfrm>
            <a:off x="6738495"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906772" y="3567798"/>
            <a:ext cx="349761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782675" y="3723931"/>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3</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6906772" y="3683760"/>
            <a:ext cx="3600591"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dirty="0">
                <a:latin typeface="+mn-ea"/>
                <a:ea typeface="+mn-ea"/>
              </a:rPr>
              <a:t>提出“三个监督”：党内监督要贯彻民主集中制，依规依纪进行，“强化自上而下的组织监督，改进自下而上的民主监督，发挥同级相互监督作用</a:t>
            </a:r>
            <a:r>
              <a:rPr lang="zh-CN" altLang="zh-CN" sz="2000" dirty="0" smtClean="0">
                <a:latin typeface="+mn-ea"/>
                <a:ea typeface="+mn-ea"/>
              </a:rPr>
              <a:t>。</a:t>
            </a:r>
            <a:r>
              <a:rPr lang="zh-CN" altLang="en-US" sz="2000" dirty="0" smtClean="0">
                <a:latin typeface="+mn-ea"/>
                <a:ea typeface="+mn-ea"/>
              </a:rPr>
              <a:t>”</a:t>
            </a:r>
            <a:endParaRPr lang="zh-CN" altLang="zh-CN" sz="2000" dirty="0">
              <a:latin typeface="+mn-ea"/>
              <a:ea typeface="+mn-ea"/>
            </a:endParaRPr>
          </a:p>
        </p:txBody>
      </p:sp>
      <p:sp>
        <p:nvSpPr>
          <p:cNvPr id="17" name="矩形 16"/>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18" name="矩形 17"/>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a:stretch>
            <a:fillRect/>
          </a:stretch>
        </p:blipFill>
        <p:spPr>
          <a:xfrm>
            <a:off x="4830832" y="3581401"/>
            <a:ext cx="7361168" cy="3009900"/>
          </a:xfrm>
          <a:prstGeom prst="rect">
            <a:avLst/>
          </a:prstGeom>
        </p:spPr>
      </p:pic>
      <p:pic>
        <p:nvPicPr>
          <p:cNvPr id="7" name="图片 6"/>
          <p:cNvPicPr>
            <a:picLocks noChangeAspect="1"/>
          </p:cNvPicPr>
          <p:nvPr/>
        </p:nvPicPr>
        <p:blipFill>
          <a:blip r:embed="rId4"/>
          <a:stretch>
            <a:fillRect/>
          </a:stretch>
        </p:blipFill>
        <p:spPr>
          <a:xfrm>
            <a:off x="-529" y="4535223"/>
            <a:ext cx="12193057" cy="2322777"/>
          </a:xfrm>
          <a:prstGeom prst="rect">
            <a:avLst/>
          </a:prstGeom>
        </p:spPr>
      </p:pic>
      <p:pic>
        <p:nvPicPr>
          <p:cNvPr id="6" name="图片 5"/>
          <p:cNvPicPr>
            <a:picLocks noChangeAspect="1"/>
          </p:cNvPicPr>
          <p:nvPr/>
        </p:nvPicPr>
        <p:blipFill>
          <a:blip r:embed="rId5"/>
          <a:stretch>
            <a:fillRect/>
          </a:stretch>
        </p:blipFill>
        <p:spPr>
          <a:xfrm>
            <a:off x="-529" y="4571802"/>
            <a:ext cx="12193057" cy="2286198"/>
          </a:xfrm>
          <a:prstGeom prst="rect">
            <a:avLst/>
          </a:prstGeom>
        </p:spPr>
      </p:pic>
      <p:pic>
        <p:nvPicPr>
          <p:cNvPr id="9" name="图片 8"/>
          <p:cNvPicPr>
            <a:picLocks noChangeAspect="1"/>
          </p:cNvPicPr>
          <p:nvPr/>
        </p:nvPicPr>
        <p:blipFill>
          <a:blip r:embed="rId6"/>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sp>
        <p:nvSpPr>
          <p:cNvPr id="15" name="圆角矩形 14"/>
          <p:cNvSpPr/>
          <p:nvPr/>
        </p:nvSpPr>
        <p:spPr>
          <a:xfrm>
            <a:off x="861391" y="1803802"/>
            <a:ext cx="10874738" cy="963254"/>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一、</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关于十八届六</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中全会为全面从严治党作出的重大贡献</a:t>
            </a:r>
          </a:p>
        </p:txBody>
      </p:sp>
      <p:sp>
        <p:nvSpPr>
          <p:cNvPr id="17" name="文本框 16"/>
          <p:cNvSpPr txBox="1"/>
          <p:nvPr/>
        </p:nvSpPr>
        <p:spPr>
          <a:xfrm>
            <a:off x="4886989" y="688239"/>
            <a:ext cx="2823541" cy="923330"/>
          </a:xfrm>
          <a:prstGeom prst="rect">
            <a:avLst/>
          </a:prstGeom>
          <a:noFill/>
        </p:spPr>
        <p:txBody>
          <a:bodyPr wrap="square" rtlCol="0">
            <a:spAutoFit/>
          </a:bodyPr>
          <a:lstStyle/>
          <a:p>
            <a:pPr algn="ctr"/>
            <a:r>
              <a:rPr lang="zh-CN" altLang="en-US" sz="5400" b="1" dirty="0" smtClean="0">
                <a:ln>
                  <a:solidFill>
                    <a:schemeClr val="bg1"/>
                  </a:solidFill>
                </a:ln>
                <a:solidFill>
                  <a:schemeClr val="accent1"/>
                </a:solidFill>
                <a:effectLst>
                  <a:outerShdw blurRad="50800" dist="38100" dir="2700000" algn="tl" rotWithShape="0">
                    <a:prstClr val="black">
                      <a:alpha val="40000"/>
                    </a:prstClr>
                  </a:outerShdw>
                </a:effectLst>
                <a:latin typeface="华康俪金黑W8(P)" panose="020B0800000000000000" pitchFamily="34" charset="-122"/>
                <a:ea typeface="华康俪金黑W8(P)" panose="020B0800000000000000" pitchFamily="34" charset="-122"/>
              </a:rPr>
              <a:t>目 录</a:t>
            </a:r>
            <a:endParaRPr lang="zh-CN" altLang="en-US" sz="5400" b="1" dirty="0">
              <a:ln>
                <a:solidFill>
                  <a:schemeClr val="bg1"/>
                </a:solidFill>
              </a:ln>
              <a:solidFill>
                <a:schemeClr val="accent1"/>
              </a:solidFill>
              <a:effectLst>
                <a:outerShdw blurRad="50800" dist="38100" dir="2700000" algn="tl" rotWithShape="0">
                  <a:prstClr val="black">
                    <a:alpha val="40000"/>
                  </a:prstClr>
                </a:outerShdw>
              </a:effectLst>
              <a:latin typeface="华康俪金黑W8(P)" panose="020B0800000000000000" pitchFamily="34" charset="-122"/>
              <a:ea typeface="华康俪金黑W8(P)" panose="020B0800000000000000" pitchFamily="34" charset="-122"/>
            </a:endParaRPr>
          </a:p>
        </p:txBody>
      </p:sp>
      <p:sp>
        <p:nvSpPr>
          <p:cNvPr id="19" name="圆角矩形 18"/>
          <p:cNvSpPr/>
          <p:nvPr/>
        </p:nvSpPr>
        <p:spPr>
          <a:xfrm>
            <a:off x="861391" y="3157521"/>
            <a:ext cx="10934319" cy="950332"/>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二</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en-US" altLang="zh-CN"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关于新形势下党内政治生活的若干准则</a:t>
            </a:r>
            <a:r>
              <a:rPr lang="en-US" altLang="zh-CN"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的</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新提法和新亮点</a:t>
            </a:r>
          </a:p>
        </p:txBody>
      </p:sp>
      <p:sp>
        <p:nvSpPr>
          <p:cNvPr id="21" name="圆角矩形 20"/>
          <p:cNvSpPr/>
          <p:nvPr/>
        </p:nvSpPr>
        <p:spPr>
          <a:xfrm>
            <a:off x="861391" y="4429573"/>
            <a:ext cx="10934319" cy="924949"/>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三、关于</a:t>
            </a:r>
            <a:r>
              <a:rPr lang="en-US" altLang="zh-CN"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中国共产党党内监督条例</a:t>
            </a:r>
            <a:r>
              <a:rPr lang="en-US" altLang="zh-CN"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800" b="1" dirty="0" smtClean="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的</a:t>
            </a:r>
            <a:r>
              <a:rPr lang="zh-CN" altLang="en-US" sz="2800" b="1" dirty="0">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新提法和新亮点</a:t>
            </a:r>
          </a:p>
        </p:txBody>
      </p:sp>
      <p:pic>
        <p:nvPicPr>
          <p:cNvPr id="2" name="图片 1"/>
          <p:cNvPicPr>
            <a:picLocks noChangeAspect="1"/>
          </p:cNvPicPr>
          <p:nvPr/>
        </p:nvPicPr>
        <p:blipFill rotWithShape="1">
          <a:blip r:embed="rId8" cstate="screen"/>
          <a:srcRect/>
          <a:stretch>
            <a:fillRect/>
          </a:stretch>
        </p:blipFill>
        <p:spPr>
          <a:xfrm>
            <a:off x="454015" y="2382344"/>
            <a:ext cx="813816" cy="640666"/>
          </a:xfrm>
          <a:prstGeom prst="rect">
            <a:avLst/>
          </a:prstGeom>
        </p:spPr>
      </p:pic>
      <p:pic>
        <p:nvPicPr>
          <p:cNvPr id="20" name="图片 19"/>
          <p:cNvPicPr>
            <a:picLocks noChangeAspect="1"/>
          </p:cNvPicPr>
          <p:nvPr/>
        </p:nvPicPr>
        <p:blipFill rotWithShape="1">
          <a:blip r:embed="rId8" cstate="screen"/>
          <a:srcRect/>
          <a:stretch>
            <a:fillRect/>
          </a:stretch>
        </p:blipFill>
        <p:spPr>
          <a:xfrm>
            <a:off x="427042" y="3762595"/>
            <a:ext cx="813816" cy="640666"/>
          </a:xfrm>
          <a:prstGeom prst="rect">
            <a:avLst/>
          </a:prstGeom>
        </p:spPr>
      </p:pic>
      <p:pic>
        <p:nvPicPr>
          <p:cNvPr id="26" name="图片 25"/>
          <p:cNvPicPr>
            <a:picLocks noChangeAspect="1"/>
          </p:cNvPicPr>
          <p:nvPr/>
        </p:nvPicPr>
        <p:blipFill rotWithShape="1">
          <a:blip r:embed="rId8" cstate="screen"/>
          <a:srcRect/>
          <a:stretch>
            <a:fillRect/>
          </a:stretch>
        </p:blipFill>
        <p:spPr>
          <a:xfrm>
            <a:off x="427042" y="4998422"/>
            <a:ext cx="813816" cy="6406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53" presetClass="entr" presetSubtype="16" fill="hold"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75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53" presetClass="entr" presetSubtype="16" fill="hold" nodeType="withEffect">
                                  <p:stCondLst>
                                    <p:cond delay="25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p:bldP spid="19" grpId="0" bldLvl="0" animBg="1"/>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8595" y="1247425"/>
            <a:ext cx="5131533" cy="461665"/>
          </a:xfrm>
          <a:prstGeom prst="rect">
            <a:avLst/>
          </a:prstGeom>
        </p:spPr>
        <p:txBody>
          <a:bodyPr wrap="none">
            <a:spAutoFit/>
          </a:bodyPr>
          <a:lstStyle/>
          <a:p>
            <a:r>
              <a:rPr lang="en-US" altLang="zh-CN" sz="2400" b="1" dirty="0"/>
              <a:t>3.</a:t>
            </a:r>
            <a:r>
              <a:rPr lang="zh-CN" altLang="zh-CN" sz="2400" b="1" dirty="0"/>
              <a:t>明确提出加强党内监督的任务规定</a:t>
            </a:r>
            <a:endParaRPr lang="zh-CN" altLang="zh-CN" sz="2400" dirty="0"/>
          </a:p>
        </p:txBody>
      </p:sp>
      <p:sp>
        <p:nvSpPr>
          <p:cNvPr id="4" name="矩形 3"/>
          <p:cNvSpPr/>
          <p:nvPr/>
        </p:nvSpPr>
        <p:spPr>
          <a:xfrm>
            <a:off x="1672603" y="1825051"/>
            <a:ext cx="8637373"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r>
              <a:rPr lang="zh-CN" altLang="zh-CN" sz="2000" dirty="0"/>
              <a:t>党内监督的任务是确保党章党规党纪在全党有效执行，维护党的团结</a:t>
            </a:r>
            <a:r>
              <a:rPr lang="zh-CN" altLang="zh-CN" sz="2000" dirty="0" smtClean="0"/>
              <a:t>统一</a:t>
            </a:r>
            <a:r>
              <a:rPr lang="zh-CN" altLang="en-US" sz="2000" dirty="0" smtClean="0"/>
              <a:t>。</a:t>
            </a:r>
            <a:endParaRPr lang="zh-CN" altLang="zh-CN" sz="2000" dirty="0"/>
          </a:p>
        </p:txBody>
      </p:sp>
      <p:sp>
        <p:nvSpPr>
          <p:cNvPr id="9" name="MH_Other_1"/>
          <p:cNvSpPr/>
          <p:nvPr>
            <p:custDataLst>
              <p:tags r:id="rId1"/>
            </p:custDataLst>
          </p:nvPr>
        </p:nvSpPr>
        <p:spPr>
          <a:xfrm>
            <a:off x="1598084"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1766361" y="3567798"/>
            <a:ext cx="350997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642264" y="3723931"/>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4</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1766361" y="3683760"/>
            <a:ext cx="3600591"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dirty="0">
                <a:latin typeface="+mn-ea"/>
                <a:ea typeface="+mn-ea"/>
              </a:rPr>
              <a:t>重点解决“三大问题”：解决党的领导弱化、党的建设缺失、全面从严治党不力，党的观念淡漠、组织涣散、纪律松弛，管党治党宽松软问题。</a:t>
            </a:r>
          </a:p>
        </p:txBody>
      </p:sp>
      <p:sp>
        <p:nvSpPr>
          <p:cNvPr id="13" name="MH_Other_1"/>
          <p:cNvSpPr/>
          <p:nvPr>
            <p:custDataLst>
              <p:tags r:id="rId5"/>
            </p:custDataLst>
          </p:nvPr>
        </p:nvSpPr>
        <p:spPr>
          <a:xfrm>
            <a:off x="6738495"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906772" y="3567798"/>
            <a:ext cx="349761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782675" y="3723931"/>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5</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6906772" y="3683760"/>
            <a:ext cx="3600591"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dirty="0">
                <a:latin typeface="+mn-ea"/>
                <a:ea typeface="+mn-ea"/>
              </a:rPr>
              <a:t>提出“三大保证”：“保证党的组织充分履行职能、发挥核心作用，保证全体党员发挥先锋模范作用，保证党的领导干部忠诚干净担当</a:t>
            </a:r>
            <a:r>
              <a:rPr lang="zh-CN" altLang="zh-CN" sz="2000" dirty="0" smtClean="0">
                <a:latin typeface="+mn-ea"/>
                <a:ea typeface="+mn-ea"/>
              </a:rPr>
              <a:t>。</a:t>
            </a:r>
            <a:r>
              <a:rPr lang="zh-CN" altLang="en-US" sz="2000" dirty="0" smtClean="0">
                <a:latin typeface="+mn-ea"/>
                <a:ea typeface="+mn-ea"/>
              </a:rPr>
              <a:t>”</a:t>
            </a:r>
            <a:endParaRPr lang="zh-CN" altLang="zh-CN" sz="2000" dirty="0">
              <a:latin typeface="+mn-ea"/>
              <a:ea typeface="+mn-ea"/>
            </a:endParaRPr>
          </a:p>
        </p:txBody>
      </p:sp>
      <p:sp>
        <p:nvSpPr>
          <p:cNvPr id="17" name="矩形 16"/>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18" name="矩形 17"/>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4869" y="1455042"/>
            <a:ext cx="5237331" cy="461665"/>
          </a:xfrm>
          <a:prstGeom prst="rect">
            <a:avLst/>
          </a:prstGeom>
        </p:spPr>
        <p:txBody>
          <a:bodyPr wrap="none">
            <a:spAutoFit/>
          </a:bodyPr>
          <a:lstStyle/>
          <a:p>
            <a:r>
              <a:rPr lang="en-US" altLang="zh-CN" sz="2400" b="1" dirty="0"/>
              <a:t>4. </a:t>
            </a:r>
            <a:r>
              <a:rPr lang="zh-CN" altLang="zh-CN" sz="2400" b="1" dirty="0"/>
              <a:t>明确提出加强党内监督的主要内容</a:t>
            </a:r>
            <a:endParaRPr lang="zh-CN" altLang="zh-CN" sz="2400" dirty="0"/>
          </a:p>
        </p:txBody>
      </p:sp>
      <p:sp>
        <p:nvSpPr>
          <p:cNvPr id="4" name="矩形 3"/>
          <p:cNvSpPr/>
          <p:nvPr/>
        </p:nvSpPr>
        <p:spPr>
          <a:xfrm>
            <a:off x="1684960" y="2006982"/>
            <a:ext cx="8637373" cy="162413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lnSpc>
                <a:spcPts val="2800"/>
              </a:lnSpc>
            </a:pPr>
            <a:r>
              <a:rPr lang="zh-CN" altLang="zh-CN" sz="2000" dirty="0"/>
              <a:t>党内监督的主要内容是：遵守党章党规和国家宪法法律，维护党中央集中统一领导，坚持民主集中制，落实全面从严治党责任，落实中央八项规定精神，坚持党的干部标准，廉洁自律、秉公用权，完成党中央和上级党组织部署的任务等情况。</a:t>
            </a:r>
          </a:p>
        </p:txBody>
      </p:sp>
      <p:sp>
        <p:nvSpPr>
          <p:cNvPr id="17" name="矩形 16"/>
          <p:cNvSpPr/>
          <p:nvPr/>
        </p:nvSpPr>
        <p:spPr>
          <a:xfrm>
            <a:off x="1304869" y="4138795"/>
            <a:ext cx="5237331" cy="461665"/>
          </a:xfrm>
          <a:prstGeom prst="rect">
            <a:avLst/>
          </a:prstGeom>
        </p:spPr>
        <p:txBody>
          <a:bodyPr wrap="none">
            <a:spAutoFit/>
          </a:bodyPr>
          <a:lstStyle/>
          <a:p>
            <a:r>
              <a:rPr lang="en-US" altLang="zh-CN" sz="2400" b="1" dirty="0"/>
              <a:t>5. </a:t>
            </a:r>
            <a:r>
              <a:rPr lang="zh-CN" altLang="zh-CN" sz="2400" b="1" dirty="0"/>
              <a:t>明确提出加强党内监督的重点对象</a:t>
            </a:r>
            <a:endParaRPr lang="zh-CN" altLang="zh-CN" sz="2400" dirty="0"/>
          </a:p>
        </p:txBody>
      </p:sp>
      <p:sp>
        <p:nvSpPr>
          <p:cNvPr id="18" name="矩形 17"/>
          <p:cNvSpPr/>
          <p:nvPr/>
        </p:nvSpPr>
        <p:spPr>
          <a:xfrm>
            <a:off x="1928136" y="4837849"/>
            <a:ext cx="8151019"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r>
              <a:rPr lang="zh-CN" altLang="zh-CN" sz="2000" dirty="0"/>
              <a:t>党内监督的</a:t>
            </a:r>
            <a:r>
              <a:rPr lang="zh-CN" altLang="zh-CN" sz="2000" b="1" dirty="0"/>
              <a:t>重点对象</a:t>
            </a:r>
            <a:r>
              <a:rPr lang="zh-CN" altLang="zh-CN" sz="2000" dirty="0"/>
              <a:t>是党的领导机关和领导干部特别是主要领导干部。</a:t>
            </a:r>
          </a:p>
        </p:txBody>
      </p:sp>
      <p:sp>
        <p:nvSpPr>
          <p:cNvPr id="6" name="矩形 5"/>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7" name="矩形 6"/>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6537" y="1242738"/>
            <a:ext cx="5237331" cy="461665"/>
          </a:xfrm>
          <a:prstGeom prst="rect">
            <a:avLst/>
          </a:prstGeom>
        </p:spPr>
        <p:txBody>
          <a:bodyPr wrap="none">
            <a:spAutoFit/>
          </a:bodyPr>
          <a:lstStyle/>
          <a:p>
            <a:r>
              <a:rPr lang="en-US" altLang="zh-CN" sz="2400" b="1" dirty="0"/>
              <a:t>6. </a:t>
            </a:r>
            <a:r>
              <a:rPr lang="zh-CN" altLang="zh-CN" sz="2400" b="1" dirty="0"/>
              <a:t>明确提出加强党内监督的体系结构</a:t>
            </a:r>
            <a:endParaRPr lang="zh-CN" altLang="zh-CN" sz="2400" dirty="0"/>
          </a:p>
        </p:txBody>
      </p:sp>
      <p:sp>
        <p:nvSpPr>
          <p:cNvPr id="4" name="矩形 3"/>
          <p:cNvSpPr/>
          <p:nvPr/>
        </p:nvSpPr>
        <p:spPr>
          <a:xfrm>
            <a:off x="2858852" y="1812695"/>
            <a:ext cx="5605526"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r>
              <a:rPr lang="zh-CN" altLang="zh-CN" sz="2000" dirty="0"/>
              <a:t>《公报》提出要构建完整严密的党内监督体系。</a:t>
            </a:r>
          </a:p>
        </p:txBody>
      </p:sp>
      <p:sp>
        <p:nvSpPr>
          <p:cNvPr id="6" name="MH_Other_1"/>
          <p:cNvSpPr/>
          <p:nvPr>
            <p:custDataLst>
              <p:tags r:id="rId1"/>
            </p:custDataLst>
          </p:nvPr>
        </p:nvSpPr>
        <p:spPr>
          <a:xfrm>
            <a:off x="3305885" y="333212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7" name="MH_Other_2"/>
          <p:cNvCxnSpPr/>
          <p:nvPr>
            <p:custDataLst>
              <p:tags r:id="rId2"/>
            </p:custDataLst>
          </p:nvPr>
        </p:nvCxnSpPr>
        <p:spPr>
          <a:xfrm>
            <a:off x="3622442" y="3481300"/>
            <a:ext cx="4841936"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8" name="MH_Other_3"/>
          <p:cNvSpPr txBox="1">
            <a:spLocks noChangeArrowheads="1"/>
          </p:cNvSpPr>
          <p:nvPr>
            <p:custDataLst>
              <p:tags r:id="rId3"/>
            </p:custDataLst>
          </p:nvPr>
        </p:nvSpPr>
        <p:spPr bwMode="auto">
          <a:xfrm>
            <a:off x="2103307" y="3561637"/>
            <a:ext cx="102901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6</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9" name="MH_Text_1"/>
          <p:cNvSpPr>
            <a:spLocks noChangeArrowheads="1"/>
          </p:cNvSpPr>
          <p:nvPr>
            <p:custDataLst>
              <p:tags r:id="rId4"/>
            </p:custDataLst>
          </p:nvPr>
        </p:nvSpPr>
        <p:spPr bwMode="auto">
          <a:xfrm>
            <a:off x="3553970" y="3561637"/>
            <a:ext cx="5071045" cy="1177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50000"/>
              </a:lnSpc>
            </a:pPr>
            <a:r>
              <a:rPr lang="zh-CN" altLang="zh-CN" sz="2000" b="1" dirty="0" smtClean="0">
                <a:latin typeface="+mn-ea"/>
                <a:ea typeface="+mn-ea"/>
              </a:rPr>
              <a:t>提出“六大监督体系”：</a:t>
            </a:r>
            <a:endParaRPr lang="en-US" altLang="zh-CN" sz="2000" b="1" dirty="0" smtClean="0">
              <a:latin typeface="+mn-ea"/>
              <a:ea typeface="+mn-ea"/>
            </a:endParaRPr>
          </a:p>
          <a:p>
            <a:pPr algn="just">
              <a:lnSpc>
                <a:spcPct val="150000"/>
              </a:lnSpc>
            </a:pPr>
            <a:r>
              <a:rPr lang="zh-CN" altLang="zh-CN" sz="2000" dirty="0" smtClean="0">
                <a:latin typeface="+mn-ea"/>
                <a:ea typeface="+mn-ea"/>
              </a:rPr>
              <a:t>要建立健全党中央统一领导，党委（党组）全面监督，纪律检查机关专责监督，党的工作部门职能监督，党的基层组织日常监督，党员民主监督的党内监督体系。</a:t>
            </a:r>
            <a:endParaRPr lang="zh-CN" altLang="zh-CN" sz="2000" dirty="0">
              <a:latin typeface="+mn-ea"/>
              <a:ea typeface="+mn-ea"/>
            </a:endParaRPr>
          </a:p>
        </p:txBody>
      </p:sp>
      <p:sp>
        <p:nvSpPr>
          <p:cNvPr id="10" name="矩形 9"/>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11" name="矩形 10"/>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04039" y="1256827"/>
            <a:ext cx="5237331" cy="461665"/>
          </a:xfrm>
          <a:prstGeom prst="rect">
            <a:avLst/>
          </a:prstGeom>
        </p:spPr>
        <p:txBody>
          <a:bodyPr wrap="none">
            <a:spAutoFit/>
          </a:bodyPr>
          <a:lstStyle/>
          <a:p>
            <a:r>
              <a:rPr lang="en-US" altLang="zh-CN" sz="2400" b="1" dirty="0"/>
              <a:t>7. </a:t>
            </a:r>
            <a:r>
              <a:rPr lang="zh-CN" altLang="zh-CN" sz="2400" b="1" dirty="0"/>
              <a:t>明确规定加强党内监督的责任落实</a:t>
            </a:r>
            <a:endParaRPr lang="zh-CN" altLang="zh-CN" sz="2400" dirty="0"/>
          </a:p>
        </p:txBody>
      </p:sp>
      <p:sp>
        <p:nvSpPr>
          <p:cNvPr id="4" name="矩形 3"/>
          <p:cNvSpPr/>
          <p:nvPr/>
        </p:nvSpPr>
        <p:spPr>
          <a:xfrm>
            <a:off x="3626151" y="1855564"/>
            <a:ext cx="5174822" cy="52588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algn="just"/>
            <a:r>
              <a:rPr lang="zh-CN" altLang="zh-CN" sz="2000" dirty="0"/>
              <a:t>《公报》提出并落实了层层责任制的问题。</a:t>
            </a:r>
          </a:p>
        </p:txBody>
      </p:sp>
      <p:sp>
        <p:nvSpPr>
          <p:cNvPr id="9" name="MH_Other_1"/>
          <p:cNvSpPr/>
          <p:nvPr>
            <p:custDataLst>
              <p:tags r:id="rId1"/>
            </p:custDataLst>
          </p:nvPr>
        </p:nvSpPr>
        <p:spPr>
          <a:xfrm>
            <a:off x="1598084"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1766361" y="3567798"/>
            <a:ext cx="3509974"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642264" y="3723931"/>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7</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1766361" y="3683760"/>
            <a:ext cx="3600591"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b="1" dirty="0">
                <a:latin typeface="+mn-ea"/>
                <a:ea typeface="+mn-ea"/>
              </a:rPr>
              <a:t>领导责任：</a:t>
            </a:r>
            <a:r>
              <a:rPr lang="zh-CN" altLang="zh-CN" sz="2000" dirty="0">
                <a:latin typeface="+mn-ea"/>
                <a:ea typeface="+mn-ea"/>
              </a:rPr>
              <a:t>党的中央委员会、中央政治局、中央政治局常务委员会全面领导党内监督工作。</a:t>
            </a:r>
          </a:p>
        </p:txBody>
      </p:sp>
      <p:sp>
        <p:nvSpPr>
          <p:cNvPr id="13" name="MH_Other_1"/>
          <p:cNvSpPr/>
          <p:nvPr>
            <p:custDataLst>
              <p:tags r:id="rId5"/>
            </p:custDataLst>
          </p:nvPr>
        </p:nvSpPr>
        <p:spPr>
          <a:xfrm>
            <a:off x="6738495" y="329304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6906772" y="3567798"/>
            <a:ext cx="349761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5782675" y="3723931"/>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8</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6906772" y="3683760"/>
            <a:ext cx="3600591" cy="219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b="1" dirty="0">
                <a:latin typeface="+mn-ea"/>
                <a:ea typeface="+mn-ea"/>
              </a:rPr>
              <a:t>主体</a:t>
            </a:r>
            <a:r>
              <a:rPr lang="zh-CN" altLang="zh-CN" sz="2000" b="1">
                <a:latin typeface="+mn-ea"/>
                <a:ea typeface="+mn-ea"/>
              </a:rPr>
              <a:t>责任</a:t>
            </a:r>
            <a:r>
              <a:rPr lang="zh-CN" altLang="zh-CN" sz="2000" b="1" smtClean="0">
                <a:latin typeface="+mn-ea"/>
                <a:ea typeface="+mn-ea"/>
              </a:rPr>
              <a:t>：</a:t>
            </a:r>
            <a:r>
              <a:rPr lang="zh-CN" altLang="zh-CN" sz="2000" smtClean="0">
                <a:latin typeface="+mn-ea"/>
                <a:ea typeface="+mn-ea"/>
              </a:rPr>
              <a:t>党委</a:t>
            </a:r>
            <a:r>
              <a:rPr lang="zh-CN" altLang="zh-CN" sz="2000" dirty="0">
                <a:latin typeface="+mn-ea"/>
                <a:ea typeface="+mn-ea"/>
              </a:rPr>
              <a:t>（党组）在党内监督中负主体责任，书记是第一责任人，党委常委会委员（党组成员）和党委委员在职责范围内履行监督职责。</a:t>
            </a:r>
          </a:p>
        </p:txBody>
      </p:sp>
      <p:sp>
        <p:nvSpPr>
          <p:cNvPr id="17" name="矩形 16"/>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18" name="矩形 17"/>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_1"/>
          <p:cNvSpPr/>
          <p:nvPr>
            <p:custDataLst>
              <p:tags r:id="rId1"/>
            </p:custDataLst>
          </p:nvPr>
        </p:nvSpPr>
        <p:spPr>
          <a:xfrm>
            <a:off x="2265348" y="1427174"/>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0" name="MH_Other_2"/>
          <p:cNvCxnSpPr/>
          <p:nvPr>
            <p:custDataLst>
              <p:tags r:id="rId2"/>
            </p:custDataLst>
          </p:nvPr>
        </p:nvCxnSpPr>
        <p:spPr>
          <a:xfrm>
            <a:off x="2433625" y="1701928"/>
            <a:ext cx="6842638"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1" name="MH_Other_3"/>
          <p:cNvSpPr txBox="1">
            <a:spLocks noChangeArrowheads="1"/>
          </p:cNvSpPr>
          <p:nvPr>
            <p:custDataLst>
              <p:tags r:id="rId3"/>
            </p:custDataLst>
          </p:nvPr>
        </p:nvSpPr>
        <p:spPr bwMode="auto">
          <a:xfrm rot="16200000">
            <a:off x="1309528" y="1858061"/>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9</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2" name="MH_Text_1"/>
          <p:cNvSpPr>
            <a:spLocks noChangeArrowheads="1"/>
          </p:cNvSpPr>
          <p:nvPr>
            <p:custDataLst>
              <p:tags r:id="rId4"/>
            </p:custDataLst>
          </p:nvPr>
        </p:nvSpPr>
        <p:spPr bwMode="auto">
          <a:xfrm>
            <a:off x="2433625" y="1923128"/>
            <a:ext cx="7289924" cy="901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b="1" dirty="0">
                <a:latin typeface="+mn-ea"/>
                <a:ea typeface="+mn-ea"/>
              </a:rPr>
              <a:t>专责责任：</a:t>
            </a:r>
            <a:r>
              <a:rPr lang="zh-CN" altLang="zh-CN" sz="2000" dirty="0">
                <a:latin typeface="+mn-ea"/>
                <a:ea typeface="+mn-ea"/>
              </a:rPr>
              <a:t>党的各级纪律检查委员会要履行监督执纪问责职责。</a:t>
            </a:r>
          </a:p>
        </p:txBody>
      </p:sp>
      <p:sp>
        <p:nvSpPr>
          <p:cNvPr id="13" name="MH_Other_1"/>
          <p:cNvSpPr/>
          <p:nvPr>
            <p:custDataLst>
              <p:tags r:id="rId5"/>
            </p:custDataLst>
          </p:nvPr>
        </p:nvSpPr>
        <p:spPr>
          <a:xfrm>
            <a:off x="2277704" y="3120050"/>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4" name="MH_Other_2"/>
          <p:cNvCxnSpPr/>
          <p:nvPr>
            <p:custDataLst>
              <p:tags r:id="rId6"/>
            </p:custDataLst>
          </p:nvPr>
        </p:nvCxnSpPr>
        <p:spPr>
          <a:xfrm>
            <a:off x="2445981" y="3394804"/>
            <a:ext cx="6818550"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3"/>
          <p:cNvSpPr txBox="1">
            <a:spLocks noChangeArrowheads="1"/>
          </p:cNvSpPr>
          <p:nvPr>
            <p:custDataLst>
              <p:tags r:id="rId7"/>
            </p:custDataLst>
          </p:nvPr>
        </p:nvSpPr>
        <p:spPr bwMode="auto">
          <a:xfrm rot="16200000">
            <a:off x="1321884" y="3550937"/>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10</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16" name="MH_Text_1"/>
          <p:cNvSpPr>
            <a:spLocks noChangeArrowheads="1"/>
          </p:cNvSpPr>
          <p:nvPr>
            <p:custDataLst>
              <p:tags r:id="rId8"/>
            </p:custDataLst>
          </p:nvPr>
        </p:nvSpPr>
        <p:spPr bwMode="auto">
          <a:xfrm>
            <a:off x="2445981" y="3597702"/>
            <a:ext cx="7289924" cy="1258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ts val="2800"/>
              </a:lnSpc>
            </a:pPr>
            <a:r>
              <a:rPr lang="zh-CN" altLang="zh-CN" sz="2000" b="1" dirty="0">
                <a:latin typeface="+mn-ea"/>
                <a:ea typeface="+mn-ea"/>
              </a:rPr>
              <a:t>职能责任：</a:t>
            </a:r>
            <a:r>
              <a:rPr lang="zh-CN" altLang="zh-CN" sz="2000" dirty="0">
                <a:latin typeface="+mn-ea"/>
                <a:ea typeface="+mn-ea"/>
              </a:rPr>
              <a:t>党的工作部门要加强职责范围内党内监督工作。党的基层组织要监督党员切实履行义务，维护和执行党的纪律。</a:t>
            </a:r>
          </a:p>
        </p:txBody>
      </p:sp>
      <p:sp>
        <p:nvSpPr>
          <p:cNvPr id="17" name="MH_Other_1"/>
          <p:cNvSpPr/>
          <p:nvPr>
            <p:custDataLst>
              <p:tags r:id="rId9"/>
            </p:custDataLst>
          </p:nvPr>
        </p:nvSpPr>
        <p:spPr>
          <a:xfrm>
            <a:off x="2265348" y="4784788"/>
            <a:ext cx="74519" cy="132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cxnSp>
        <p:nvCxnSpPr>
          <p:cNvPr id="18" name="MH_Other_2"/>
          <p:cNvCxnSpPr/>
          <p:nvPr>
            <p:custDataLst>
              <p:tags r:id="rId10"/>
            </p:custDataLst>
          </p:nvPr>
        </p:nvCxnSpPr>
        <p:spPr>
          <a:xfrm>
            <a:off x="2433625" y="5059542"/>
            <a:ext cx="6818550" cy="0"/>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sp>
        <p:nvSpPr>
          <p:cNvPr id="19" name="MH_Other_3"/>
          <p:cNvSpPr txBox="1">
            <a:spLocks noChangeArrowheads="1"/>
          </p:cNvSpPr>
          <p:nvPr>
            <p:custDataLst>
              <p:tags r:id="rId11"/>
            </p:custDataLst>
          </p:nvPr>
        </p:nvSpPr>
        <p:spPr bwMode="auto">
          <a:xfrm rot="16200000">
            <a:off x="1309528" y="5215675"/>
            <a:ext cx="129266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vert"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defRPr/>
            </a:pPr>
            <a:r>
              <a:rPr lang="zh-CN" altLang="en-US" sz="2800" b="1" dirty="0" smtClean="0">
                <a:solidFill>
                  <a:srgbClr val="002060"/>
                </a:solidFill>
                <a:latin typeface="方正粗圆简体" panose="02010601030101010101" pitchFamily="2" charset="-122"/>
                <a:ea typeface="方正粗圆简体" panose="02010601030101010101" pitchFamily="2" charset="-122"/>
              </a:rPr>
              <a:t>亮点</a:t>
            </a:r>
            <a:r>
              <a:rPr lang="en-US" altLang="zh-CN" sz="2800" b="1" dirty="0" smtClean="0">
                <a:solidFill>
                  <a:srgbClr val="002060"/>
                </a:solidFill>
                <a:latin typeface="方正粗圆简体" panose="02010601030101010101" pitchFamily="2" charset="-122"/>
                <a:ea typeface="方正粗圆简体" panose="02010601030101010101" pitchFamily="2" charset="-122"/>
              </a:rPr>
              <a:t>11</a:t>
            </a:r>
            <a:endParaRPr lang="zh-CN" altLang="en-US" sz="2800" b="1" dirty="0">
              <a:solidFill>
                <a:srgbClr val="002060"/>
              </a:solidFill>
              <a:latin typeface="方正粗圆简体" panose="02010601030101010101" pitchFamily="2" charset="-122"/>
              <a:ea typeface="方正粗圆简体" panose="02010601030101010101" pitchFamily="2" charset="-122"/>
            </a:endParaRPr>
          </a:p>
        </p:txBody>
      </p:sp>
      <p:sp>
        <p:nvSpPr>
          <p:cNvPr id="20" name="MH_Text_1"/>
          <p:cNvSpPr>
            <a:spLocks noChangeArrowheads="1"/>
          </p:cNvSpPr>
          <p:nvPr>
            <p:custDataLst>
              <p:tags r:id="rId12"/>
            </p:custDataLst>
          </p:nvPr>
        </p:nvSpPr>
        <p:spPr bwMode="auto">
          <a:xfrm>
            <a:off x="2433625" y="5262441"/>
            <a:ext cx="7289924" cy="1258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zh-CN" sz="2000" b="1" dirty="0">
                <a:latin typeface="+mn-ea"/>
                <a:ea typeface="+mn-ea"/>
              </a:rPr>
              <a:t>党员责任：</a:t>
            </a:r>
            <a:r>
              <a:rPr lang="zh-CN" altLang="zh-CN" sz="2000" dirty="0">
                <a:latin typeface="+mn-ea"/>
                <a:ea typeface="+mn-ea"/>
              </a:rPr>
              <a:t>党员要积极行使党员权利，加强对党的领导干部的民主监督。</a:t>
            </a:r>
          </a:p>
        </p:txBody>
      </p:sp>
      <p:sp>
        <p:nvSpPr>
          <p:cNvPr id="21" name="矩形 20"/>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22" name="矩形 21"/>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59939" y="1693731"/>
            <a:ext cx="5852884" cy="461665"/>
          </a:xfrm>
          <a:prstGeom prst="rect">
            <a:avLst/>
          </a:prstGeom>
        </p:spPr>
        <p:txBody>
          <a:bodyPr wrap="none">
            <a:spAutoFit/>
          </a:bodyPr>
          <a:lstStyle/>
          <a:p>
            <a:r>
              <a:rPr lang="en-US" altLang="zh-CN" sz="2400" b="1" dirty="0"/>
              <a:t>8. </a:t>
            </a:r>
            <a:r>
              <a:rPr lang="zh-CN" altLang="zh-CN" sz="2400" b="1" dirty="0"/>
              <a:t>明确规加强党内监督和其他监督的关系</a:t>
            </a:r>
            <a:endParaRPr lang="zh-CN" altLang="zh-CN" sz="2400" dirty="0"/>
          </a:p>
        </p:txBody>
      </p:sp>
      <p:sp>
        <p:nvSpPr>
          <p:cNvPr id="4" name="矩形 3"/>
          <p:cNvSpPr/>
          <p:nvPr/>
        </p:nvSpPr>
        <p:spPr>
          <a:xfrm>
            <a:off x="1709674" y="2397087"/>
            <a:ext cx="8637373" cy="31877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144000" tIns="108000" rIns="144000" bIns="108000" anchor="ctr" anchorCtr="0">
            <a:spAutoFit/>
          </a:bodyPr>
          <a:lstStyle/>
          <a:p>
            <a:pPr marL="342900" indent="-342900" algn="just">
              <a:lnSpc>
                <a:spcPct val="150000"/>
              </a:lnSpc>
              <a:spcBef>
                <a:spcPts val="600"/>
              </a:spcBef>
              <a:buFont typeface="Wingdings" panose="05000000000000000000" pitchFamily="2" charset="2"/>
              <a:buChar char="Ø"/>
            </a:pPr>
            <a:r>
              <a:rPr lang="zh-CN" altLang="zh-CN" sz="2000" b="1" dirty="0" smtClean="0"/>
              <a:t>同级</a:t>
            </a:r>
            <a:r>
              <a:rPr lang="zh-CN" altLang="zh-CN" sz="2000" b="1" dirty="0"/>
              <a:t>监督：</a:t>
            </a:r>
            <a:r>
              <a:rPr lang="zh-CN" altLang="zh-CN" sz="2000" dirty="0"/>
              <a:t>支持和保证</a:t>
            </a:r>
            <a:r>
              <a:rPr lang="zh-CN" altLang="zh-CN" sz="2000" b="1" dirty="0"/>
              <a:t>同级人大、政府、监察机关、司法机关等对国家机关及公职人员依法进行</a:t>
            </a:r>
            <a:r>
              <a:rPr lang="zh-CN" altLang="zh-CN" sz="2000" b="1" dirty="0" smtClean="0"/>
              <a:t>监督</a:t>
            </a:r>
            <a:r>
              <a:rPr lang="zh-CN" altLang="en-US" sz="2000" b="1" dirty="0"/>
              <a:t>。</a:t>
            </a:r>
            <a:endParaRPr lang="zh-CN" altLang="zh-CN" sz="2000" dirty="0"/>
          </a:p>
          <a:p>
            <a:pPr marL="342900" indent="-342900" algn="just">
              <a:lnSpc>
                <a:spcPct val="150000"/>
              </a:lnSpc>
              <a:spcBef>
                <a:spcPts val="600"/>
              </a:spcBef>
              <a:buFont typeface="Wingdings" panose="05000000000000000000" pitchFamily="2" charset="2"/>
              <a:buChar char="Ø"/>
            </a:pPr>
            <a:r>
              <a:rPr lang="zh-CN" altLang="zh-CN" sz="2000" b="1" dirty="0" smtClean="0"/>
              <a:t>人民政协</a:t>
            </a:r>
            <a:r>
              <a:rPr lang="zh-CN" altLang="zh-CN" sz="2000" dirty="0"/>
              <a:t>依章程进行民主</a:t>
            </a:r>
            <a:r>
              <a:rPr lang="zh-CN" altLang="zh-CN" sz="2000" dirty="0" smtClean="0"/>
              <a:t>监督</a:t>
            </a:r>
            <a:r>
              <a:rPr lang="zh-CN" altLang="en-US" sz="2000" dirty="0" smtClean="0"/>
              <a:t>。</a:t>
            </a:r>
            <a:endParaRPr lang="zh-CN" altLang="zh-CN" sz="2000" dirty="0"/>
          </a:p>
          <a:p>
            <a:pPr marL="342900" indent="-342900" algn="just">
              <a:lnSpc>
                <a:spcPct val="150000"/>
              </a:lnSpc>
              <a:spcBef>
                <a:spcPts val="600"/>
              </a:spcBef>
              <a:buFont typeface="Wingdings" panose="05000000000000000000" pitchFamily="2" charset="2"/>
              <a:buChar char="Ø"/>
            </a:pPr>
            <a:r>
              <a:rPr lang="zh-CN" altLang="zh-CN" sz="2000" b="1" dirty="0" smtClean="0"/>
              <a:t>审计</a:t>
            </a:r>
            <a:r>
              <a:rPr lang="zh-CN" altLang="zh-CN" sz="2000" b="1" dirty="0"/>
              <a:t>机关</a:t>
            </a:r>
            <a:r>
              <a:rPr lang="zh-CN" altLang="zh-CN" sz="2000" dirty="0"/>
              <a:t>依法进行审计</a:t>
            </a:r>
            <a:r>
              <a:rPr lang="zh-CN" altLang="zh-CN" sz="2000" dirty="0" smtClean="0"/>
              <a:t>监督</a:t>
            </a:r>
            <a:r>
              <a:rPr lang="zh-CN" altLang="en-US" sz="2000" dirty="0" smtClean="0"/>
              <a:t>。</a:t>
            </a:r>
            <a:endParaRPr lang="zh-CN" altLang="zh-CN" sz="2000" dirty="0"/>
          </a:p>
          <a:p>
            <a:pPr marL="342900" indent="-342900" algn="just">
              <a:lnSpc>
                <a:spcPct val="150000"/>
              </a:lnSpc>
              <a:spcBef>
                <a:spcPts val="600"/>
              </a:spcBef>
              <a:buFont typeface="Wingdings" panose="05000000000000000000" pitchFamily="2" charset="2"/>
              <a:buChar char="Ø"/>
            </a:pPr>
            <a:r>
              <a:rPr lang="zh-CN" altLang="zh-CN" sz="2000" dirty="0" smtClean="0"/>
              <a:t>要</a:t>
            </a:r>
            <a:r>
              <a:rPr lang="zh-CN" altLang="zh-CN" sz="2000" dirty="0"/>
              <a:t>支持</a:t>
            </a:r>
            <a:r>
              <a:rPr lang="zh-CN" altLang="zh-CN" sz="2000" b="1" dirty="0"/>
              <a:t>民主党派</a:t>
            </a:r>
            <a:r>
              <a:rPr lang="zh-CN" altLang="zh-CN" sz="2000" dirty="0"/>
              <a:t>履行监督职能，重视民主党派和无党派人士提出的意见、批评、</a:t>
            </a:r>
            <a:r>
              <a:rPr lang="zh-CN" altLang="zh-CN" sz="2000" dirty="0" smtClean="0"/>
              <a:t>建议。要</a:t>
            </a:r>
            <a:r>
              <a:rPr lang="zh-CN" altLang="zh-CN" sz="2000" dirty="0"/>
              <a:t>认真对待、自觉接受</a:t>
            </a:r>
            <a:r>
              <a:rPr lang="zh-CN" altLang="zh-CN" sz="2000" b="1" dirty="0"/>
              <a:t>社会</a:t>
            </a:r>
            <a:r>
              <a:rPr lang="zh-CN" altLang="zh-CN" sz="2000" b="1" dirty="0" smtClean="0"/>
              <a:t>监督</a:t>
            </a:r>
            <a:r>
              <a:rPr lang="zh-CN" altLang="en-US" sz="2000" b="1" dirty="0" smtClean="0"/>
              <a:t>。</a:t>
            </a:r>
            <a:endParaRPr lang="zh-CN" altLang="zh-CN" sz="2000" dirty="0"/>
          </a:p>
        </p:txBody>
      </p:sp>
      <p:sp>
        <p:nvSpPr>
          <p:cNvPr id="5" name="矩形 4"/>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三、关于</a:t>
            </a:r>
            <a:r>
              <a:rPr lang="en-US" altLang="zh-CN" sz="2400" b="1" dirty="0">
                <a:solidFill>
                  <a:schemeClr val="bg1"/>
                </a:solidFill>
              </a:rPr>
              <a:t>《</a:t>
            </a:r>
            <a:r>
              <a:rPr lang="zh-CN" altLang="en-US" sz="2400" b="1" dirty="0">
                <a:solidFill>
                  <a:schemeClr val="bg1"/>
                </a:solidFill>
              </a:rPr>
              <a:t>中国共产党党内监督条例</a:t>
            </a:r>
            <a:r>
              <a:rPr lang="en-US" altLang="zh-CN" sz="2400" b="1" dirty="0">
                <a:solidFill>
                  <a:schemeClr val="bg1"/>
                </a:solidFill>
              </a:rPr>
              <a:t>》</a:t>
            </a:r>
            <a:r>
              <a:rPr lang="zh-CN" altLang="en-US" sz="2400" b="1" dirty="0">
                <a:solidFill>
                  <a:schemeClr val="bg1"/>
                </a:solidFill>
              </a:rPr>
              <a:t>的新提法和新亮点</a:t>
            </a:r>
          </a:p>
        </p:txBody>
      </p:sp>
      <p:sp>
        <p:nvSpPr>
          <p:cNvPr id="6" name="矩形 5"/>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a:stretch>
            <a:fillRect/>
          </a:stretch>
        </p:blipFill>
        <p:spPr>
          <a:xfrm>
            <a:off x="4830832" y="3581401"/>
            <a:ext cx="7361168" cy="3009900"/>
          </a:xfrm>
          <a:prstGeom prst="rect">
            <a:avLst/>
          </a:prstGeom>
        </p:spPr>
      </p:pic>
      <p:pic>
        <p:nvPicPr>
          <p:cNvPr id="7" name="图片 6"/>
          <p:cNvPicPr>
            <a:picLocks noChangeAspect="1"/>
          </p:cNvPicPr>
          <p:nvPr/>
        </p:nvPicPr>
        <p:blipFill>
          <a:blip r:embed="rId4"/>
          <a:stretch>
            <a:fillRect/>
          </a:stretch>
        </p:blipFill>
        <p:spPr>
          <a:xfrm>
            <a:off x="-529" y="4535223"/>
            <a:ext cx="12193057" cy="2322777"/>
          </a:xfrm>
          <a:prstGeom prst="rect">
            <a:avLst/>
          </a:prstGeom>
        </p:spPr>
      </p:pic>
      <p:pic>
        <p:nvPicPr>
          <p:cNvPr id="6" name="图片 5"/>
          <p:cNvPicPr>
            <a:picLocks noChangeAspect="1"/>
          </p:cNvPicPr>
          <p:nvPr/>
        </p:nvPicPr>
        <p:blipFill>
          <a:blip r:embed="rId5"/>
          <a:stretch>
            <a:fillRect/>
          </a:stretch>
        </p:blipFill>
        <p:spPr>
          <a:xfrm>
            <a:off x="-529" y="4571802"/>
            <a:ext cx="12193057" cy="2286198"/>
          </a:xfrm>
          <a:prstGeom prst="rect">
            <a:avLst/>
          </a:prstGeom>
        </p:spPr>
      </p:pic>
      <p:pic>
        <p:nvPicPr>
          <p:cNvPr id="9" name="图片 8"/>
          <p:cNvPicPr>
            <a:picLocks noChangeAspect="1"/>
          </p:cNvPicPr>
          <p:nvPr/>
        </p:nvPicPr>
        <p:blipFill>
          <a:blip r:embed="rId6"/>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pic>
        <p:nvPicPr>
          <p:cNvPr id="22" name="图片 21"/>
          <p:cNvPicPr>
            <a:picLocks noChangeAspect="1"/>
          </p:cNvPicPr>
          <p:nvPr/>
        </p:nvPicPr>
        <p:blipFill>
          <a:blip r:embed="rId8" cstate="screen"/>
          <a:stretch>
            <a:fillRect/>
          </a:stretch>
        </p:blipFill>
        <p:spPr>
          <a:xfrm>
            <a:off x="8095285" y="0"/>
            <a:ext cx="4096715" cy="2178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42"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22" presetClass="entr" presetSubtype="8" fill="hold" nodeType="withEffect">
                                  <p:stCondLst>
                                    <p:cond delay="1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10" presetClass="entr" presetSubtype="0" fill="hold" nodeType="withEffect">
                                  <p:stCondLst>
                                    <p:cond delay="15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a:stretch>
            <a:fillRect/>
          </a:stretch>
        </p:blipFill>
        <p:spPr>
          <a:xfrm>
            <a:off x="4830832" y="3581401"/>
            <a:ext cx="7361168" cy="3009900"/>
          </a:xfrm>
          <a:prstGeom prst="rect">
            <a:avLst/>
          </a:prstGeom>
        </p:spPr>
      </p:pic>
      <p:pic>
        <p:nvPicPr>
          <p:cNvPr id="7" name="图片 6"/>
          <p:cNvPicPr>
            <a:picLocks noChangeAspect="1"/>
          </p:cNvPicPr>
          <p:nvPr/>
        </p:nvPicPr>
        <p:blipFill>
          <a:blip r:embed="rId4"/>
          <a:stretch>
            <a:fillRect/>
          </a:stretch>
        </p:blipFill>
        <p:spPr>
          <a:xfrm>
            <a:off x="-529" y="4535223"/>
            <a:ext cx="12193057" cy="2322777"/>
          </a:xfrm>
          <a:prstGeom prst="rect">
            <a:avLst/>
          </a:prstGeom>
        </p:spPr>
      </p:pic>
      <p:pic>
        <p:nvPicPr>
          <p:cNvPr id="6" name="图片 5"/>
          <p:cNvPicPr>
            <a:picLocks noChangeAspect="1"/>
          </p:cNvPicPr>
          <p:nvPr/>
        </p:nvPicPr>
        <p:blipFill>
          <a:blip r:embed="rId5"/>
          <a:stretch>
            <a:fillRect/>
          </a:stretch>
        </p:blipFill>
        <p:spPr>
          <a:xfrm>
            <a:off x="-529" y="4571802"/>
            <a:ext cx="12193057" cy="2286198"/>
          </a:xfrm>
          <a:prstGeom prst="rect">
            <a:avLst/>
          </a:prstGeom>
        </p:spPr>
      </p:pic>
      <p:pic>
        <p:nvPicPr>
          <p:cNvPr id="9" name="图片 8"/>
          <p:cNvPicPr>
            <a:picLocks noChangeAspect="1"/>
          </p:cNvPicPr>
          <p:nvPr/>
        </p:nvPicPr>
        <p:blipFill>
          <a:blip r:embed="rId6"/>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sp>
        <p:nvSpPr>
          <p:cNvPr id="15" name="圆角矩形 14"/>
          <p:cNvSpPr/>
          <p:nvPr/>
        </p:nvSpPr>
        <p:spPr>
          <a:xfrm>
            <a:off x="2286000" y="2864159"/>
            <a:ext cx="9311268" cy="802966"/>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t>一、</a:t>
            </a:r>
            <a:r>
              <a:rPr lang="zh-CN" altLang="en-US" sz="2800" b="1" dirty="0" smtClean="0"/>
              <a:t>关于十八届六</a:t>
            </a:r>
            <a:r>
              <a:rPr lang="zh-CN" altLang="en-US" sz="2800" b="1" dirty="0"/>
              <a:t>中全会为全面从严治党作出的重大贡献</a:t>
            </a:r>
          </a:p>
        </p:txBody>
      </p:sp>
      <p:pic>
        <p:nvPicPr>
          <p:cNvPr id="2" name="图片 1"/>
          <p:cNvPicPr>
            <a:picLocks noChangeAspect="1"/>
          </p:cNvPicPr>
          <p:nvPr/>
        </p:nvPicPr>
        <p:blipFill rotWithShape="1">
          <a:blip r:embed="rId8" cstate="screen"/>
          <a:srcRect/>
          <a:stretch>
            <a:fillRect/>
          </a:stretch>
        </p:blipFill>
        <p:spPr>
          <a:xfrm>
            <a:off x="1557239" y="3174216"/>
            <a:ext cx="1021080" cy="803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600" decel="100000"/>
                                        <p:tgtEl>
                                          <p:spTgt spid="15"/>
                                        </p:tgtEl>
                                      </p:cBhvr>
                                    </p:animEffect>
                                    <p:anim calcmode="lin" valueType="num">
                                      <p:cBhvr>
                                        <p:cTn id="13" dur="600" decel="100000" fill="hold"/>
                                        <p:tgtEl>
                                          <p:spTgt spid="15"/>
                                        </p:tgtEl>
                                        <p:attrNameLst>
                                          <p:attrName>style.rotation</p:attrName>
                                        </p:attrNameLst>
                                      </p:cBhvr>
                                      <p:tavLst>
                                        <p:tav tm="0">
                                          <p:val>
                                            <p:fltVal val="-90"/>
                                          </p:val>
                                        </p:tav>
                                        <p:tav tm="100000">
                                          <p:val>
                                            <p:fltVal val="0"/>
                                          </p:val>
                                        </p:tav>
                                      </p:tavLst>
                                    </p:anim>
                                    <p:anim calcmode="lin" valueType="num">
                                      <p:cBhvr>
                                        <p:cTn id="14" dur="600" decel="100000" fill="hold"/>
                                        <p:tgtEl>
                                          <p:spTgt spid="15"/>
                                        </p:tgtEl>
                                        <p:attrNameLst>
                                          <p:attrName>ppt_x</p:attrName>
                                        </p:attrNameLst>
                                      </p:cBhvr>
                                      <p:tavLst>
                                        <p:tav tm="0">
                                          <p:val>
                                            <p:strVal val="#ppt_x+0.4"/>
                                          </p:val>
                                        </p:tav>
                                        <p:tav tm="100000">
                                          <p:val>
                                            <p:strVal val="#ppt_x-0.05"/>
                                          </p:val>
                                        </p:tav>
                                      </p:tavLst>
                                    </p:anim>
                                    <p:anim calcmode="lin" valueType="num">
                                      <p:cBhvr>
                                        <p:cTn id="15" dur="600" decel="100000" fill="hold"/>
                                        <p:tgtEl>
                                          <p:spTgt spid="15"/>
                                        </p:tgtEl>
                                        <p:attrNameLst>
                                          <p:attrName>ppt_y</p:attrName>
                                        </p:attrNameLst>
                                      </p:cBhvr>
                                      <p:tavLst>
                                        <p:tav tm="0">
                                          <p:val>
                                            <p:strVal val="#ppt_y-0.4"/>
                                          </p:val>
                                        </p:tav>
                                        <p:tav tm="100000">
                                          <p:val>
                                            <p:strVal val="#ppt_y+0.1"/>
                                          </p:val>
                                        </p:tav>
                                      </p:tavLst>
                                    </p:anim>
                                    <p:anim calcmode="lin" valueType="num">
                                      <p:cBhvr>
                                        <p:cTn id="16" dur="150" accel="100000" fill="hold">
                                          <p:stCondLst>
                                            <p:cond delay="600"/>
                                          </p:stCondLst>
                                        </p:cTn>
                                        <p:tgtEl>
                                          <p:spTgt spid="15"/>
                                        </p:tgtEl>
                                        <p:attrNameLst>
                                          <p:attrName>ppt_x</p:attrName>
                                        </p:attrNameLst>
                                      </p:cBhvr>
                                      <p:tavLst>
                                        <p:tav tm="0">
                                          <p:val>
                                            <p:strVal val="#ppt_x-0.05"/>
                                          </p:val>
                                        </p:tav>
                                        <p:tav tm="100000">
                                          <p:val>
                                            <p:strVal val="#ppt_x"/>
                                          </p:val>
                                        </p:tav>
                                      </p:tavLst>
                                    </p:anim>
                                    <p:anim calcmode="lin" valueType="num">
                                      <p:cBhvr>
                                        <p:cTn id="17" dur="150" accel="100000" fill="hold">
                                          <p:stCondLst>
                                            <p:cond delay="6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334963" y="1567543"/>
            <a:ext cx="522514" cy="1843314"/>
          </a:xfrm>
          <a:custGeom>
            <a:avLst/>
            <a:gdLst>
              <a:gd name="connsiteX0" fmla="*/ 522514 w 522514"/>
              <a:gd name="connsiteY0" fmla="*/ 1843314 h 1843314"/>
              <a:gd name="connsiteX1" fmla="*/ 0 w 522514"/>
              <a:gd name="connsiteY1" fmla="*/ 1335314 h 1843314"/>
              <a:gd name="connsiteX2" fmla="*/ 0 w 522514"/>
              <a:gd name="connsiteY2" fmla="*/ 0 h 1843314"/>
            </a:gdLst>
            <a:ahLst/>
            <a:cxnLst>
              <a:cxn ang="0">
                <a:pos x="connsiteX0" y="connsiteY0"/>
              </a:cxn>
              <a:cxn ang="0">
                <a:pos x="connsiteX1" y="connsiteY1"/>
              </a:cxn>
              <a:cxn ang="0">
                <a:pos x="connsiteX2" y="connsiteY2"/>
              </a:cxn>
            </a:cxnLst>
            <a:rect l="l" t="t" r="r" b="b"/>
            <a:pathLst>
              <a:path w="522514" h="1843314">
                <a:moveTo>
                  <a:pt x="522514" y="1843314"/>
                </a:moveTo>
                <a:lnTo>
                  <a:pt x="0" y="1335314"/>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flipV="1">
            <a:off x="11334524" y="3429000"/>
            <a:ext cx="522514" cy="1843314"/>
          </a:xfrm>
          <a:custGeom>
            <a:avLst/>
            <a:gdLst>
              <a:gd name="connsiteX0" fmla="*/ 522514 w 522514"/>
              <a:gd name="connsiteY0" fmla="*/ 1843314 h 1843314"/>
              <a:gd name="connsiteX1" fmla="*/ 0 w 522514"/>
              <a:gd name="connsiteY1" fmla="*/ 1335314 h 1843314"/>
              <a:gd name="connsiteX2" fmla="*/ 0 w 522514"/>
              <a:gd name="connsiteY2" fmla="*/ 0 h 1843314"/>
            </a:gdLst>
            <a:ahLst/>
            <a:cxnLst>
              <a:cxn ang="0">
                <a:pos x="connsiteX0" y="connsiteY0"/>
              </a:cxn>
              <a:cxn ang="0">
                <a:pos x="connsiteX1" y="connsiteY1"/>
              </a:cxn>
              <a:cxn ang="0">
                <a:pos x="connsiteX2" y="connsiteY2"/>
              </a:cxn>
            </a:cxnLst>
            <a:rect l="l" t="t" r="r" b="b"/>
            <a:pathLst>
              <a:path w="522514" h="1843314">
                <a:moveTo>
                  <a:pt x="522514" y="1843314"/>
                </a:moveTo>
                <a:lnTo>
                  <a:pt x="0" y="1335314"/>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一、</a:t>
            </a:r>
            <a:r>
              <a:rPr lang="zh-CN" altLang="en-US" sz="2400" b="1" dirty="0" smtClean="0">
                <a:solidFill>
                  <a:schemeClr val="bg1"/>
                </a:solidFill>
              </a:rPr>
              <a:t>关于十八届六</a:t>
            </a:r>
            <a:r>
              <a:rPr lang="zh-CN" altLang="en-US" sz="2400" b="1" dirty="0">
                <a:solidFill>
                  <a:schemeClr val="bg1"/>
                </a:solidFill>
              </a:rPr>
              <a:t>中全会为全面从严治党作出的重大贡献</a:t>
            </a:r>
          </a:p>
        </p:txBody>
      </p:sp>
      <p:cxnSp>
        <p:nvCxnSpPr>
          <p:cNvPr id="6" name="直接连接符 5"/>
          <p:cNvCxnSpPr/>
          <p:nvPr/>
        </p:nvCxnSpPr>
        <p:spPr>
          <a:xfrm>
            <a:off x="0" y="34290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10734" y="3182257"/>
            <a:ext cx="493486" cy="493486"/>
            <a:chOff x="2002971" y="3182257"/>
            <a:chExt cx="493486" cy="493486"/>
          </a:xfrm>
        </p:grpSpPr>
        <p:sp>
          <p:nvSpPr>
            <p:cNvPr id="7" name="椭圆 6"/>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1087781" y="3182257"/>
            <a:ext cx="493486" cy="493486"/>
            <a:chOff x="2002971" y="3182257"/>
            <a:chExt cx="493486" cy="493486"/>
          </a:xfrm>
        </p:grpSpPr>
        <p:sp>
          <p:nvSpPr>
            <p:cNvPr id="16" name="椭圆 15"/>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34964" y="1131631"/>
            <a:ext cx="3259968" cy="1989109"/>
            <a:chOff x="334964" y="1131631"/>
            <a:chExt cx="3259968" cy="1989109"/>
          </a:xfrm>
        </p:grpSpPr>
        <p:sp>
          <p:nvSpPr>
            <p:cNvPr id="20" name="矩形 19"/>
            <p:cNvSpPr/>
            <p:nvPr/>
          </p:nvSpPr>
          <p:spPr>
            <a:xfrm>
              <a:off x="334964" y="1131631"/>
              <a:ext cx="2096510" cy="52322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800" b="1" dirty="0" smtClean="0">
                  <a:solidFill>
                    <a:schemeClr val="bg1"/>
                  </a:solidFill>
                </a:rPr>
                <a:t>回 顾</a:t>
              </a:r>
              <a:endParaRPr lang="zh-CN" altLang="en-US" sz="2800" b="1" dirty="0">
                <a:solidFill>
                  <a:schemeClr val="bg1"/>
                </a:solidFill>
              </a:endParaRPr>
            </a:p>
          </p:txBody>
        </p:sp>
        <p:sp>
          <p:nvSpPr>
            <p:cNvPr id="22" name="矩形 21"/>
            <p:cNvSpPr/>
            <p:nvPr/>
          </p:nvSpPr>
          <p:spPr>
            <a:xfrm>
              <a:off x="684296" y="2105077"/>
              <a:ext cx="2910636" cy="1015663"/>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zh-CN" sz="2400" dirty="0"/>
                <a:t>十八大</a:t>
              </a:r>
              <a:r>
                <a:rPr lang="zh-CN" altLang="zh-CN" sz="2400" dirty="0" smtClean="0"/>
                <a:t>部署</a:t>
              </a:r>
              <a:endParaRPr lang="en-US" altLang="zh-CN" sz="2400" dirty="0" smtClean="0"/>
            </a:p>
            <a:p>
              <a:pPr>
                <a:lnSpc>
                  <a:spcPct val="125000"/>
                </a:lnSpc>
              </a:pPr>
              <a:r>
                <a:rPr lang="zh-CN" altLang="zh-CN" sz="2400" dirty="0" smtClean="0"/>
                <a:t>全面</a:t>
              </a:r>
              <a:r>
                <a:rPr lang="zh-CN" altLang="zh-CN" sz="2400" dirty="0"/>
                <a:t>建成小康社会</a:t>
              </a:r>
              <a:endParaRPr lang="zh-CN" altLang="en-US" sz="2400" dirty="0"/>
            </a:p>
          </p:txBody>
        </p:sp>
      </p:grpSp>
      <p:grpSp>
        <p:nvGrpSpPr>
          <p:cNvPr id="3" name="组合 2"/>
          <p:cNvGrpSpPr/>
          <p:nvPr/>
        </p:nvGrpSpPr>
        <p:grpSpPr>
          <a:xfrm>
            <a:off x="8955789" y="4068012"/>
            <a:ext cx="4263984" cy="1249614"/>
            <a:chOff x="8955789" y="4068012"/>
            <a:chExt cx="4263984" cy="1249614"/>
          </a:xfrm>
        </p:grpSpPr>
        <p:sp>
          <p:nvSpPr>
            <p:cNvPr id="27" name="矩形 26"/>
            <p:cNvSpPr/>
            <p:nvPr/>
          </p:nvSpPr>
          <p:spPr>
            <a:xfrm>
              <a:off x="9040091" y="4794406"/>
              <a:ext cx="2816947" cy="52322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2800" b="1" dirty="0">
                  <a:solidFill>
                    <a:schemeClr val="bg1"/>
                  </a:solidFill>
                </a:rPr>
                <a:t>十八届六中全会</a:t>
              </a:r>
            </a:p>
          </p:txBody>
        </p:sp>
        <p:sp>
          <p:nvSpPr>
            <p:cNvPr id="29" name="矩形 28"/>
            <p:cNvSpPr/>
            <p:nvPr/>
          </p:nvSpPr>
          <p:spPr>
            <a:xfrm>
              <a:off x="8955789" y="4068012"/>
              <a:ext cx="4263984" cy="553998"/>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zh-CN" sz="2400" dirty="0" smtClean="0"/>
                <a:t>聚焦</a:t>
              </a:r>
              <a:r>
                <a:rPr lang="zh-CN" altLang="zh-CN" sz="2400" dirty="0"/>
                <a:t>全面从严治党</a:t>
              </a:r>
              <a:endParaRPr lang="zh-CN" altLang="en-US" sz="2400" dirty="0"/>
            </a:p>
          </p:txBody>
        </p:sp>
      </p:grpSp>
      <p:sp>
        <p:nvSpPr>
          <p:cNvPr id="5" name="文本框 4"/>
          <p:cNvSpPr txBox="1"/>
          <p:nvPr/>
        </p:nvSpPr>
        <p:spPr>
          <a:xfrm>
            <a:off x="3931920" y="3736975"/>
            <a:ext cx="3361690" cy="84899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十八</a:t>
            </a:r>
            <a:r>
              <a:rPr lang="zh-CN" altLang="en-US" sz="2400" dirty="0" smtClean="0"/>
              <a:t>届三中全会</a:t>
            </a:r>
            <a:r>
              <a:rPr lang="zh-CN" altLang="zh-CN" sz="2400" dirty="0" smtClean="0"/>
              <a:t>部署全面</a:t>
            </a:r>
            <a:r>
              <a:rPr lang="zh-CN" altLang="zh-CN" sz="2400" dirty="0"/>
              <a:t>深化改革</a:t>
            </a:r>
            <a:endParaRPr lang="zh-CN" altLang="en-US" sz="2400" dirty="0"/>
          </a:p>
        </p:txBody>
      </p:sp>
      <p:grpSp>
        <p:nvGrpSpPr>
          <p:cNvPr id="25" name="组合 24"/>
          <p:cNvGrpSpPr/>
          <p:nvPr/>
        </p:nvGrpSpPr>
        <p:grpSpPr>
          <a:xfrm>
            <a:off x="3685052" y="3196120"/>
            <a:ext cx="493486" cy="493486"/>
            <a:chOff x="2002971" y="3182257"/>
            <a:chExt cx="493486" cy="493486"/>
          </a:xfrm>
        </p:grpSpPr>
        <p:sp>
          <p:nvSpPr>
            <p:cNvPr id="26" name="椭圆 25"/>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821345" y="3196120"/>
            <a:ext cx="493486" cy="493486"/>
            <a:chOff x="2002971" y="3182257"/>
            <a:chExt cx="493486" cy="493486"/>
          </a:xfrm>
        </p:grpSpPr>
        <p:sp>
          <p:nvSpPr>
            <p:cNvPr id="34" name="椭圆 33"/>
            <p:cNvSpPr/>
            <p:nvPr/>
          </p:nvSpPr>
          <p:spPr>
            <a:xfrm>
              <a:off x="2002971" y="3182257"/>
              <a:ext cx="493486" cy="493486"/>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097314" y="3276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7915910" y="2223135"/>
            <a:ext cx="3571240" cy="84899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十八届四中全会部署全面依法治国</a:t>
            </a:r>
          </a:p>
        </p:txBody>
      </p:sp>
      <p:pic>
        <p:nvPicPr>
          <p:cNvPr id="9" name="图片 8"/>
          <p:cNvPicPr>
            <a:picLocks noChangeAspect="1"/>
          </p:cNvPicPr>
          <p:nvPr/>
        </p:nvPicPr>
        <p:blipFill rotWithShape="1">
          <a:blip r:embed="rId2">
            <a:extLst>
              <a:ext uri="{28A0092B-C50C-407E-A947-70E740481C1C}">
                <a14:useLocalDpi xmlns:a14="http://schemas.microsoft.com/office/drawing/2010/main" xmlns="" val="0"/>
              </a:ext>
            </a:extLst>
          </a:blip>
          <a:srcRect l="20758" r="12157" b="17014"/>
          <a:stretch>
            <a:fillRect/>
          </a:stretch>
        </p:blipFill>
        <p:spPr>
          <a:xfrm>
            <a:off x="4367739" y="1061551"/>
            <a:ext cx="3272178" cy="2158832"/>
          </a:xfrm>
          <a:prstGeom prst="rect">
            <a:avLst/>
          </a:prstGeom>
          <a:ln w="28575" cap="sq">
            <a:solidFill>
              <a:srgbClr val="C80000"/>
            </a:solidFill>
            <a:prstDash val="solid"/>
            <a:miter lim="800000"/>
            <a:headEnd/>
            <a:tailEnd/>
          </a:ln>
          <a:effectLst>
            <a:outerShdw blurRad="50800" dist="38100" dir="2700000" algn="tl" rotWithShape="0">
              <a:srgbClr val="000000">
                <a:alpha val="43000"/>
              </a:srgbClr>
            </a:outerShdw>
          </a:effectLst>
        </p:spPr>
      </p:pic>
      <p:pic>
        <p:nvPicPr>
          <p:cNvPr id="10" name="图片 9"/>
          <p:cNvPicPr>
            <a:picLocks noChangeAspect="1"/>
          </p:cNvPicPr>
          <p:nvPr/>
        </p:nvPicPr>
        <p:blipFill rotWithShape="1">
          <a:blip r:embed="rId3">
            <a:extLst>
              <a:ext uri="{28A0092B-C50C-407E-A947-70E740481C1C}">
                <a14:useLocalDpi xmlns:a14="http://schemas.microsoft.com/office/drawing/2010/main" xmlns="" val="0"/>
              </a:ext>
            </a:extLst>
          </a:blip>
          <a:srcRect l="6489" t="3221" r="5162"/>
          <a:stretch>
            <a:fillRect/>
          </a:stretch>
        </p:blipFill>
        <p:spPr>
          <a:xfrm>
            <a:off x="523165" y="3861083"/>
            <a:ext cx="2739541" cy="2160714"/>
          </a:xfrm>
          <a:prstGeom prst="rect">
            <a:avLst/>
          </a:prstGeom>
          <a:ln w="28575"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28" name="矩形 27"/>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8" fill="hold" nodeType="withEffect">
                                  <p:stCondLst>
                                    <p:cond delay="75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2" fill="hold" nodeType="withEffect">
                                  <p:stCondLst>
                                    <p:cond delay="75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53" presetClass="entr" presetSubtype="16" fill="hold" nodeType="withEffect">
                                  <p:stCondLst>
                                    <p:cond delay="25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25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2770" y="1804641"/>
            <a:ext cx="5269244" cy="3453020"/>
            <a:chOff x="5619750" y="1238250"/>
            <a:chExt cx="6237288" cy="3712329"/>
          </a:xfrm>
        </p:grpSpPr>
        <p:sp>
          <p:nvSpPr>
            <p:cNvPr id="23" name="圆角矩形 22"/>
            <p:cNvSpPr/>
            <p:nvPr/>
          </p:nvSpPr>
          <p:spPr>
            <a:xfrm>
              <a:off x="5619750" y="1524000"/>
              <a:ext cx="6237288" cy="3426579"/>
            </a:xfrm>
            <a:prstGeom prst="roundRect">
              <a:avLst>
                <a:gd name="adj" fmla="val 620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矩形 21"/>
            <p:cNvSpPr/>
            <p:nvPr/>
          </p:nvSpPr>
          <p:spPr>
            <a:xfrm>
              <a:off x="5619750" y="1238250"/>
              <a:ext cx="20193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贡献一</a:t>
              </a:r>
              <a:endParaRPr lang="zh-CN" altLang="en-US" sz="2400" b="1" dirty="0">
                <a:solidFill>
                  <a:schemeClr val="bg1"/>
                </a:solidFill>
              </a:endParaRPr>
            </a:p>
          </p:txBody>
        </p:sp>
        <p:sp>
          <p:nvSpPr>
            <p:cNvPr id="24" name="文本框 23"/>
            <p:cNvSpPr txBox="1"/>
            <p:nvPr/>
          </p:nvSpPr>
          <p:spPr>
            <a:xfrm>
              <a:off x="5886148" y="2046086"/>
              <a:ext cx="5704492" cy="2359363"/>
            </a:xfrm>
            <a:prstGeom prst="rect">
              <a:avLst/>
            </a:prstGeom>
            <a:noFill/>
          </p:spPr>
          <p:txBody>
            <a:bodyPr wrap="square" rtlCol="0">
              <a:spAutoFit/>
            </a:bodyPr>
            <a:lstStyle/>
            <a:p>
              <a:pPr algn="just">
                <a:lnSpc>
                  <a:spcPct val="150000"/>
                </a:lnSpc>
              </a:pPr>
              <a:r>
                <a:rPr lang="zh-CN" altLang="en-US" sz="2000" b="1" dirty="0" smtClean="0"/>
                <a:t>六</a:t>
              </a:r>
              <a:r>
                <a:rPr lang="zh-CN" altLang="en-US" sz="2000" b="1" dirty="0"/>
                <a:t>中全会书写了全面从严治党的</a:t>
              </a:r>
              <a:r>
                <a:rPr lang="zh-CN" altLang="en-US" sz="2000" b="1" dirty="0" smtClean="0"/>
                <a:t>新篇章</a:t>
              </a:r>
              <a:endParaRPr lang="en-US" altLang="zh-CN" sz="2000" b="1" dirty="0" smtClean="0"/>
            </a:p>
            <a:p>
              <a:pPr algn="just">
                <a:lnSpc>
                  <a:spcPct val="150000"/>
                </a:lnSpc>
              </a:pPr>
              <a:r>
                <a:rPr lang="en-US" altLang="zh-CN" dirty="0"/>
                <a:t>《</a:t>
              </a:r>
              <a:r>
                <a:rPr lang="zh-CN" altLang="en-US" dirty="0"/>
                <a:t>公报</a:t>
              </a:r>
              <a:r>
                <a:rPr lang="en-US" altLang="zh-CN" dirty="0"/>
                <a:t>》</a:t>
              </a:r>
              <a:r>
                <a:rPr lang="zh-CN" altLang="en-US" dirty="0"/>
                <a:t>指出：“加强和规范党内政治生活、加强党内监督是全党的共同任务。</a:t>
              </a:r>
              <a:r>
                <a:rPr lang="zh-CN" altLang="en-US" dirty="0" smtClean="0"/>
                <a:t>”</a:t>
              </a:r>
              <a:r>
                <a:rPr lang="zh-CN" altLang="en-US" dirty="0"/>
                <a:t>从而确立了抓好党内政治生活和抓好党内监督，是全面从严治党的基点和重点。</a:t>
              </a:r>
              <a:endParaRPr lang="en-US" altLang="zh-CN" dirty="0" smtClean="0"/>
            </a:p>
          </p:txBody>
        </p:sp>
      </p:grpSp>
      <p:sp>
        <p:nvSpPr>
          <p:cNvPr id="9" name="矩形 8"/>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一、</a:t>
            </a:r>
            <a:r>
              <a:rPr lang="zh-CN" altLang="en-US" sz="2400" b="1" dirty="0" smtClean="0">
                <a:solidFill>
                  <a:schemeClr val="bg1"/>
                </a:solidFill>
              </a:rPr>
              <a:t>关于十八届六</a:t>
            </a:r>
            <a:r>
              <a:rPr lang="zh-CN" altLang="en-US" sz="2400" b="1" dirty="0">
                <a:solidFill>
                  <a:schemeClr val="bg1"/>
                </a:solidFill>
              </a:rPr>
              <a:t>中全会为全面从严治党作出的重大贡献</a:t>
            </a:r>
          </a:p>
        </p:txBody>
      </p:sp>
      <p:grpSp>
        <p:nvGrpSpPr>
          <p:cNvPr id="10" name="组合 9"/>
          <p:cNvGrpSpPr/>
          <p:nvPr/>
        </p:nvGrpSpPr>
        <p:grpSpPr>
          <a:xfrm>
            <a:off x="6484606" y="1804641"/>
            <a:ext cx="5254580" cy="3759033"/>
            <a:chOff x="5619750" y="1375269"/>
            <a:chExt cx="6237288" cy="3575310"/>
          </a:xfrm>
        </p:grpSpPr>
        <p:sp>
          <p:nvSpPr>
            <p:cNvPr id="11" name="圆角矩形 10"/>
            <p:cNvSpPr/>
            <p:nvPr/>
          </p:nvSpPr>
          <p:spPr>
            <a:xfrm>
              <a:off x="5619750" y="1524000"/>
              <a:ext cx="6237288" cy="3426579"/>
            </a:xfrm>
            <a:prstGeom prst="roundRect">
              <a:avLst>
                <a:gd name="adj" fmla="val 620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矩形 11"/>
            <p:cNvSpPr/>
            <p:nvPr/>
          </p:nvSpPr>
          <p:spPr>
            <a:xfrm>
              <a:off x="5619750" y="1375269"/>
              <a:ext cx="2019300" cy="468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贡献二</a:t>
              </a:r>
              <a:endParaRPr lang="zh-CN" altLang="en-US" sz="2400" b="1" dirty="0">
                <a:solidFill>
                  <a:schemeClr val="bg1"/>
                </a:solidFill>
              </a:endParaRPr>
            </a:p>
          </p:txBody>
        </p:sp>
        <p:sp>
          <p:nvSpPr>
            <p:cNvPr id="13" name="文本框 12"/>
            <p:cNvSpPr txBox="1"/>
            <p:nvPr/>
          </p:nvSpPr>
          <p:spPr>
            <a:xfrm>
              <a:off x="5886148" y="1905732"/>
              <a:ext cx="5704491" cy="2870038"/>
            </a:xfrm>
            <a:prstGeom prst="rect">
              <a:avLst/>
            </a:prstGeom>
            <a:noFill/>
          </p:spPr>
          <p:txBody>
            <a:bodyPr wrap="square" rtlCol="0">
              <a:spAutoFit/>
            </a:bodyPr>
            <a:lstStyle/>
            <a:p>
              <a:pPr algn="just">
                <a:lnSpc>
                  <a:spcPct val="150000"/>
                </a:lnSpc>
              </a:pPr>
              <a:r>
                <a:rPr lang="zh-CN" altLang="zh-CN" sz="2000" b="1" dirty="0"/>
                <a:t>六中全会把党的制度建设提高到新</a:t>
              </a:r>
              <a:r>
                <a:rPr lang="zh-CN" altLang="zh-CN" sz="2000" b="1" dirty="0" smtClean="0"/>
                <a:t>水平</a:t>
              </a:r>
              <a:endParaRPr lang="en-US" altLang="zh-CN" sz="2000" b="1" dirty="0" smtClean="0"/>
            </a:p>
            <a:p>
              <a:pPr algn="just">
                <a:lnSpc>
                  <a:spcPct val="150000"/>
                </a:lnSpc>
              </a:pPr>
              <a:r>
                <a:rPr lang="zh-CN" altLang="zh-CN" dirty="0" smtClean="0"/>
                <a:t>这</a:t>
              </a:r>
              <a:r>
                <a:rPr lang="zh-CN" altLang="zh-CN" dirty="0"/>
                <a:t>次六中全会在近年来加强党的制度建设的大好形势下，以推进制度治党，铸就坚强柱石为使命，审议通过了《关于新形势下党内政治生活的若干准则》和《中国共产党党内监督条例》。党的领导体制和执政方式必将不断完善，党的创造力凝聚力战斗力必将不断增强</a:t>
              </a:r>
              <a:r>
                <a:rPr lang="zh-CN" altLang="zh-CN" dirty="0" smtClean="0"/>
                <a:t>。</a:t>
              </a:r>
              <a:endParaRPr lang="zh-CN" altLang="zh-CN" dirty="0"/>
            </a:p>
          </p:txBody>
        </p:sp>
      </p:grpSp>
      <p:sp>
        <p:nvSpPr>
          <p:cNvPr id="14" name="矩形 13"/>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3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3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08496" y="2327354"/>
            <a:ext cx="9223393" cy="3601266"/>
            <a:chOff x="744856" y="1513577"/>
            <a:chExt cx="6530174" cy="1352550"/>
          </a:xfrm>
        </p:grpSpPr>
        <p:sp>
          <p:nvSpPr>
            <p:cNvPr id="2" name="矩形 1"/>
            <p:cNvSpPr/>
            <p:nvPr/>
          </p:nvSpPr>
          <p:spPr>
            <a:xfrm>
              <a:off x="744856" y="1513577"/>
              <a:ext cx="6530174" cy="1352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98922" y="1561721"/>
              <a:ext cx="6183681" cy="1248411"/>
            </a:xfrm>
            <a:prstGeom prst="rect">
              <a:avLst/>
            </a:prstGeom>
          </p:spPr>
          <p:txBody>
            <a:bodyPr wrap="square">
              <a:spAutoFit/>
            </a:bodyPr>
            <a:lstStyle/>
            <a:p>
              <a:pPr>
                <a:lnSpc>
                  <a:spcPct val="150000"/>
                </a:lnSpc>
              </a:pPr>
              <a:r>
                <a:rPr lang="en-US" altLang="zh-CN" sz="2000" b="1" dirty="0">
                  <a:solidFill>
                    <a:schemeClr val="bg1"/>
                  </a:solidFill>
                </a:rPr>
                <a:t>•</a:t>
              </a:r>
              <a:r>
                <a:rPr lang="zh-CN" altLang="en-US" sz="2000" b="1" dirty="0" smtClean="0">
                  <a:solidFill>
                    <a:schemeClr val="bg1"/>
                  </a:solidFill>
                </a:rPr>
                <a:t>以</a:t>
              </a:r>
              <a:r>
                <a:rPr lang="zh-CN" altLang="en-US" sz="2000" b="1" dirty="0">
                  <a:solidFill>
                    <a:schemeClr val="bg1"/>
                  </a:solidFill>
                </a:rPr>
                <a:t>党章为根本遵循，坚持党的政治路线、思想路线、组织路线、</a:t>
              </a:r>
              <a:r>
                <a:rPr lang="zh-CN" altLang="en-US" sz="2000" b="1" dirty="0" smtClean="0">
                  <a:solidFill>
                    <a:schemeClr val="bg1"/>
                  </a:solidFill>
                </a:rPr>
                <a:t>群众路线；</a:t>
              </a:r>
              <a:endParaRPr lang="zh-CN" altLang="en-US" sz="2000" b="1" dirty="0">
                <a:solidFill>
                  <a:schemeClr val="bg1"/>
                </a:solidFill>
              </a:endParaRPr>
            </a:p>
            <a:p>
              <a:pPr>
                <a:lnSpc>
                  <a:spcPct val="150000"/>
                </a:lnSpc>
              </a:pPr>
              <a:r>
                <a:rPr lang="en-US" altLang="zh-CN" sz="2000" b="1" dirty="0">
                  <a:solidFill>
                    <a:schemeClr val="bg1"/>
                  </a:solidFill>
                </a:rPr>
                <a:t>•</a:t>
              </a:r>
              <a:r>
                <a:rPr lang="zh-CN" altLang="en-US" sz="2000" b="1" dirty="0">
                  <a:solidFill>
                    <a:schemeClr val="bg1"/>
                  </a:solidFill>
                </a:rPr>
                <a:t>着力增强党内政治生活的政治性、时代性、原则性、</a:t>
              </a:r>
              <a:r>
                <a:rPr lang="zh-CN" altLang="en-US" sz="2000" b="1" dirty="0" smtClean="0">
                  <a:solidFill>
                    <a:schemeClr val="bg1"/>
                  </a:solidFill>
                </a:rPr>
                <a:t>战斗性；</a:t>
              </a:r>
              <a:endParaRPr lang="zh-CN" altLang="en-US" sz="2000" b="1" dirty="0">
                <a:solidFill>
                  <a:schemeClr val="bg1"/>
                </a:solidFill>
              </a:endParaRPr>
            </a:p>
            <a:p>
              <a:pPr>
                <a:lnSpc>
                  <a:spcPct val="150000"/>
                </a:lnSpc>
              </a:pPr>
              <a:r>
                <a:rPr lang="en-US" altLang="zh-CN" sz="2000" b="1" dirty="0">
                  <a:solidFill>
                    <a:schemeClr val="bg1"/>
                  </a:solidFill>
                </a:rPr>
                <a:t>•</a:t>
              </a:r>
              <a:r>
                <a:rPr lang="zh-CN" altLang="en-US" sz="2000" b="1" dirty="0">
                  <a:solidFill>
                    <a:schemeClr val="bg1"/>
                  </a:solidFill>
                </a:rPr>
                <a:t>着力增强党自我净化、自我完善、自我革新、自我提高</a:t>
              </a:r>
              <a:r>
                <a:rPr lang="zh-CN" altLang="en-US" sz="2000" b="1" dirty="0" smtClean="0">
                  <a:solidFill>
                    <a:schemeClr val="bg1"/>
                  </a:solidFill>
                </a:rPr>
                <a:t>能力；</a:t>
              </a:r>
              <a:endParaRPr lang="zh-CN" altLang="en-US" sz="2000" b="1" dirty="0">
                <a:solidFill>
                  <a:schemeClr val="bg1"/>
                </a:solidFill>
              </a:endParaRPr>
            </a:p>
            <a:p>
              <a:pPr>
                <a:lnSpc>
                  <a:spcPct val="150000"/>
                </a:lnSpc>
              </a:pPr>
              <a:r>
                <a:rPr lang="en-US" altLang="zh-CN" sz="2000" b="1" dirty="0">
                  <a:solidFill>
                    <a:schemeClr val="bg1"/>
                  </a:solidFill>
                </a:rPr>
                <a:t>•</a:t>
              </a:r>
              <a:r>
                <a:rPr lang="zh-CN" altLang="en-US" sz="2000" b="1" dirty="0">
                  <a:solidFill>
                    <a:schemeClr val="bg1"/>
                  </a:solidFill>
                </a:rPr>
                <a:t>着力提高党的领导水平和执政水平、增强拒腐防变和抵御风险</a:t>
              </a:r>
              <a:r>
                <a:rPr lang="zh-CN" altLang="en-US" sz="2000" b="1" dirty="0" smtClean="0">
                  <a:solidFill>
                    <a:schemeClr val="bg1"/>
                  </a:solidFill>
                </a:rPr>
                <a:t>能力；</a:t>
              </a:r>
              <a:endParaRPr lang="zh-CN" altLang="en-US" sz="2000" b="1" dirty="0">
                <a:solidFill>
                  <a:schemeClr val="bg1"/>
                </a:solidFill>
              </a:endParaRPr>
            </a:p>
            <a:p>
              <a:pPr>
                <a:lnSpc>
                  <a:spcPct val="150000"/>
                </a:lnSpc>
              </a:pPr>
              <a:r>
                <a:rPr lang="en-US" altLang="zh-CN" sz="2000" b="1" dirty="0">
                  <a:solidFill>
                    <a:schemeClr val="bg1"/>
                  </a:solidFill>
                </a:rPr>
                <a:t>•</a:t>
              </a:r>
              <a:r>
                <a:rPr lang="zh-CN" altLang="en-US" sz="2000" b="1" dirty="0">
                  <a:solidFill>
                    <a:schemeClr val="bg1"/>
                  </a:solidFill>
                </a:rPr>
                <a:t>着力维护党中央权威、保证党的团结统一、保持党的先进性和</a:t>
              </a:r>
              <a:r>
                <a:rPr lang="zh-CN" altLang="en-US" sz="2000" b="1" dirty="0" smtClean="0">
                  <a:solidFill>
                    <a:schemeClr val="bg1"/>
                  </a:solidFill>
                </a:rPr>
                <a:t>纯洁性；</a:t>
              </a:r>
              <a:endParaRPr lang="zh-CN" altLang="en-US" sz="2000" b="1" dirty="0">
                <a:solidFill>
                  <a:schemeClr val="bg1"/>
                </a:solidFill>
              </a:endParaRPr>
            </a:p>
            <a:p>
              <a:pPr>
                <a:lnSpc>
                  <a:spcPct val="150000"/>
                </a:lnSpc>
              </a:pPr>
              <a:r>
                <a:rPr lang="en-US" altLang="zh-CN" sz="2000" b="1" dirty="0">
                  <a:solidFill>
                    <a:schemeClr val="bg1"/>
                  </a:solidFill>
                </a:rPr>
                <a:t>•</a:t>
              </a:r>
              <a:r>
                <a:rPr lang="zh-CN" altLang="en-US" sz="2000" b="1" dirty="0">
                  <a:solidFill>
                    <a:schemeClr val="bg1"/>
                  </a:solidFill>
                </a:rPr>
                <a:t>在全党形成又有集中又有民主、又有纪律又有自由、又有统一意志又</a:t>
              </a:r>
              <a:r>
                <a:rPr lang="zh-CN" altLang="en-US" sz="2000" b="1" dirty="0" smtClean="0">
                  <a:solidFill>
                    <a:schemeClr val="bg1"/>
                  </a:solidFill>
                </a:rPr>
                <a:t>有个   人</a:t>
              </a:r>
              <a:r>
                <a:rPr lang="zh-CN" altLang="en-US" sz="2000" b="1" dirty="0">
                  <a:solidFill>
                    <a:schemeClr val="bg1"/>
                  </a:solidFill>
                </a:rPr>
                <a:t>心情舒畅生动活泼的政治局</a:t>
              </a:r>
              <a:r>
                <a:rPr lang="zh-CN" altLang="en-US" sz="2000" b="1" dirty="0" smtClean="0">
                  <a:solidFill>
                    <a:schemeClr val="bg1"/>
                  </a:solidFill>
                </a:rPr>
                <a:t>面。</a:t>
              </a:r>
              <a:endParaRPr lang="zh-CN" altLang="en-US" sz="2000" b="1" dirty="0">
                <a:solidFill>
                  <a:schemeClr val="bg1"/>
                </a:solidFill>
              </a:endParaRPr>
            </a:p>
          </p:txBody>
        </p:sp>
      </p:grpSp>
      <p:sp>
        <p:nvSpPr>
          <p:cNvPr id="28" name="矩形 27"/>
          <p:cNvSpPr/>
          <p:nvPr/>
        </p:nvSpPr>
        <p:spPr>
          <a:xfrm>
            <a:off x="962463" y="143941"/>
            <a:ext cx="7879080" cy="461665"/>
          </a:xfrm>
          <a:prstGeom prst="rect">
            <a:avLst/>
          </a:prstGeom>
        </p:spPr>
        <p:txBody>
          <a:bodyPr wrap="none">
            <a:spAutoFit/>
          </a:bodyPr>
          <a:lstStyle/>
          <a:p>
            <a:r>
              <a:rPr lang="zh-CN" altLang="en-US" sz="2400" b="1" dirty="0">
                <a:solidFill>
                  <a:schemeClr val="bg1"/>
                </a:solidFill>
              </a:rPr>
              <a:t>一、</a:t>
            </a:r>
            <a:r>
              <a:rPr lang="zh-CN" altLang="en-US" sz="2400" b="1" dirty="0" smtClean="0">
                <a:solidFill>
                  <a:schemeClr val="bg1"/>
                </a:solidFill>
              </a:rPr>
              <a:t>关于十八届六</a:t>
            </a:r>
            <a:r>
              <a:rPr lang="zh-CN" altLang="en-US" sz="2400" b="1" dirty="0">
                <a:solidFill>
                  <a:schemeClr val="bg1"/>
                </a:solidFill>
              </a:rPr>
              <a:t>中全会为全面从严治党作出的重大贡献</a:t>
            </a:r>
          </a:p>
        </p:txBody>
      </p:sp>
      <p:grpSp>
        <p:nvGrpSpPr>
          <p:cNvPr id="29" name="组合 28"/>
          <p:cNvGrpSpPr/>
          <p:nvPr/>
        </p:nvGrpSpPr>
        <p:grpSpPr>
          <a:xfrm>
            <a:off x="1208496" y="970558"/>
            <a:ext cx="5932599" cy="1219466"/>
            <a:chOff x="5619750" y="1238250"/>
            <a:chExt cx="6237288" cy="1311044"/>
          </a:xfrm>
        </p:grpSpPr>
        <p:sp>
          <p:nvSpPr>
            <p:cNvPr id="30" name="圆角矩形 29"/>
            <p:cNvSpPr/>
            <p:nvPr/>
          </p:nvSpPr>
          <p:spPr>
            <a:xfrm>
              <a:off x="5619750" y="1524000"/>
              <a:ext cx="6237288" cy="1025294"/>
            </a:xfrm>
            <a:prstGeom prst="roundRect">
              <a:avLst>
                <a:gd name="adj" fmla="val 620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619750" y="1238250"/>
              <a:ext cx="20193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rPr>
                <a:t>贡献三</a:t>
              </a:r>
              <a:endParaRPr lang="zh-CN" altLang="en-US" sz="2800" b="1" dirty="0">
                <a:solidFill>
                  <a:schemeClr val="bg1"/>
                </a:solidFill>
              </a:endParaRPr>
            </a:p>
          </p:txBody>
        </p:sp>
        <p:sp>
          <p:nvSpPr>
            <p:cNvPr id="32" name="文本框 31"/>
            <p:cNvSpPr txBox="1"/>
            <p:nvPr/>
          </p:nvSpPr>
          <p:spPr>
            <a:xfrm>
              <a:off x="5956925" y="1827659"/>
              <a:ext cx="5704491" cy="694868"/>
            </a:xfrm>
            <a:prstGeom prst="rect">
              <a:avLst/>
            </a:prstGeom>
            <a:noFill/>
          </p:spPr>
          <p:txBody>
            <a:bodyPr wrap="square" rtlCol="0">
              <a:spAutoFit/>
            </a:bodyPr>
            <a:lstStyle/>
            <a:p>
              <a:pPr algn="just">
                <a:lnSpc>
                  <a:spcPct val="150000"/>
                </a:lnSpc>
              </a:pPr>
              <a:r>
                <a:rPr lang="zh-CN" altLang="zh-CN" sz="2400" b="1" dirty="0"/>
                <a:t>六中全会开创了全面从严治党的</a:t>
              </a:r>
              <a:r>
                <a:rPr lang="zh-CN" altLang="zh-CN" sz="2400" b="1" dirty="0" smtClean="0"/>
                <a:t>新局面</a:t>
              </a:r>
              <a:endParaRPr lang="en-US" altLang="zh-CN" sz="2000" dirty="0" smtClean="0"/>
            </a:p>
          </p:txBody>
        </p:sp>
      </p:grpSp>
      <p:pic>
        <p:nvPicPr>
          <p:cNvPr id="33" name="图片 32"/>
          <p:cNvPicPr>
            <a:picLocks noChangeAspect="1"/>
          </p:cNvPicPr>
          <p:nvPr/>
        </p:nvPicPr>
        <p:blipFill rotWithShape="1">
          <a:blip r:embed="rId2" cstate="screen"/>
          <a:srcRect/>
          <a:stretch>
            <a:fillRect/>
          </a:stretch>
        </p:blipFill>
        <p:spPr>
          <a:xfrm flipH="1">
            <a:off x="0" y="4850296"/>
            <a:ext cx="1163288" cy="2007704"/>
          </a:xfrm>
          <a:prstGeom prst="rect">
            <a:avLst/>
          </a:prstGeom>
        </p:spPr>
      </p:pic>
      <p:sp>
        <p:nvSpPr>
          <p:cNvPr id="11" name="矩形 10"/>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2" fill="hold" nodeType="withEffect" p14:presetBounceEnd="30000">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14:bounceEnd="30000">
                                          <p:cBhvr additive="base">
                                            <p:cTn id="10" dur="500" fill="hold"/>
                                            <p:tgtEl>
                                              <p:spTgt spid="29"/>
                                            </p:tgtEl>
                                            <p:attrNameLst>
                                              <p:attrName>ppt_x</p:attrName>
                                            </p:attrNameLst>
                                          </p:cBhvr>
                                          <p:tavLst>
                                            <p:tav tm="0">
                                              <p:val>
                                                <p:strVal val="1+#ppt_w/2"/>
                                              </p:val>
                                            </p:tav>
                                            <p:tav tm="100000">
                                              <p:val>
                                                <p:strVal val="#ppt_x"/>
                                              </p:val>
                                            </p:tav>
                                          </p:tavLst>
                                        </p:anim>
                                        <p:anim calcmode="lin" valueType="num" p14:bounceEnd="30000">
                                          <p:cBhvr additive="base">
                                            <p:cTn id="11" dur="500" fill="hold"/>
                                            <p:tgtEl>
                                              <p:spTgt spid="2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anim calcmode="lin" valueType="num">
                                          <p:cBhvr>
                                            <p:cTn id="15" dur="500" fill="hold"/>
                                            <p:tgtEl>
                                              <p:spTgt spid="33"/>
                                            </p:tgtEl>
                                            <p:attrNameLst>
                                              <p:attrName>ppt_x</p:attrName>
                                            </p:attrNameLst>
                                          </p:cBhvr>
                                          <p:tavLst>
                                            <p:tav tm="0">
                                              <p:val>
                                                <p:strVal val="#ppt_x"/>
                                              </p:val>
                                            </p:tav>
                                            <p:tav tm="100000">
                                              <p:val>
                                                <p:strVal val="#ppt_x"/>
                                              </p:val>
                                            </p:tav>
                                          </p:tavLst>
                                        </p:anim>
                                        <p:anim calcmode="lin" valueType="num">
                                          <p:cBhvr>
                                            <p:cTn id="1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500" fill="hold"/>
                                            <p:tgtEl>
                                              <p:spTgt spid="29"/>
                                            </p:tgtEl>
                                            <p:attrNameLst>
                                              <p:attrName>ppt_x</p:attrName>
                                            </p:attrNameLst>
                                          </p:cBhvr>
                                          <p:tavLst>
                                            <p:tav tm="0">
                                              <p:val>
                                                <p:strVal val="1+#ppt_w/2"/>
                                              </p:val>
                                            </p:tav>
                                            <p:tav tm="100000">
                                              <p:val>
                                                <p:strVal val="#ppt_x"/>
                                              </p:val>
                                            </p:tav>
                                          </p:tavLst>
                                        </p:anim>
                                        <p:anim calcmode="lin" valueType="num">
                                          <p:cBhvr additive="base">
                                            <p:cTn id="11" dur="500" fill="hold"/>
                                            <p:tgtEl>
                                              <p:spTgt spid="2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anim calcmode="lin" valueType="num">
                                          <p:cBhvr>
                                            <p:cTn id="15" dur="500" fill="hold"/>
                                            <p:tgtEl>
                                              <p:spTgt spid="33"/>
                                            </p:tgtEl>
                                            <p:attrNameLst>
                                              <p:attrName>ppt_x</p:attrName>
                                            </p:attrNameLst>
                                          </p:cBhvr>
                                          <p:tavLst>
                                            <p:tav tm="0">
                                              <p:val>
                                                <p:strVal val="#ppt_x"/>
                                              </p:val>
                                            </p:tav>
                                            <p:tav tm="100000">
                                              <p:val>
                                                <p:strVal val="#ppt_x"/>
                                              </p:val>
                                            </p:tav>
                                          </p:tavLst>
                                        </p:anim>
                                        <p:anim calcmode="lin" valueType="num">
                                          <p:cBhvr>
                                            <p:cTn id="1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60" y="0"/>
            <a:ext cx="12192120" cy="6858000"/>
          </a:xfrm>
          <a:prstGeom prst="rect">
            <a:avLst/>
          </a:prstGeom>
        </p:spPr>
      </p:pic>
      <p:pic>
        <p:nvPicPr>
          <p:cNvPr id="12" name="图片 11"/>
          <p:cNvPicPr>
            <a:picLocks noChangeAspect="1"/>
          </p:cNvPicPr>
          <p:nvPr/>
        </p:nvPicPr>
        <p:blipFill>
          <a:blip r:embed="rId3"/>
          <a:stretch>
            <a:fillRect/>
          </a:stretch>
        </p:blipFill>
        <p:spPr>
          <a:xfrm>
            <a:off x="4830832" y="3581401"/>
            <a:ext cx="7361168" cy="3009900"/>
          </a:xfrm>
          <a:prstGeom prst="rect">
            <a:avLst/>
          </a:prstGeom>
        </p:spPr>
      </p:pic>
      <p:pic>
        <p:nvPicPr>
          <p:cNvPr id="7" name="图片 6"/>
          <p:cNvPicPr>
            <a:picLocks noChangeAspect="1"/>
          </p:cNvPicPr>
          <p:nvPr/>
        </p:nvPicPr>
        <p:blipFill>
          <a:blip r:embed="rId4"/>
          <a:stretch>
            <a:fillRect/>
          </a:stretch>
        </p:blipFill>
        <p:spPr>
          <a:xfrm>
            <a:off x="-529" y="4535223"/>
            <a:ext cx="12193057" cy="2322777"/>
          </a:xfrm>
          <a:prstGeom prst="rect">
            <a:avLst/>
          </a:prstGeom>
        </p:spPr>
      </p:pic>
      <p:pic>
        <p:nvPicPr>
          <p:cNvPr id="6" name="图片 5"/>
          <p:cNvPicPr>
            <a:picLocks noChangeAspect="1"/>
          </p:cNvPicPr>
          <p:nvPr/>
        </p:nvPicPr>
        <p:blipFill>
          <a:blip r:embed="rId5"/>
          <a:stretch>
            <a:fillRect/>
          </a:stretch>
        </p:blipFill>
        <p:spPr>
          <a:xfrm>
            <a:off x="-529" y="4571802"/>
            <a:ext cx="12193057" cy="2286198"/>
          </a:xfrm>
          <a:prstGeom prst="rect">
            <a:avLst/>
          </a:prstGeom>
        </p:spPr>
      </p:pic>
      <p:pic>
        <p:nvPicPr>
          <p:cNvPr id="9" name="图片 8"/>
          <p:cNvPicPr>
            <a:picLocks noChangeAspect="1"/>
          </p:cNvPicPr>
          <p:nvPr/>
        </p:nvPicPr>
        <p:blipFill>
          <a:blip r:embed="rId6"/>
          <a:stretch>
            <a:fillRect/>
          </a:stretch>
        </p:blipFill>
        <p:spPr>
          <a:xfrm>
            <a:off x="6430781" y="4224300"/>
            <a:ext cx="5761219" cy="2633700"/>
          </a:xfrm>
          <a:prstGeom prst="rect">
            <a:avLst/>
          </a:prstGeom>
        </p:spPr>
      </p:pic>
      <p:pic>
        <p:nvPicPr>
          <p:cNvPr id="10" name="图片 9"/>
          <p:cNvPicPr>
            <a:picLocks noChangeAspect="1"/>
          </p:cNvPicPr>
          <p:nvPr/>
        </p:nvPicPr>
        <p:blipFill rotWithShape="1">
          <a:blip r:embed="rId7" cstate="screen"/>
          <a:srcRect/>
          <a:stretch>
            <a:fillRect/>
          </a:stretch>
        </p:blipFill>
        <p:spPr>
          <a:xfrm>
            <a:off x="0" y="0"/>
            <a:ext cx="4200315" cy="1466850"/>
          </a:xfrm>
          <a:prstGeom prst="rect">
            <a:avLst/>
          </a:prstGeom>
        </p:spPr>
      </p:pic>
      <p:sp>
        <p:nvSpPr>
          <p:cNvPr id="15" name="圆角矩形 14"/>
          <p:cNvSpPr/>
          <p:nvPr/>
        </p:nvSpPr>
        <p:spPr>
          <a:xfrm>
            <a:off x="2378929" y="2580013"/>
            <a:ext cx="8103704" cy="1257267"/>
          </a:xfrm>
          <a:prstGeom prst="roundRect">
            <a:avLst>
              <a:gd name="adj" fmla="val 20450"/>
            </a:avLst>
          </a:prstGeom>
          <a:gradFill>
            <a:gsLst>
              <a:gs pos="25000">
                <a:schemeClr val="accent1"/>
              </a:gs>
              <a:gs pos="0">
                <a:schemeClr val="accent1"/>
              </a:gs>
              <a:gs pos="100000">
                <a:schemeClr val="accent2"/>
              </a:gs>
            </a:gsLst>
            <a:lin ang="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二、</a:t>
            </a:r>
            <a:r>
              <a:rPr lang="en-US" altLang="zh-CN" sz="2800" b="1" dirty="0"/>
              <a:t>《</a:t>
            </a:r>
            <a:r>
              <a:rPr lang="zh-CN" altLang="en-US" sz="2800" b="1" dirty="0"/>
              <a:t>关于新形势下党内政治生活的若干准则</a:t>
            </a:r>
            <a:r>
              <a:rPr lang="en-US" altLang="zh-CN" sz="2800" b="1" dirty="0" smtClean="0"/>
              <a:t>》</a:t>
            </a:r>
          </a:p>
          <a:p>
            <a:pPr algn="ctr"/>
            <a:r>
              <a:rPr lang="zh-CN" altLang="en-US" sz="2800" b="1" dirty="0" smtClean="0"/>
              <a:t>的</a:t>
            </a:r>
            <a:r>
              <a:rPr lang="zh-CN" altLang="en-US" sz="2800" b="1" dirty="0"/>
              <a:t>新提法和新亮点</a:t>
            </a:r>
          </a:p>
        </p:txBody>
      </p:sp>
      <p:pic>
        <p:nvPicPr>
          <p:cNvPr id="2" name="图片 1"/>
          <p:cNvPicPr>
            <a:picLocks noChangeAspect="1"/>
          </p:cNvPicPr>
          <p:nvPr/>
        </p:nvPicPr>
        <p:blipFill rotWithShape="1">
          <a:blip r:embed="rId8" cstate="screen"/>
          <a:srcRect/>
          <a:stretch>
            <a:fillRect/>
          </a:stretch>
        </p:blipFill>
        <p:spPr>
          <a:xfrm>
            <a:off x="1867921" y="3208646"/>
            <a:ext cx="1021080" cy="803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0" presetClass="entr" presetSubtype="0" fill="hold" grpId="0"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600" decel="100000"/>
                                        <p:tgtEl>
                                          <p:spTgt spid="15"/>
                                        </p:tgtEl>
                                      </p:cBhvr>
                                    </p:animEffect>
                                    <p:anim calcmode="lin" valueType="num">
                                      <p:cBhvr>
                                        <p:cTn id="13" dur="600" decel="100000" fill="hold"/>
                                        <p:tgtEl>
                                          <p:spTgt spid="15"/>
                                        </p:tgtEl>
                                        <p:attrNameLst>
                                          <p:attrName>style.rotation</p:attrName>
                                        </p:attrNameLst>
                                      </p:cBhvr>
                                      <p:tavLst>
                                        <p:tav tm="0">
                                          <p:val>
                                            <p:fltVal val="-90"/>
                                          </p:val>
                                        </p:tav>
                                        <p:tav tm="100000">
                                          <p:val>
                                            <p:fltVal val="0"/>
                                          </p:val>
                                        </p:tav>
                                      </p:tavLst>
                                    </p:anim>
                                    <p:anim calcmode="lin" valueType="num">
                                      <p:cBhvr>
                                        <p:cTn id="14" dur="600" decel="100000" fill="hold"/>
                                        <p:tgtEl>
                                          <p:spTgt spid="15"/>
                                        </p:tgtEl>
                                        <p:attrNameLst>
                                          <p:attrName>ppt_x</p:attrName>
                                        </p:attrNameLst>
                                      </p:cBhvr>
                                      <p:tavLst>
                                        <p:tav tm="0">
                                          <p:val>
                                            <p:strVal val="#ppt_x+0.4"/>
                                          </p:val>
                                        </p:tav>
                                        <p:tav tm="100000">
                                          <p:val>
                                            <p:strVal val="#ppt_x-0.05"/>
                                          </p:val>
                                        </p:tav>
                                      </p:tavLst>
                                    </p:anim>
                                    <p:anim calcmode="lin" valueType="num">
                                      <p:cBhvr>
                                        <p:cTn id="15" dur="600" decel="100000" fill="hold"/>
                                        <p:tgtEl>
                                          <p:spTgt spid="15"/>
                                        </p:tgtEl>
                                        <p:attrNameLst>
                                          <p:attrName>ppt_y</p:attrName>
                                        </p:attrNameLst>
                                      </p:cBhvr>
                                      <p:tavLst>
                                        <p:tav tm="0">
                                          <p:val>
                                            <p:strVal val="#ppt_y-0.4"/>
                                          </p:val>
                                        </p:tav>
                                        <p:tav tm="100000">
                                          <p:val>
                                            <p:strVal val="#ppt_y+0.1"/>
                                          </p:val>
                                        </p:tav>
                                      </p:tavLst>
                                    </p:anim>
                                    <p:anim calcmode="lin" valueType="num">
                                      <p:cBhvr>
                                        <p:cTn id="16" dur="150" accel="100000" fill="hold">
                                          <p:stCondLst>
                                            <p:cond delay="600"/>
                                          </p:stCondLst>
                                        </p:cTn>
                                        <p:tgtEl>
                                          <p:spTgt spid="15"/>
                                        </p:tgtEl>
                                        <p:attrNameLst>
                                          <p:attrName>ppt_x</p:attrName>
                                        </p:attrNameLst>
                                      </p:cBhvr>
                                      <p:tavLst>
                                        <p:tav tm="0">
                                          <p:val>
                                            <p:strVal val="#ppt_x-0.05"/>
                                          </p:val>
                                        </p:tav>
                                        <p:tav tm="100000">
                                          <p:val>
                                            <p:strVal val="#ppt_x"/>
                                          </p:val>
                                        </p:tav>
                                      </p:tavLst>
                                    </p:anim>
                                    <p:anim calcmode="lin" valueType="num">
                                      <p:cBhvr>
                                        <p:cTn id="17" dur="150" accel="100000" fill="hold">
                                          <p:stCondLst>
                                            <p:cond delay="6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xmlns="" val="0"/>
              </a:ext>
            </a:extLst>
          </a:blip>
          <a:srcRect l="20758" r="12157" b="17014"/>
          <a:stretch>
            <a:fillRect/>
          </a:stretch>
        </p:blipFill>
        <p:spPr>
          <a:xfrm>
            <a:off x="2740404" y="2433462"/>
            <a:ext cx="3248272" cy="2143060"/>
          </a:xfrm>
          <a:prstGeom prst="rect">
            <a:avLst/>
          </a:prstGeom>
          <a:ln w="28575"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14" name="圆角矩形 13"/>
          <p:cNvSpPr/>
          <p:nvPr/>
        </p:nvSpPr>
        <p:spPr>
          <a:xfrm>
            <a:off x="715733" y="1137103"/>
            <a:ext cx="5272943" cy="47625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加强和规范党内政治生活</a:t>
            </a:r>
          </a:p>
        </p:txBody>
      </p:sp>
      <p:pic>
        <p:nvPicPr>
          <p:cNvPr id="3" name="图片 2"/>
          <p:cNvPicPr>
            <a:picLocks noChangeAspect="1"/>
          </p:cNvPicPr>
          <p:nvPr/>
        </p:nvPicPr>
        <p:blipFill rotWithShape="1">
          <a:blip r:embed="rId3" cstate="screen"/>
          <a:srcRect/>
          <a:stretch>
            <a:fillRect/>
          </a:stretch>
        </p:blipFill>
        <p:spPr>
          <a:xfrm>
            <a:off x="315913" y="918028"/>
            <a:ext cx="870333" cy="914400"/>
          </a:xfrm>
          <a:prstGeom prst="rect">
            <a:avLst/>
          </a:prstGeom>
        </p:spPr>
      </p:pic>
      <p:sp>
        <p:nvSpPr>
          <p:cNvPr id="2" name="文本框 1"/>
          <p:cNvSpPr txBox="1"/>
          <p:nvPr/>
        </p:nvSpPr>
        <p:spPr>
          <a:xfrm>
            <a:off x="6181857" y="2810972"/>
            <a:ext cx="4636395" cy="240065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zh-CN" sz="2000" dirty="0"/>
              <a:t>六中全会的重要任务，</a:t>
            </a:r>
            <a:r>
              <a:rPr lang="zh-CN" altLang="zh-CN" sz="2000" dirty="0" smtClean="0"/>
              <a:t>是</a:t>
            </a:r>
            <a:r>
              <a:rPr lang="zh-CN" altLang="en-US" sz="2000" dirty="0" smtClean="0"/>
              <a:t>审议通过</a:t>
            </a:r>
            <a:r>
              <a:rPr lang="zh-CN" altLang="zh-CN" sz="2000" dirty="0" smtClean="0"/>
              <a:t>了</a:t>
            </a:r>
            <a:r>
              <a:rPr lang="zh-CN" altLang="zh-CN" sz="2000" dirty="0"/>
              <a:t>《关于新形势下党内政治生活的若干准则》。从六中全会通过的《公报》看，对如何加强和规范党内政治生活提出了</a:t>
            </a:r>
            <a:r>
              <a:rPr lang="en-US" altLang="zh-CN" sz="2000" b="1" dirty="0">
                <a:solidFill>
                  <a:srgbClr val="CB2027"/>
                </a:solidFill>
              </a:rPr>
              <a:t>14</a:t>
            </a:r>
            <a:r>
              <a:rPr lang="zh-CN" altLang="zh-CN" sz="2000" b="1" dirty="0">
                <a:solidFill>
                  <a:srgbClr val="CB2027"/>
                </a:solidFill>
              </a:rPr>
              <a:t>个新提法和</a:t>
            </a:r>
            <a:r>
              <a:rPr lang="en-US" altLang="zh-CN" sz="2000" b="1" dirty="0">
                <a:solidFill>
                  <a:srgbClr val="CB2027"/>
                </a:solidFill>
              </a:rPr>
              <a:t>29</a:t>
            </a:r>
            <a:r>
              <a:rPr lang="zh-CN" altLang="zh-CN" sz="2000" b="1" dirty="0">
                <a:solidFill>
                  <a:srgbClr val="CB2027"/>
                </a:solidFill>
              </a:rPr>
              <a:t>个新亮点</a:t>
            </a:r>
            <a:r>
              <a:rPr lang="zh-CN" altLang="zh-CN" sz="2000" dirty="0"/>
              <a:t>。</a:t>
            </a:r>
            <a:endParaRPr lang="zh-CN" altLang="en-US" sz="2000" dirty="0"/>
          </a:p>
        </p:txBody>
      </p:sp>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51079" y="3724067"/>
            <a:ext cx="3603243" cy="2292439"/>
          </a:xfrm>
          <a:prstGeom prst="rect">
            <a:avLst/>
          </a:prstGeom>
          <a:ln w="19050" cap="sq">
            <a:solidFill>
              <a:srgbClr val="C80000"/>
            </a:solidFill>
            <a:prstDash val="solid"/>
            <a:miter lim="800000"/>
            <a:headEnd/>
            <a:tailEnd/>
          </a:ln>
          <a:effectLst>
            <a:outerShdw blurRad="50800" dist="38100" dir="2700000" algn="tl" rotWithShape="0">
              <a:srgbClr val="000000">
                <a:alpha val="43000"/>
              </a:srgbClr>
            </a:outerShdw>
          </a:effectLst>
        </p:spPr>
      </p:pic>
      <p:sp>
        <p:nvSpPr>
          <p:cNvPr id="8" name="矩形 7"/>
          <p:cNvSpPr/>
          <p:nvPr/>
        </p:nvSpPr>
        <p:spPr>
          <a:xfrm>
            <a:off x="962463" y="143941"/>
            <a:ext cx="9110186" cy="461665"/>
          </a:xfrm>
          <a:prstGeom prst="rect">
            <a:avLst/>
          </a:prstGeom>
        </p:spPr>
        <p:txBody>
          <a:bodyPr wrap="none">
            <a:spAutoFit/>
          </a:bodyPr>
          <a:lstStyle/>
          <a:p>
            <a:r>
              <a:rPr lang="zh-CN" altLang="en-US" sz="2400" b="1" dirty="0">
                <a:solidFill>
                  <a:schemeClr val="bg1"/>
                </a:solidFill>
              </a:rPr>
              <a:t>二、</a:t>
            </a:r>
            <a:r>
              <a:rPr lang="en-US" altLang="zh-CN" sz="2400" b="1" dirty="0">
                <a:solidFill>
                  <a:schemeClr val="bg1"/>
                </a:solidFill>
              </a:rPr>
              <a:t>《</a:t>
            </a:r>
            <a:r>
              <a:rPr lang="zh-CN" altLang="en-US" sz="2400" b="1" dirty="0">
                <a:solidFill>
                  <a:schemeClr val="bg1"/>
                </a:solidFill>
              </a:rPr>
              <a:t>关于新形势下党内政治生活的若干准则</a:t>
            </a:r>
            <a:r>
              <a:rPr lang="en-US" altLang="zh-CN" sz="2400" b="1" dirty="0" smtClean="0">
                <a:solidFill>
                  <a:schemeClr val="bg1"/>
                </a:solidFill>
              </a:rPr>
              <a:t>》</a:t>
            </a:r>
            <a:r>
              <a:rPr lang="zh-CN" altLang="en-US" sz="2400" b="1" dirty="0" smtClean="0">
                <a:solidFill>
                  <a:schemeClr val="bg1"/>
                </a:solidFill>
              </a:rPr>
              <a:t>的</a:t>
            </a:r>
            <a:r>
              <a:rPr lang="zh-CN" altLang="en-US" sz="2400" b="1" dirty="0">
                <a:solidFill>
                  <a:schemeClr val="bg1"/>
                </a:solidFill>
              </a:rPr>
              <a:t>新提法和新亮点</a:t>
            </a:r>
          </a:p>
        </p:txBody>
      </p:sp>
      <p:sp>
        <p:nvSpPr>
          <p:cNvPr id="10" name="矩形 9"/>
          <p:cNvSpPr/>
          <p:nvPr/>
        </p:nvSpPr>
        <p:spPr>
          <a:xfrm>
            <a:off x="8983362" y="6091881"/>
            <a:ext cx="3208638" cy="76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817044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0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0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0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0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0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0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0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1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1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1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1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1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1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2"/>
</p:tagLst>
</file>

<file path=ppt/tags/tag12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2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2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2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2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2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2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3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3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3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3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3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3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4"/>
</p:tagLst>
</file>

<file path=ppt/tags/tag14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4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4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14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14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14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102817044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9"/>
</p:tagLst>
</file>

<file path=ppt/tags/tag21.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0"/>
</p:tagLst>
</file>

<file path=ppt/tags/tag22.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1"/>
</p:tagLst>
</file>

<file path=ppt/tags/tag23.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12"/>
</p:tagLst>
</file>

<file path=ppt/tags/tag24.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Text"/>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61028174231"/>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1028175518"/>
  <p:tag name="MH_LIBRARY" val="GRAPHIC"/>
  <p:tag name="MH_TYPE" val="SubTitle"/>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6"/>
</p:tagLst>
</file>

<file path=ppt/tags/tag35.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SubTitle"/>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10"/>
</p:tagLst>
</file>

<file path=ppt/tags/tag39.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11"/>
</p:tagLst>
</file>

<file path=ppt/tags/tag4.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SubTitle"/>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12"/>
</p:tagLst>
</file>

<file path=ppt/tags/tag43.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13"/>
</p:tagLst>
</file>

<file path=ppt/tags/tag44.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Other"/>
  <p:tag name="MH_ORDER" val="16"/>
</p:tagLst>
</file>

<file path=ppt/tags/tag45.xml><?xml version="1.0" encoding="utf-8"?>
<p:tagLst xmlns:a="http://schemas.openxmlformats.org/drawingml/2006/main" xmlns:r="http://schemas.openxmlformats.org/officeDocument/2006/relationships" xmlns:p="http://schemas.openxmlformats.org/presentationml/2006/main">
  <p:tag name="MH" val="20161028175347"/>
  <p:tag name="MH_LIBRARY" val="GRAPHIC"/>
  <p:tag name="MH_TYPE" val="Desc"/>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SubTitle"/>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5"/>
</p:tagLst>
</file>

<file path=ppt/tags/tag53.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6"/>
</p:tagLst>
</file>

<file path=ppt/tags/tag54.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Desc"/>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0"/>
</p:tagLst>
</file>

<file path=ppt/tags/tag56.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1"/>
</p:tagLst>
</file>

<file path=ppt/tags/tag57.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2"/>
</p:tagLst>
</file>

<file path=ppt/tags/tag58.xml><?xml version="1.0" encoding="utf-8"?>
<p:tagLst xmlns:a="http://schemas.openxmlformats.org/drawingml/2006/main" xmlns:r="http://schemas.openxmlformats.org/officeDocument/2006/relationships" xmlns:p="http://schemas.openxmlformats.org/presentationml/2006/main">
  <p:tag name="MH" val="20161028181747"/>
  <p:tag name="MH_LIBRARY" val="GRAPHIC"/>
  <p:tag name="MH_TYPE" val="Other"/>
  <p:tag name="MH_ORDER" val="13"/>
</p:tagLst>
</file>

<file path=ppt/tags/tag5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7"/>
</p:tagLst>
</file>

<file path=ppt/tags/tag6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7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7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7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SubTitle"/>
  <p:tag name="MH_ORDER" val="4"/>
</p:tagLst>
</file>

<file path=ppt/tags/tag8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5"/>
</p:tagLst>
</file>

<file path=ppt/tags/tag8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6"/>
</p:tagLst>
</file>

<file path=ppt/tags/tag8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7"/>
</p:tagLst>
</file>

<file path=ppt/tags/tag8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8"/>
</p:tagLst>
</file>

<file path=ppt/tags/tag8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9"/>
</p:tagLst>
</file>

<file path=ppt/tags/tag8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3"/>
</p:tagLst>
</file>

<file path=ppt/tags/tag8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8172937"/>
  <p:tag name="MH_LIBRARY" val="GRAPHIC"/>
  <p:tag name="MH_TYPE" val="Other"/>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ags/tag96.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3"/>
</p:tagLst>
</file>

<file path=ppt/tags/tag97.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Text"/>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61028165849"/>
  <p:tag name="MH_LIBRARY" val="GRAPHIC"/>
  <p:tag name="MH_TYPE" val="Other"/>
  <p:tag name="MH_ORDER" val="2"/>
</p:tagLst>
</file>

<file path=ppt/theme/theme1.xml><?xml version="1.0" encoding="utf-8"?>
<a:theme xmlns:a="http://schemas.openxmlformats.org/drawingml/2006/main" name="Office 主题">
  <a:themeElements>
    <a:clrScheme name="党政">
      <a:dk1>
        <a:sysClr val="windowText" lastClr="000000"/>
      </a:dk1>
      <a:lt1>
        <a:sysClr val="window" lastClr="F5F5F5"/>
      </a:lt1>
      <a:dk2>
        <a:srgbClr val="44546A"/>
      </a:dk2>
      <a:lt2>
        <a:srgbClr val="E7E6E6"/>
      </a:lt2>
      <a:accent1>
        <a:srgbClr val="C80000"/>
      </a:accent1>
      <a:accent2>
        <a:srgbClr val="F4990F"/>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3423</Words>
  <Application>WPS 演示</Application>
  <PresentationFormat>自定义</PresentationFormat>
  <Paragraphs>267</Paragraphs>
  <Slides>36</Slides>
  <Notes>0</Notes>
  <HiddenSlides>0</HiddenSlides>
  <MMClips>0</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微软用户</cp:lastModifiedBy>
  <cp:revision>164</cp:revision>
  <dcterms:created xsi:type="dcterms:W3CDTF">2015-11-28T07:56:00Z</dcterms:created>
  <dcterms:modified xsi:type="dcterms:W3CDTF">2016-11-11T00:26:20Z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